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58"/>
  </p:notesMasterIdLst>
  <p:handoutMasterIdLst>
    <p:handoutMasterId r:id="rId59"/>
  </p:handoutMasterIdLst>
  <p:sldIdLst>
    <p:sldId id="336" r:id="rId2"/>
    <p:sldId id="303" r:id="rId3"/>
    <p:sldId id="385" r:id="rId4"/>
    <p:sldId id="285" r:id="rId5"/>
    <p:sldId id="286" r:id="rId6"/>
    <p:sldId id="287" r:id="rId7"/>
    <p:sldId id="289" r:id="rId8"/>
    <p:sldId id="290" r:id="rId9"/>
    <p:sldId id="288" r:id="rId10"/>
    <p:sldId id="333" r:id="rId11"/>
    <p:sldId id="335" r:id="rId12"/>
    <p:sldId id="339" r:id="rId13"/>
    <p:sldId id="282" r:id="rId14"/>
    <p:sldId id="343" r:id="rId15"/>
    <p:sldId id="357" r:id="rId16"/>
    <p:sldId id="259" r:id="rId17"/>
    <p:sldId id="344" r:id="rId18"/>
    <p:sldId id="266" r:id="rId19"/>
    <p:sldId id="341" r:id="rId20"/>
    <p:sldId id="264" r:id="rId21"/>
    <p:sldId id="265" r:id="rId22"/>
    <p:sldId id="358" r:id="rId23"/>
    <p:sldId id="345" r:id="rId24"/>
    <p:sldId id="263" r:id="rId25"/>
    <p:sldId id="346" r:id="rId26"/>
    <p:sldId id="360" r:id="rId27"/>
    <p:sldId id="361" r:id="rId28"/>
    <p:sldId id="362" r:id="rId29"/>
    <p:sldId id="262" r:id="rId30"/>
    <p:sldId id="258" r:id="rId31"/>
    <p:sldId id="281" r:id="rId32"/>
    <p:sldId id="284" r:id="rId33"/>
    <p:sldId id="283" r:id="rId34"/>
    <p:sldId id="300" r:id="rId35"/>
    <p:sldId id="340" r:id="rId36"/>
    <p:sldId id="268" r:id="rId37"/>
    <p:sldId id="347" r:id="rId38"/>
    <p:sldId id="363" r:id="rId39"/>
    <p:sldId id="364" r:id="rId40"/>
    <p:sldId id="365" r:id="rId41"/>
    <p:sldId id="366" r:id="rId42"/>
    <p:sldId id="367" r:id="rId43"/>
    <p:sldId id="387" r:id="rId44"/>
    <p:sldId id="390" r:id="rId45"/>
    <p:sldId id="388" r:id="rId46"/>
    <p:sldId id="391" r:id="rId47"/>
    <p:sldId id="389" r:id="rId48"/>
    <p:sldId id="392" r:id="rId49"/>
    <p:sldId id="368" r:id="rId50"/>
    <p:sldId id="296" r:id="rId51"/>
    <p:sldId id="370" r:id="rId52"/>
    <p:sldId id="371" r:id="rId53"/>
    <p:sldId id="372" r:id="rId54"/>
    <p:sldId id="393" r:id="rId55"/>
    <p:sldId id="373" r:id="rId56"/>
    <p:sldId id="280" r:id="rId5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>
      <p:cViewPr>
        <p:scale>
          <a:sx n="94" d="100"/>
          <a:sy n="94" d="100"/>
        </p:scale>
        <p:origin x="-129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AB8BF-197D-4B2F-B00F-ACC519309A6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59F1C-CF9D-4276-93A3-8911C643F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26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FC686-E25F-4FAB-81F2-24DECCA72F1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BA993-10A7-4254-B99A-E8EB7FA0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6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6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4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57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79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312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4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97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26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EFDC3D2-6AD2-4A33-B84F-528BF53518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67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1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9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8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4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0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9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polismed.com/subject-otek-legkogo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438" y="1916832"/>
            <a:ext cx="6347715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2800" dirty="0">
                <a:solidFill>
                  <a:schemeClr val="accent5"/>
                </a:solidFill>
              </a:rPr>
              <a:t/>
            </a:r>
            <a:br>
              <a:rPr lang="ru-RU" sz="2800" dirty="0">
                <a:solidFill>
                  <a:schemeClr val="accent5"/>
                </a:solidFill>
              </a:rPr>
            </a:br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2800" dirty="0">
                <a:solidFill>
                  <a:schemeClr val="accent5"/>
                </a:solidFill>
              </a:rPr>
              <a:t/>
            </a:r>
            <a:br>
              <a:rPr lang="ru-RU" sz="2800" dirty="0">
                <a:solidFill>
                  <a:schemeClr val="accent5"/>
                </a:solidFill>
              </a:rPr>
            </a:br>
            <a:r>
              <a:rPr lang="ru-RU" sz="2800" dirty="0" smtClean="0">
                <a:solidFill>
                  <a:schemeClr val="accent5"/>
                </a:solidFill>
              </a:rPr>
              <a:t>Уход </a:t>
            </a:r>
            <a:r>
              <a:rPr lang="ru-RU" sz="2800" dirty="0">
                <a:solidFill>
                  <a:schemeClr val="accent5"/>
                </a:solidFill>
              </a:rPr>
              <a:t>за больными </a:t>
            </a:r>
            <a:r>
              <a:rPr lang="ru-RU" sz="2800" dirty="0" smtClean="0">
                <a:solidFill>
                  <a:schemeClr val="accent5"/>
                </a:solidFill>
              </a:rPr>
              <a:t>с заболеваниями органов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smtClean="0">
                <a:solidFill>
                  <a:schemeClr val="accent5"/>
                </a:solidFill>
              </a:rPr>
              <a:t>дыхания</a:t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2800" dirty="0" smtClean="0">
                <a:solidFill>
                  <a:schemeClr val="accent5"/>
                </a:solidFill>
              </a:rPr>
              <a:t>Занятие 9</a:t>
            </a:r>
            <a:r>
              <a:rPr lang="ru-RU" sz="2800" i="1" dirty="0" smtClean="0">
                <a:solidFill>
                  <a:srgbClr val="002060"/>
                </a:solidFill>
              </a:rPr>
              <a:t/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для студентов 2 курса 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Стоматология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9598" y="5013176"/>
            <a:ext cx="6347715" cy="792088"/>
          </a:xfrm>
        </p:spPr>
        <p:txBody>
          <a:bodyPr>
            <a:noAutofit/>
          </a:bodyPr>
          <a:lstStyle/>
          <a:p>
            <a:r>
              <a:rPr lang="ru-RU" dirty="0" smtClean="0"/>
              <a:t>Доцент кафедры СД и КУ,</a:t>
            </a:r>
          </a:p>
          <a:p>
            <a:r>
              <a:rPr lang="ru-RU" dirty="0"/>
              <a:t>к</a:t>
            </a:r>
            <a:r>
              <a:rPr lang="ru-RU" dirty="0" smtClean="0"/>
              <a:t>.м.н. Шарова О.Я.</a:t>
            </a:r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20</a:t>
            </a:r>
            <a:r>
              <a:rPr lang="ru-RU" dirty="0" smtClean="0"/>
              <a:t>20</a:t>
            </a:r>
            <a:endParaRPr lang="ru-RU" dirty="0"/>
          </a:p>
        </p:txBody>
      </p:sp>
      <p:pic>
        <p:nvPicPr>
          <p:cNvPr id="6" name="Picture 8" descr="C:\Documents and Settings\Admin\Мои документы\Мои рисунки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75" y="0"/>
            <a:ext cx="9144000" cy="17287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 descr="C:\Documents and Settings\Admin\Мои документы\Мои рисунки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675" y="152400"/>
            <a:ext cx="9144000" cy="17287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2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/>
              <a:t>Наблюдение и уход за больными с заболеваниями органов </a:t>
            </a:r>
            <a:r>
              <a:rPr lang="ru-RU" sz="3100" dirty="0" smtClean="0"/>
              <a:t>дыхания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C:\Users\Никита\Desktop\pulm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6707398" cy="29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Уход </a:t>
            </a:r>
            <a:r>
              <a:rPr lang="ru-RU" altLang="ru-RU" sz="2400" dirty="0"/>
              <a:t>за больными с патологией дыхательной системы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71550" y="1557338"/>
            <a:ext cx="7272338" cy="3960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dirty="0">
                <a:solidFill>
                  <a:schemeClr val="tx1"/>
                </a:solidFill>
              </a:rPr>
              <a:t>Уход за больными с заболеваниями органов дыхательной системы обычно включает в себя помимо особых также и ряд общих мероприятий, проводимых при многих других заболеваниях. 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tx1"/>
                </a:solidFill>
              </a:rPr>
              <a:t>Так</a:t>
            </a:r>
            <a:r>
              <a:rPr lang="ru-RU" altLang="ru-RU" sz="2000" dirty="0">
                <a:solidFill>
                  <a:schemeClr val="tx1"/>
                </a:solidFill>
              </a:rPr>
              <a:t>, в случае</a:t>
            </a:r>
            <a:r>
              <a:rPr lang="ru-RU" altLang="ru-RU" sz="2000" dirty="0">
                <a:solidFill>
                  <a:srgbClr val="FF0000"/>
                </a:solidFill>
              </a:rPr>
              <a:t> </a:t>
            </a:r>
            <a:r>
              <a:rPr lang="ru-RU" altLang="ru-RU" sz="2000" dirty="0" smtClean="0">
                <a:solidFill>
                  <a:srgbClr val="FF0000"/>
                </a:solidFill>
              </a:rPr>
              <a:t>пневмонии  </a:t>
            </a:r>
            <a:r>
              <a:rPr lang="ru-RU" altLang="ru-RU" sz="2000" dirty="0" smtClean="0">
                <a:solidFill>
                  <a:schemeClr val="tx1"/>
                </a:solidFill>
              </a:rPr>
              <a:t>(воспаления легких) необходимо </a:t>
            </a:r>
            <a:r>
              <a:rPr lang="ru-RU" altLang="ru-RU" sz="2000" dirty="0">
                <a:solidFill>
                  <a:schemeClr val="tx1"/>
                </a:solidFill>
              </a:rPr>
              <a:t>строго придерживаться всех требований и правил ухода за лихорадящими больными, включающими регулярное измерение температуры тела и ведение температурного листа, наблюдение за состоянием </a:t>
            </a:r>
            <a:r>
              <a:rPr lang="ru-RU" altLang="ru-RU" sz="2000" dirty="0" smtClean="0">
                <a:solidFill>
                  <a:schemeClr val="tx1"/>
                </a:solidFill>
              </a:rPr>
              <a:t>сердечно-сосудистой </a:t>
            </a:r>
            <a:r>
              <a:rPr lang="ru-RU" altLang="ru-RU" sz="2000" dirty="0">
                <a:solidFill>
                  <a:schemeClr val="tx1"/>
                </a:solidFill>
              </a:rPr>
              <a:t>и центральной нервной систем, уход за полостью рта, подачу судна и мочеприемника, своевременную смену нательного и постельного белья и т. д.  </a:t>
            </a:r>
          </a:p>
        </p:txBody>
      </p:sp>
      <p:pic>
        <p:nvPicPr>
          <p:cNvPr id="56324" name="Picture 4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4262" y="5391818"/>
            <a:ext cx="4249738" cy="1439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4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8313" y="260350"/>
            <a:ext cx="5111750" cy="71993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z="2000" dirty="0" smtClean="0"/>
          </a:p>
          <a:p>
            <a:pPr>
              <a:lnSpc>
                <a:spcPct val="90000"/>
              </a:lnSpc>
            </a:pPr>
            <a:endParaRPr lang="ru-RU" altLang="ru-RU" sz="2000" dirty="0"/>
          </a:p>
          <a:p>
            <a:pPr>
              <a:lnSpc>
                <a:spcPct val="90000"/>
              </a:lnSpc>
            </a:pPr>
            <a:endParaRPr lang="ru-RU" altLang="ru-RU" sz="2000" dirty="0" smtClean="0"/>
          </a:p>
          <a:p>
            <a:pPr>
              <a:lnSpc>
                <a:spcPct val="90000"/>
              </a:lnSpc>
            </a:pPr>
            <a:r>
              <a:rPr lang="ru-RU" altLang="ru-RU" sz="2000" dirty="0" smtClean="0"/>
              <a:t>При </a:t>
            </a:r>
            <a:r>
              <a:rPr lang="ru-RU" altLang="ru-RU" sz="2000" dirty="0"/>
              <a:t>длительном пребывании больного в постели необходимо уделять особое внимание уходу за кожными покровами и профилактике пролежней. </a:t>
            </a:r>
            <a:endParaRPr lang="ru-RU" altLang="ru-RU" sz="2000" dirty="0" smtClean="0"/>
          </a:p>
          <a:p>
            <a:pPr>
              <a:lnSpc>
                <a:spcPct val="90000"/>
              </a:lnSpc>
            </a:pPr>
            <a:r>
              <a:rPr lang="ru-RU" altLang="ru-RU" sz="2000" dirty="0" smtClean="0"/>
              <a:t>Вместе </a:t>
            </a:r>
            <a:r>
              <a:rPr lang="ru-RU" altLang="ru-RU" sz="2000" dirty="0"/>
              <a:t>с тем предполагается выполнение целого ряда особенных мероприятий, связанных с наличием кашля, кровохарканья, одышки и других специфических симптомов</a:t>
            </a:r>
            <a:r>
              <a:rPr lang="ru-RU" altLang="ru-RU" sz="2000" dirty="0" smtClean="0"/>
              <a:t>.</a:t>
            </a:r>
            <a:endParaRPr lang="ru-RU" altLang="ru-RU" sz="2000" dirty="0"/>
          </a:p>
        </p:txBody>
      </p:sp>
      <p:pic>
        <p:nvPicPr>
          <p:cNvPr id="58372" name="Picture 4" descr="лечение гоноре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341438"/>
            <a:ext cx="32385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9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икита\Desktop\213_exam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22" y="2138777"/>
            <a:ext cx="3724797" cy="35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</a:rPr>
              <a:t>Дыхательный процесс</a:t>
            </a:r>
            <a:endParaRPr lang="ru-RU" sz="2800" dirty="0">
              <a:solidFill>
                <a:schemeClr val="accent5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2092752"/>
            <a:ext cx="3088109" cy="3880772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При спокойном дыхании человек за одно дыхательное движение в среднем вдыхает и выдыхает по 500 см3 </a:t>
            </a:r>
            <a:r>
              <a:rPr lang="ru-RU" sz="2800" dirty="0" smtClean="0">
                <a:solidFill>
                  <a:schemeClr val="tx1"/>
                </a:solidFill>
              </a:rPr>
              <a:t>воздуха и совершает в среднем 16-20 дых. </a:t>
            </a:r>
            <a:r>
              <a:rPr lang="ru-RU" sz="2800" dirty="0">
                <a:solidFill>
                  <a:schemeClr val="tx1"/>
                </a:solidFill>
              </a:rPr>
              <a:t>д</a:t>
            </a:r>
            <a:r>
              <a:rPr lang="ru-RU" sz="2800" dirty="0" smtClean="0">
                <a:solidFill>
                  <a:schemeClr val="tx1"/>
                </a:solidFill>
              </a:rPr>
              <a:t>вижений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085284" y="2276872"/>
            <a:ext cx="3088110" cy="3880773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2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228" y="116632"/>
            <a:ext cx="8115300" cy="6408712"/>
          </a:xfrm>
        </p:spPr>
        <p:txBody>
          <a:bodyPr>
            <a:normAutofit fontScale="40000" lnSpcReduction="20000"/>
          </a:bodyPr>
          <a:lstStyle/>
          <a:p>
            <a:endParaRPr lang="ru-RU" sz="6000" dirty="0" smtClean="0"/>
          </a:p>
          <a:p>
            <a:endParaRPr lang="ru-RU" sz="6000" dirty="0"/>
          </a:p>
          <a:p>
            <a:r>
              <a:rPr lang="ru-RU" sz="6000" dirty="0" smtClean="0"/>
              <a:t>Частота </a:t>
            </a:r>
            <a:r>
              <a:rPr lang="ru-RU" sz="6000" dirty="0"/>
              <a:t>дыхания зависит от возраста, пола, положения тела. </a:t>
            </a:r>
            <a:endParaRPr lang="ru-RU" sz="6000" dirty="0" smtClean="0"/>
          </a:p>
          <a:p>
            <a:endParaRPr lang="ru-RU" sz="6000" dirty="0"/>
          </a:p>
          <a:p>
            <a:endParaRPr lang="ru-RU" sz="6000" dirty="0" smtClean="0"/>
          </a:p>
          <a:p>
            <a:r>
              <a:rPr lang="ru-RU" sz="6000" dirty="0" smtClean="0"/>
              <a:t>Учащение </a:t>
            </a:r>
            <a:r>
              <a:rPr lang="ru-RU" sz="6000" dirty="0"/>
              <a:t>дыхания происходит </a:t>
            </a:r>
            <a:r>
              <a:rPr lang="ru-RU" sz="6000" dirty="0" smtClean="0"/>
              <a:t> в норме при </a:t>
            </a:r>
            <a:r>
              <a:rPr lang="ru-RU" sz="6000" dirty="0"/>
              <a:t>физической нагрузке, нервном </a:t>
            </a:r>
            <a:r>
              <a:rPr lang="ru-RU" sz="6000" dirty="0" smtClean="0"/>
              <a:t>возбуждении, стрессе </a:t>
            </a:r>
          </a:p>
          <a:p>
            <a:endParaRPr lang="ru-RU" sz="6000" dirty="0"/>
          </a:p>
          <a:p>
            <a:endParaRPr lang="ru-RU" sz="6000" dirty="0" smtClean="0"/>
          </a:p>
          <a:p>
            <a:endParaRPr lang="ru-RU" sz="6000" dirty="0"/>
          </a:p>
          <a:p>
            <a:r>
              <a:rPr lang="ru-RU" sz="6000" dirty="0" err="1" smtClean="0"/>
              <a:t>Урежается</a:t>
            </a:r>
            <a:r>
              <a:rPr lang="ru-RU" sz="6000" dirty="0" smtClean="0"/>
              <a:t> дыхание в норме  </a:t>
            </a:r>
            <a:r>
              <a:rPr lang="ru-RU" sz="6000" dirty="0"/>
              <a:t>во сне, в </a:t>
            </a:r>
            <a:r>
              <a:rPr lang="ru-RU" sz="6000" dirty="0" smtClean="0"/>
              <a:t>горизонтальном положении человека</a:t>
            </a:r>
            <a:endParaRPr lang="ru-RU" sz="6000" dirty="0"/>
          </a:p>
          <a:p>
            <a:endParaRPr lang="ru-RU" sz="45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2" y="2322604"/>
            <a:ext cx="5810672" cy="405898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Подсчёт ЧДД следует проводить незаметно для больного. Для этого берут руку больного как будто с целью определения пульса и незаметно для больного подсчитывают </a:t>
            </a:r>
            <a:r>
              <a:rPr lang="ru-RU" sz="2400" dirty="0" smtClean="0"/>
              <a:t>ЧДД.</a:t>
            </a:r>
          </a:p>
          <a:p>
            <a:r>
              <a:rPr lang="ru-RU" sz="2400" dirty="0" smtClean="0"/>
              <a:t>Результаты подсчёта </a:t>
            </a:r>
            <a:r>
              <a:rPr lang="ru-RU" sz="2400" dirty="0"/>
              <a:t>ЧДД необходимо ежедневно отмечать в температурном листе в виде точек синего цвета, которые при соединении образуют кривую частоты дыхания. В норме дыхание ритмичное, средней </a:t>
            </a:r>
            <a:r>
              <a:rPr lang="ru-RU" sz="2400" dirty="0" smtClean="0"/>
              <a:t>глубины, </a:t>
            </a:r>
            <a:r>
              <a:rPr lang="ru-RU" sz="2400" dirty="0"/>
              <a:t>16-20 в мин.</a:t>
            </a:r>
          </a:p>
          <a:p>
            <a:endParaRPr lang="ru-RU" sz="2400" dirty="0" smtClean="0"/>
          </a:p>
          <a:p>
            <a:pPr algn="r"/>
            <a:endParaRPr lang="ru-RU" dirty="0"/>
          </a:p>
        </p:txBody>
      </p:sp>
      <p:pic>
        <p:nvPicPr>
          <p:cNvPr id="6146" name="Picture 2" descr="http://www.studfiles.ru/html/2706/675/html_2GKJu_5Ksu.F1cA/htmlconvd-4LH9kR_html_m1730f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86" y="8772"/>
            <a:ext cx="4350285" cy="237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Кроме перечисленных выше наблюдений, оценивают:</a:t>
            </a:r>
          </a:p>
          <a:p>
            <a:r>
              <a:rPr lang="ru-RU" dirty="0" smtClean="0"/>
              <a:t>Измерение окружности грудной клетки</a:t>
            </a:r>
          </a:p>
          <a:p>
            <a:r>
              <a:rPr lang="ru-RU" dirty="0" smtClean="0"/>
              <a:t>Тип дыхания</a:t>
            </a:r>
          </a:p>
          <a:p>
            <a:endParaRPr lang="ru-RU" dirty="0"/>
          </a:p>
        </p:txBody>
      </p:sp>
      <p:pic>
        <p:nvPicPr>
          <p:cNvPr id="3074" name="Picture 2" descr="C:\Users\Никита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1530"/>
            <a:ext cx="5213617" cy="35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1717059"/>
            <a:ext cx="8115300" cy="3804205"/>
          </a:xfrm>
        </p:spPr>
        <p:txBody>
          <a:bodyPr>
            <a:normAutofit/>
          </a:bodyPr>
          <a:lstStyle/>
          <a:p>
            <a:r>
              <a:rPr lang="ru-RU" b="1" dirty="0"/>
              <a:t>Различают три физиологических типа дыхания</a:t>
            </a:r>
            <a:r>
              <a:rPr lang="ru-RU" dirty="0" smtClean="0"/>
              <a:t>: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1. Грудной тип - дыхание осуществляется в основном за счёт сокращения межрёберных мышц; заметно расширение грудной клетки при вдохе. Грудной тип дыхания характерен преимущественно для женщин;</a:t>
            </a:r>
            <a:br>
              <a:rPr lang="ru-RU" dirty="0"/>
            </a:br>
            <a:r>
              <a:rPr lang="ru-RU" dirty="0"/>
              <a:t>2. Брюшной тип - дыхательные движения совершаются в основном за счёт диафрагмы, заметно смещение брюшной стенки вперёд при вдохе. Брюшной тип дыхания наблюдают чаще у</a:t>
            </a:r>
            <a:br>
              <a:rPr lang="ru-RU" dirty="0"/>
            </a:br>
            <a:r>
              <a:rPr lang="ru-RU" dirty="0"/>
              <a:t>мужчин;</a:t>
            </a:r>
            <a:br>
              <a:rPr lang="ru-RU" dirty="0"/>
            </a:br>
            <a:r>
              <a:rPr lang="ru-RU" dirty="0"/>
              <a:t>3. Смешанный тип дыхания чаще наблюдают у лиц пожилого возраста;</a:t>
            </a:r>
          </a:p>
        </p:txBody>
      </p:sp>
    </p:spTree>
    <p:extLst>
      <p:ext uri="{BB962C8B-B14F-4D97-AF65-F5344CB8AC3E}">
        <p14:creationId xmlns:p14="http://schemas.microsoft.com/office/powerpoint/2010/main" val="25657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кита\Desktop\247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92" y="2449114"/>
            <a:ext cx="4913445" cy="333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67914"/>
            <a:ext cx="7056784" cy="13208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 Основные симптомы при  </a:t>
            </a:r>
            <a:r>
              <a:rPr lang="ru-RU" sz="3600" dirty="0">
                <a:solidFill>
                  <a:schemeClr val="tx2"/>
                </a:solidFill>
              </a:rPr>
              <a:t>патологии дыхательной системы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68979" y="1700809"/>
            <a:ext cx="3090672" cy="748306"/>
          </a:xfrm>
        </p:spPr>
        <p:txBody>
          <a:bodyPr/>
          <a:lstStyle/>
          <a:p>
            <a:r>
              <a:rPr lang="ru-RU" dirty="0" smtClean="0"/>
              <a:t>ОДЫШКА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9321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Нарушение частоты, ритма и глубины дыхания и повышение работы дыхательных мышц.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Субъективно: нехватка воздуха или затруднение дыхания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Тахипное</a:t>
            </a:r>
            <a:r>
              <a:rPr lang="ru-RU" dirty="0" smtClean="0">
                <a:solidFill>
                  <a:srgbClr val="002060"/>
                </a:solidFill>
              </a:rPr>
              <a:t> – свыше 20 в минуту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Брадипное</a:t>
            </a:r>
            <a:r>
              <a:rPr lang="ru-RU" dirty="0" smtClean="0">
                <a:solidFill>
                  <a:srgbClr val="002060"/>
                </a:solidFill>
              </a:rPr>
              <a:t> -  менее 16 в минуту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5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одышки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 Инспираторная – затруднен выдох</a:t>
            </a:r>
          </a:p>
          <a:p>
            <a:r>
              <a:rPr lang="ru-RU" sz="2400" dirty="0" smtClean="0"/>
              <a:t>2. экспираторная  - затруднен вдох</a:t>
            </a:r>
          </a:p>
          <a:p>
            <a:r>
              <a:rPr lang="ru-RU" sz="2400" dirty="0" smtClean="0"/>
              <a:t>3. Смешанная – затруднены обе фазы дыхания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14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144000" cy="5411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Основные мероприятия </a:t>
            </a:r>
            <a:r>
              <a:rPr lang="ru-RU" dirty="0">
                <a:solidFill>
                  <a:schemeClr val="tx1"/>
                </a:solidFill>
              </a:rPr>
              <a:t>по наблюдению и уходу, в которых нуждаются пациенты с любыми заболеваниями различных органов и </a:t>
            </a:r>
            <a:r>
              <a:rPr lang="ru-RU" dirty="0" smtClean="0">
                <a:solidFill>
                  <a:schemeClr val="tx1"/>
                </a:solidFill>
              </a:rPr>
              <a:t>систем складываются из общего и специального ухода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6000" dirty="0" smtClean="0"/>
              <a:t>.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Астма или удушье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6777801" cy="47726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Asthma - </a:t>
            </a:r>
            <a:r>
              <a:rPr lang="ru-RU" sz="3600" dirty="0" smtClean="0"/>
              <a:t>тяжелое </a:t>
            </a:r>
            <a:endParaRPr lang="en-US" sz="3600" dirty="0" smtClean="0"/>
          </a:p>
          <a:p>
            <a:pPr>
              <a:buNone/>
            </a:pPr>
            <a:r>
              <a:rPr lang="ru-RU" sz="3600" dirty="0" smtClean="0"/>
              <a:t>короткое дыхание.</a:t>
            </a:r>
          </a:p>
          <a:p>
            <a:pPr>
              <a:buNone/>
            </a:pPr>
            <a:r>
              <a:rPr lang="ru-RU" sz="3600" dirty="0" smtClean="0"/>
              <a:t>Остро развивающиеся приступы одышки различного происхождения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6146" name="Picture 2" descr="C:\Users\Никита\Desktop\as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91" y="-315416"/>
            <a:ext cx="3125135" cy="39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23\Desktop\video_117639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" y="4555523"/>
            <a:ext cx="3164362" cy="245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БРОНХИАЛЬНОЙ АСТМОЙ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340768"/>
            <a:ext cx="7202761" cy="47005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Бронхиальная астма — аллергическое заболевание, основным проявлением которого является приступ удушья, обусловленный нарушением проходимости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бронхов или   спазмом бронхов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Приступ бронхиальной астмы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вызываться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различными аллергенами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122" name="Picture 2" descr="C:\Users\Никита\Desktop\ast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88734"/>
            <a:ext cx="3221391" cy="23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Симптомы и признаки бронхиальной астмы: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43676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Реакция — пострадавший может быть встревожен, при тяжелых приступах не может произнести подряд несколько слов, может потерять сознание.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Дыхательные пути — могут быть сужены.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Дыхание — характерен затрудненный удлиненный выдох с множеством свистящих хрипов, часто слышимых на расстоянии. Одышка, кашель, вначале сухой, а в конце — с отделением вязкой мокроты.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Циркуляция крови — вначале пульс нормальный, затем становится учащенным. В конце затяжного приступа пульс может стать нитевидным вплоть до остановки сердца.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Другие признаки — беспокойство, крайняя усталость, потливость, напряжение в грудной клетке, говорит шепотом, посинение кожи, носогубного треугольника.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7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1409985"/>
            <a:ext cx="8639033" cy="4397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u="sng" dirty="0"/>
              <a:t>При появлении у больного одышки или удушья медсестра должна немедленно сообщить</a:t>
            </a:r>
            <a:br>
              <a:rPr lang="ru-RU" sz="2100" u="sng" dirty="0"/>
            </a:br>
            <a:r>
              <a:rPr lang="ru-RU" sz="2100" u="sng" dirty="0"/>
              <a:t>врачу свои наблюдения за характером одышки, частотой дыхания, а также принять меры для облегчения состояния больного</a:t>
            </a:r>
            <a:r>
              <a:rPr lang="ru-RU" sz="2100" dirty="0"/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1. Создать вокруг больного обстановку покоя, успокоить его и окружающих;</a:t>
            </a:r>
            <a:br>
              <a:rPr lang="ru-RU" dirty="0"/>
            </a:br>
            <a:r>
              <a:rPr lang="ru-RU" dirty="0"/>
              <a:t>2. Помочь больному принять возвышенное (полусидящее) положение, приподняв головной конец кровати или подложив под голову и спину подушки;</a:t>
            </a:r>
            <a:br>
              <a:rPr lang="ru-RU" dirty="0"/>
            </a:br>
            <a:r>
              <a:rPr lang="ru-RU" dirty="0"/>
              <a:t>3. Освободить от стесняющей одежды и тяжёлых одеял;</a:t>
            </a:r>
            <a:br>
              <a:rPr lang="ru-RU" dirty="0"/>
            </a:br>
            <a:r>
              <a:rPr lang="ru-RU" dirty="0"/>
              <a:t>4. Обеспечить доступ свежего воздуха в помещение (открыть форточку);</a:t>
            </a:r>
            <a:br>
              <a:rPr lang="ru-RU" dirty="0"/>
            </a:br>
            <a:r>
              <a:rPr lang="ru-RU" dirty="0"/>
              <a:t>5. При наличии соответствующего назначения врача дать больному карманный ингалятор и </a:t>
            </a:r>
            <a:r>
              <a:rPr lang="ru-RU" dirty="0" smtClean="0"/>
              <a:t>объяснить как им пользоваться;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</a:rPr>
              <a:t>Характерное положение тела при приступе астмы</a:t>
            </a:r>
            <a:endParaRPr lang="ru-RU" sz="28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икита\Desktop\80588092_vneshniy_v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1549"/>
            <a:ext cx="4716016" cy="27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Никита\Desktop\20797933.9004856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51" y="4365104"/>
            <a:ext cx="3000364" cy="22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1" y="1225814"/>
            <a:ext cx="8790864" cy="969771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Пользование карманным </a:t>
            </a:r>
            <a:r>
              <a:rPr lang="ru-RU" b="1" dirty="0" smtClean="0"/>
              <a:t>ингалятором бронхиальной </a:t>
            </a:r>
            <a:br>
              <a:rPr lang="ru-RU" b="1" dirty="0" smtClean="0"/>
            </a:br>
            <a:r>
              <a:rPr lang="ru-RU" b="1" dirty="0" smtClean="0"/>
              <a:t>астме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7903"/>
            <a:ext cx="3117554" cy="4224233"/>
          </a:xfrm>
        </p:spPr>
      </p:pic>
      <p:sp>
        <p:nvSpPr>
          <p:cNvPr id="5" name="Прямоугольник 4"/>
          <p:cNvSpPr/>
          <p:nvPr/>
        </p:nvSpPr>
        <p:spPr>
          <a:xfrm>
            <a:off x="3231855" y="1867902"/>
            <a:ext cx="567331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1. Снять с мундштука баллончика с аэрозолем защитный колпачок.</a:t>
            </a:r>
            <a:br>
              <a:rPr lang="ru-RU" sz="1500" dirty="0"/>
            </a:br>
            <a:r>
              <a:rPr lang="ru-RU" sz="1500" dirty="0"/>
              <a:t>2. Повернуть баллончик вверх дном и хорошо встряхнуть его.</a:t>
            </a:r>
            <a:br>
              <a:rPr lang="ru-RU" sz="1500" dirty="0"/>
            </a:br>
            <a:r>
              <a:rPr lang="ru-RU" sz="1500" dirty="0"/>
              <a:t>3. Попросить пациента сделать глубокий выдох.</a:t>
            </a:r>
            <a:br>
              <a:rPr lang="ru-RU" sz="1500" dirty="0"/>
            </a:br>
            <a:r>
              <a:rPr lang="ru-RU" sz="1500" dirty="0"/>
              <a:t>4. Объяснить больному, что он должен плотно обхватить губами мундштук и сделать глубокий вдох, при этом одновременно нажимая на клапан баллончика; после вдоха больной должен задержать дыхание на несколько секунд.</a:t>
            </a:r>
            <a:br>
              <a:rPr lang="ru-RU" sz="1500" dirty="0"/>
            </a:br>
            <a:r>
              <a:rPr lang="ru-RU" sz="1500" dirty="0"/>
              <a:t>5. После этого попросить больного вынуть мундштук изо рта и сделать медленный выдох.</a:t>
            </a:r>
          </a:p>
          <a:p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>Количество доз аэрозоля определяет врач. После вдыхания </a:t>
            </a:r>
            <a:r>
              <a:rPr lang="ru-RU" sz="1500" dirty="0" err="1"/>
              <a:t>глюкокортикоидов</a:t>
            </a:r>
            <a:r>
              <a:rPr lang="ru-RU" sz="1500" dirty="0"/>
              <a:t> больной должен прополоскать рот водой для профилактики развития кандидоза полости рта.</a:t>
            </a:r>
          </a:p>
        </p:txBody>
      </p:sp>
    </p:spTree>
    <p:extLst>
      <p:ext uri="{BB962C8B-B14F-4D97-AF65-F5344CB8AC3E}">
        <p14:creationId xmlns:p14="http://schemas.microsoft.com/office/powerpoint/2010/main" val="30667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АСТМАТИЧЕСКИЙ СТАТУС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Астматический статус - тяжелый затянувшийся приступ бронхиальной астмы, характеризующийся выраженной или остро прогрессирующей дыхательной недостаточностью, обусловленной обструкцией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воздухопроводящих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путей, с формированием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резистентности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больного к проводимой терапии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29614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клинические симптомы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706817" cy="419653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Приступообразный, мучительный, сухой кашель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трудноотделяемой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мокротой.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Вынужденное положение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ортопноэ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учащенное дыхание (до 40 в 1 мин) с участием вспомогательной дыхательной мускулатуры.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расстоянии слышны дыхательные шумы, сухие свистящие хрипы.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Выраженный цианоз и бледность кожи и видимых слизистых оболочек.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перкуссии легких - коробочный звук, в нижних отделах легких дыхание не выслушивается, в верхних - жесткое с умеренным количеством сухих хрипов.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стороны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системы - тахикардия до 120 в минуту, аритмии, боли в области сердца.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Раздражительность, возбуждение, иногда бред, галлюцинации.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помощь при астматическом статусе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врача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Успокоить «себя» и больного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применить оксигенотерапию;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в/в  по назначению врача 125-250 мл гидрокортизона или 60-90 мл преднизолона;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эуфиллин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10-20 мл 2,4% в/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повторно каждые 1-2ч.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</a:rPr>
              <a:t>Кашель –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сложный рефлекторный акт, обусловленный раздражением рецепторов дыхательных путей и плевры.</a:t>
            </a:r>
          </a:p>
          <a:p>
            <a:endParaRPr lang="ru-RU" dirty="0"/>
          </a:p>
        </p:txBody>
      </p:sp>
      <p:pic>
        <p:nvPicPr>
          <p:cNvPr id="8194" name="Picture 2" descr="C:\Users\Никита\Desktop\pulmonologiy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51" y="3501008"/>
            <a:ext cx="4741890" cy="324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1052736"/>
            <a:ext cx="6336704" cy="49892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ОБЩИЕ МЕРОПРИЯТИЯ  СОСТОЯТ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18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ита\Desktop\1365058976_bolezni-legochnye-i-serdechnye-lechenie-simp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377288" cy="32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Виды кашля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32656"/>
            <a:ext cx="8316416" cy="573380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По характеру кашель может быть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сухим (без отхождения мокроты) и влажным, или продуктивным </a:t>
            </a:r>
            <a:r>
              <a:rPr lang="ru-RU" dirty="0" smtClean="0">
                <a:solidFill>
                  <a:schemeClr val="bg1"/>
                </a:solidFill>
              </a:rPr>
              <a:t>(с отхождением мокроты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Однократный, приступообразный, конвульсивный, спазматический, острый, хронический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икита\Desktop\respiratory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72" y="566945"/>
            <a:ext cx="5318847" cy="40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4572008"/>
            <a:ext cx="8229600" cy="3000396"/>
          </a:xfrm>
        </p:spPr>
        <p:txBody>
          <a:bodyPr/>
          <a:lstStyle/>
          <a:p>
            <a:pPr>
              <a:buNone/>
            </a:pPr>
            <a:r>
              <a:rPr lang="ru-RU" altLang="ru-RU" dirty="0"/>
              <a:t>У</a:t>
            </a:r>
            <a:r>
              <a:rPr lang="ru-RU" altLang="ru-RU" dirty="0" smtClean="0"/>
              <a:t>читывая </a:t>
            </a:r>
            <a:r>
              <a:rPr lang="ru-RU" altLang="ru-RU" dirty="0"/>
              <a:t>то, что сухой кашель особенно мучителен и </a:t>
            </a:r>
            <a:r>
              <a:rPr lang="ru-RU" altLang="ru-RU" dirty="0" err="1"/>
              <a:t>утомляющ</a:t>
            </a:r>
            <a:r>
              <a:rPr lang="ru-RU" altLang="ru-RU" dirty="0"/>
              <a:t>, он требует применения отхаркивающих </a:t>
            </a:r>
            <a:r>
              <a:rPr lang="ru-RU" altLang="ru-RU" dirty="0" smtClean="0"/>
              <a:t>или </a:t>
            </a:r>
            <a:r>
              <a:rPr lang="ru-RU" altLang="ru-RU" dirty="0"/>
              <a:t>противокашлевых </a:t>
            </a:r>
            <a:r>
              <a:rPr lang="ru-RU" altLang="ru-RU" dirty="0" smtClean="0"/>
              <a:t>средств.</a:t>
            </a:r>
          </a:p>
          <a:p>
            <a:pPr>
              <a:buNone/>
            </a:pPr>
            <a:r>
              <a:rPr lang="ru-RU" altLang="ru-RU" dirty="0" smtClean="0"/>
              <a:t>В </a:t>
            </a:r>
            <a:r>
              <a:rPr lang="ru-RU" altLang="ru-RU" dirty="0"/>
              <a:t>таких случаях больным целесообразно также рекомендовать теплое щелочное питье (горячее молоко с </a:t>
            </a:r>
            <a:r>
              <a:rPr lang="ru-RU" altLang="ru-RU" dirty="0" smtClean="0"/>
              <a:t>боржоми </a:t>
            </a:r>
            <a:r>
              <a:rPr lang="ru-RU" altLang="ru-RU" dirty="0"/>
              <a:t>или с добавлением чайной ложки соды), банки и горчичники.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Никита\Desktop\parov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1178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Никита\Desktop\Lechenie-bronh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23\Desktop\1752805-R3L8T8D-300-mokr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4107681"/>
            <a:ext cx="3456384" cy="271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5"/>
                </a:solidFill>
              </a:rPr>
              <a:t>мокрота</a:t>
            </a:r>
            <a:endParaRPr lang="ru-RU" sz="54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Слизистая, серозная, гнойная, гнилостная, кровянистая, «Ржавая», жемчужная, трёхслойная. </a:t>
            </a:r>
          </a:p>
          <a:p>
            <a:r>
              <a:rPr lang="ru-RU" dirty="0"/>
              <a:t>Суточное количество мокроты может колебаться от нескольких миллилитров при хроническом бронхите до 1-1,5 л при бронхоэктатической болезни, прорыве абсцесса лёгкого в бронх, гангрене легкого.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2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r>
              <a:rPr lang="ru-RU" dirty="0" smtClean="0"/>
              <a:t>Влажный кашель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кашель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сопровождается выделением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мокроты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случае необходимо, чтобы больной сплевывал мокроту в индивидуальную плевательницу, на дно которой предварительно наливают небольшое количество 0,5 % раствора хлорамина.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Плевательницы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опорожняют, тщательно промывают и дезинфицируют. Суточное количество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мокроты, цвет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в температурном листе. </a:t>
            </a:r>
          </a:p>
          <a:p>
            <a:endParaRPr lang="ru-RU" dirty="0"/>
          </a:p>
        </p:txBody>
      </p:sp>
      <p:pic>
        <p:nvPicPr>
          <p:cNvPr id="4" name="Picture 3" descr="C:\Users\123\Desktop\med7-300x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69160"/>
            <a:ext cx="5000660" cy="20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2790182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Дренажное положение (</a:t>
            </a:r>
            <a:r>
              <a:rPr lang="ru-RU" dirty="0" err="1" smtClean="0">
                <a:solidFill>
                  <a:schemeClr val="accent5"/>
                </a:solidFill>
              </a:rPr>
              <a:t>Квинке</a:t>
            </a:r>
            <a:r>
              <a:rPr lang="ru-RU" dirty="0" smtClean="0">
                <a:solidFill>
                  <a:schemeClr val="accent5"/>
                </a:solidFill>
              </a:rPr>
              <a:t>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021" y="1268760"/>
            <a:ext cx="5426098" cy="5304589"/>
          </a:xfrm>
        </p:spPr>
        <p:txBody>
          <a:bodyPr>
            <a:normAutofit/>
          </a:bodyPr>
          <a:lstStyle/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добиться свободного отхождения мокроты, т. к. ее задержка усиливает интоксикацию организма, например при бронхоэктатической болезни или абсцессе легкого.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больному помогают найти положение, при котором мокрота отходит наиболее полно, т. е. осуществляется эффективный дренаж бронхиального дерева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Указанное положение больной должен принимать несколько раз в день в течение 20-30 мин.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226021" y="5157192"/>
            <a:ext cx="383578" cy="204326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12290" name="Picture 2" descr="C:\Users\Никита\Desktop\images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509120"/>
            <a:ext cx="335944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Никита\Desktop\sanaciya_bronfialnogo_dereva_3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28" y="31723"/>
            <a:ext cx="3312368" cy="395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171" y="548680"/>
            <a:ext cx="7277181" cy="576064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улучшения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лимфообращения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грудной клетки больным показан её массаж, а для улучшения вентиляции лёгких - дыхательная гимнастика.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проветривать помещение, в котором находится пациент, не менее 4 раз в сутки и поддерживать температуру воздуха в пределах 18-22 "С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выполнением пациентом предписаний врача. Больной должен быть обеспечен достаточным количеством жидкости - во избежание образования камней в почках при приёме антибиотиков и сульфаниламидов нужно давать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ему больше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пить.</a:t>
            </a:r>
          </a:p>
        </p:txBody>
      </p:sp>
    </p:spTree>
    <p:extLst>
      <p:ext uri="{BB962C8B-B14F-4D97-AF65-F5344CB8AC3E}">
        <p14:creationId xmlns:p14="http://schemas.microsoft.com/office/powerpoint/2010/main" val="24130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ГИПЕРВЕНТИЛЯЦИЯ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Гипервентиляция — избыточная по отношению к уровню обмена легочная вентиляция, обусловленная глубоким и (или) частым дыханием и приводящая к снижению углекислого газа и повышению кислорода в крови.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Причиной гипервентиляции чаше всего становится паника или серьезное волнение, вызванное испугом или какими-либо другими причинами.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Симптомы и признаки гипервентиляции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Реакция — пострадавший обычно встревожен, ощущает растерянность. Дыхательные пути — открыты, свободны.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Дыхание — натурально глубокое и частое. По мере развития гипервентиляции пострадавший дышит все чаще, но субъективно ощущает удушье.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Циркуляция крови — не помогает распознать причину.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признаки — пострадавший чувствует головокружение,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горле, покалывание в руках, ногах или в области рта, может усилиться сердцебиение. Ищет внимания, помощи, может стать истеричным, упасть в обморок.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Наблюдение за общим состоянием больного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23\Desktop\1359012235_interni8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60590"/>
            <a:ext cx="7681124" cy="426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помощь при гипервентиляции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Поднести бумажный пакет к носу и рту пострадавшего и попросить его дышать тем воздухом, который он выдыхает в этот пакет. При этом пострадавший выдыхает в пакет воздух, насыщенный углекислым газом, и вновь вдыхает его же.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причиной гипервентиляции послужило эмоциональное возбуждение, необходимо успокоить пострадавшего, вернуть ему чувство уверенности, уговорить пострадавшего спокойно сесть и расслабиться.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Порекомендовать пострадавшему обратиться к врачу для консультации.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ru-RU" b="1" dirty="0">
                <a:hlinkClick r:id="rId2"/>
              </a:rPr>
              <a:t>Отёк лёгких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024" y="1555007"/>
            <a:ext cx="6347714" cy="4628587"/>
          </a:xfrm>
        </p:spPr>
        <p:txBody>
          <a:bodyPr/>
          <a:lstStyle/>
          <a:p>
            <a:r>
              <a:rPr lang="ru-RU" dirty="0" smtClean="0"/>
              <a:t>–синдром</a:t>
            </a:r>
            <a:r>
              <a:rPr lang="ru-RU" dirty="0"/>
              <a:t>, возникающий внезапно, характеризуется, накоплением жидкости в лёгких (в </a:t>
            </a:r>
            <a:r>
              <a:rPr lang="ru-RU" dirty="0" err="1"/>
              <a:t>интерстиции</a:t>
            </a:r>
            <a:r>
              <a:rPr lang="ru-RU" dirty="0"/>
              <a:t>, лёгочных альвеолах), с последующим нарушением газообмена в лёгких и развитие гипоксии (недостаток кислорода в крови), проявляющееся цианозом (</a:t>
            </a:r>
            <a:r>
              <a:rPr lang="ru-RU" dirty="0" err="1"/>
              <a:t>синюшностью</a:t>
            </a:r>
            <a:r>
              <a:rPr lang="ru-RU" dirty="0"/>
              <a:t>) кожи, тяжёлым удушьем (нехватка воздуха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http://www.polismed.com/upfiles/other/images-art/Otek%20legkogo/%D0%9E%D1%82%D1%91%D0%BA%20%D0%BB%D1%91%D0%B3%D0%BA%D0%B8%D1%85%205.jpg"/>
          <p:cNvSpPr>
            <a:spLocks noChangeAspect="1" noChangeArrowheads="1"/>
          </p:cNvSpPr>
          <p:nvPr/>
        </p:nvSpPr>
        <p:spPr bwMode="auto">
          <a:xfrm>
            <a:off x="6156176" y="5013176"/>
            <a:ext cx="2520280" cy="252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www.polismed.com/upfiles/other/images-art/Otek%20legkogo/%D0%9E%D1%82%D1%91%D0%BA%20%D0%BB%D1%91%D0%B3%D0%BA%D0%B8%D1%85%20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im0-tub-ru.yandex.net/i?id=173bcdefe2e51ba18fabf19c13ebb846&amp;n=33&amp;h=215&amp;w=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4" y="3746350"/>
            <a:ext cx="6638256" cy="243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19200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b="1" dirty="0">
                <a:solidFill>
                  <a:srgbClr val="447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отека легкого</a:t>
            </a:r>
            <a:br>
              <a:rPr lang="ru-RU" altLang="ru-RU" b="1" dirty="0">
                <a:solidFill>
                  <a:srgbClr val="4475B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124744"/>
            <a:ext cx="7706817" cy="5616624"/>
          </a:xfrm>
        </p:spPr>
        <p:txBody>
          <a:bodyPr>
            <a:normAutofit fontScale="850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400" dirty="0">
                <a:solidFill>
                  <a:schemeClr val="tx1"/>
                </a:solidFill>
              </a:rPr>
              <a:t> </a:t>
            </a:r>
            <a:r>
              <a:rPr lang="ru-RU" altLang="ru-RU" sz="1400" dirty="0">
                <a:solidFill>
                  <a:schemeClr val="tx1"/>
                </a:solidFill>
              </a:rPr>
              <a:t>         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отёка лёгких, появляются внезапно, чаще всего ночью (связанно с лежачим положением больного) и начинаются со следующих проявлений:</a:t>
            </a:r>
            <a:r>
              <a:rPr lang="ru-RU" altLang="ru-RU" sz="1400" dirty="0">
                <a:solidFill>
                  <a:schemeClr val="tx1"/>
                </a:solidFill>
              </a:rPr>
              <a:t/>
            </a:r>
            <a:br>
              <a:rPr lang="ru-RU" altLang="ru-RU" sz="1400" dirty="0">
                <a:solidFill>
                  <a:schemeClr val="tx1"/>
                </a:solidFill>
              </a:rPr>
            </a:br>
            <a:endParaRPr lang="ru-RU" altLang="ru-RU" sz="4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Приступы тяжёлого, мучительного удушья (нехватка воздуха), усиливаются в положении лёжа, поэтому больной должен принимает вынужденное положение (сидя или лёжа), развиваются в результате нехватки кислорода;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 Выраженная одышка, развивается у пациента находящегося в покое (т.е. не связанна с физической нагрузкой);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Давящая боль в грудной клетке, связанна с недостатком кислорода;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Резкое учащение дыхания (поверхностное, клокочущее, слышно на расстоянии), связанно со стимуляцией дыхательного центра не выделившимся углекислым газом;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Учащенное сердцебиение, из-за нехватки кислорода;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Сначала покашливание, а потом и кашель с выраженными хрипами и выделением пенистой мокроты, розового цвета;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Кожа лица больного, серо – </a:t>
            </a:r>
            <a:r>
              <a:rPr lang="ru-RU" altLang="ru-RU" dirty="0" err="1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синюшнего</a:t>
            </a: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 цвета, с последующим нарастанием на другие участки тела, связанно с накоплением и нарушением выделения из крови углекислого газа;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Холодный липкий пот и бледность кожных покровов, развиваются в результате централизации крови (по периферии к центру);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Набухают вены в области шеи, происходит в результате, застоя в малом круге кровообращения;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Возможно развитие повышения артериального давления;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Сознание больного спутанное, при не оказании во время медицинской помощи, вплоть до отсутствия сознания;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Пульс слабый, нитевидный.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9" name="AutoShape 6" descr="http://www.polismed.com/upfiles/other/images-art/Otek%20legkogo/%D0%9E%D1%82%D1%91%D0%BA%20%D0%BB%D1%91%D0%B3%D0%BA%D0%B8%D1%85%207.jpg"/>
          <p:cNvSpPr>
            <a:spLocks noChangeAspect="1" noChangeArrowheads="1"/>
          </p:cNvSpPr>
          <p:nvPr/>
        </p:nvSpPr>
        <p:spPr bwMode="auto">
          <a:xfrm>
            <a:off x="230188" y="-1195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оксигенотерапия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288" y="1192021"/>
            <a:ext cx="6347714" cy="3880773"/>
          </a:xfrm>
        </p:spPr>
        <p:txBody>
          <a:bodyPr/>
          <a:lstStyle/>
          <a:p>
            <a:r>
              <a:rPr lang="ru-RU" altLang="ru-RU" dirty="0"/>
              <a:t>При выраженной и длительной дыхательной недостаточности проводят несколько раз в день оксигенотерапию - ингаляцию кислородной смеси, при этом необходимо, чтобы подаваемый кислород был обязательно увлажнен, иначе можно "обжечь", пересушить слизистую оболочку дыхательных путей. </a:t>
            </a:r>
            <a:endParaRPr lang="ru-RU" dirty="0"/>
          </a:p>
        </p:txBody>
      </p:sp>
      <p:pic>
        <p:nvPicPr>
          <p:cNvPr id="8194" name="Picture 2" descr="C:\Users\123\Desktop\s3b14277f29bd1fd323949e225a23447774ba025e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42715"/>
            <a:ext cx="4913784" cy="27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Оксигенотерапия и респираторная </a:t>
            </a:r>
            <a:r>
              <a:rPr lang="ru-RU" dirty="0" smtClean="0"/>
              <a:t>поддержка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любой дыхательной недостаточности, сопровождающейся гипоксией, требуется проведение оксигенотерапия. </a:t>
            </a:r>
            <a:endParaRPr lang="ru-RU" dirty="0" smtClean="0"/>
          </a:p>
          <a:p>
            <a:r>
              <a:rPr lang="ru-RU" dirty="0" smtClean="0"/>
              <a:t>Кислород </a:t>
            </a:r>
            <a:r>
              <a:rPr lang="ru-RU" dirty="0" err="1"/>
              <a:t>ингалируется</a:t>
            </a:r>
            <a:r>
              <a:rPr lang="ru-RU" dirty="0"/>
              <a:t> через носовые катетеры и канюли посредством лицевой маски, через </a:t>
            </a:r>
            <a:r>
              <a:rPr lang="ru-RU" dirty="0" err="1"/>
              <a:t>интубационную</a:t>
            </a:r>
            <a:r>
              <a:rPr lang="ru-RU" dirty="0"/>
              <a:t> трубку или </a:t>
            </a:r>
            <a:r>
              <a:rPr lang="ru-RU" dirty="0" err="1"/>
              <a:t>ларингеальную</a:t>
            </a:r>
            <a:r>
              <a:rPr lang="ru-RU" dirty="0"/>
              <a:t> маску.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обеспечения адекватной вентиляции используют мешок АМБУ. </a:t>
            </a:r>
          </a:p>
        </p:txBody>
      </p:sp>
      <p:pic>
        <p:nvPicPr>
          <p:cNvPr id="2050" name="Picture 2" descr="https://i.ebayimg.com/00/s/NTIxWDgwMA==/z/94kAAOSwA~VaGogm/$_57.JPG?set_id=8800005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3120281" cy="20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63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Подача кислородно-воздушной смеси через носовые катетеры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Увлажнение кислорода достигается его пропусканием через сосуд с водой или применением специальных ингаляторов, образующих в газовой смеси взвесь мелких капель воды</a:t>
            </a:r>
            <a:r>
              <a:rPr lang="ru-RU" altLang="ru-RU" dirty="0" smtClean="0"/>
              <a:t>.</a:t>
            </a:r>
          </a:p>
          <a:p>
            <a:endParaRPr lang="ru-RU" altLang="ru-RU" dirty="0"/>
          </a:p>
          <a:p>
            <a:endParaRPr lang="ru-RU" altLang="ru-RU" dirty="0"/>
          </a:p>
          <a:p>
            <a:endParaRPr lang="ru-RU" dirty="0"/>
          </a:p>
        </p:txBody>
      </p:sp>
      <p:pic>
        <p:nvPicPr>
          <p:cNvPr id="5" name="Picture 2" descr="C:\Users\Никита\Desktop\mb4_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0926"/>
            <a:ext cx="5851894" cy="22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Подача кислорода через носовые </a:t>
            </a:r>
            <a:r>
              <a:rPr lang="ru-RU" sz="2400" dirty="0" err="1" smtClean="0"/>
              <a:t>катеторы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tudfile.net/html/2706/67/html_mW0mkitTck.3SQd/img-xkOF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49685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783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Доврачебная помощь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5445224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Придать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больному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полусидячее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положение;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Оксигенотерапия: прикладывание маски с кислородом или если необходимо интубация лёгких с искусственной вентиляцией лёгких;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Наложить венозные жгуты на верхнюю треть бёдер, но чтобы не исчезал пульс, (не более чем на 20 минут), снимаются жгуты с постепенным расслаблением. 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производится для того чтобы снизить приток к правым отделам сердца, чтобы предотвратить дальнейшее повышения давления в малом круге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кровообращения)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Таблетку Нитроглицерина под язык;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снятия боли, внутривенное введение наркотических анальгетиков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Мочегонные препараты.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срочной терапии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лечение проводится под строгим постоянным наблюдением за гемодинамикой (пульс, давление) 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дыханием</a:t>
            </a:r>
          </a:p>
          <a:p>
            <a:endParaRPr lang="ru-RU" dirty="0"/>
          </a:p>
          <a:p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9218" name="Picture 2" descr="http://images.rapgenius.com/6d85ab8fde7fabd5370ab5a54f984d9b.1000x667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5204" cy="19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искусственная вентиляция </a:t>
            </a:r>
            <a:r>
              <a:rPr lang="ru-RU" sz="2800" dirty="0" smtClean="0"/>
              <a:t>легких в палате интенсивной реанимации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news.yellmed.ru/cache/static/yellmed_news/080d541d22f7e465dbd241b05a7a5b36-855x575x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6120680" cy="411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98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Доврачебная помощь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Отёк лёгких является неотложным состоянием, поэтому при первых его симптомах необходимо вызвать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скорую медицинскую помощь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отделении интенсивной терапии, под постоянным наблюдением дежурного врача.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 с отёком лёгких нуждается в неотложной медицинской помощи, которая производится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транспортировки в больницу: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910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термометрия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123\Desktop\638eb039f004f191a7a4bc6495b19b08807848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456647"/>
            <a:ext cx="6195198" cy="46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853965"/>
            <a:ext cx="7529360" cy="1320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</a:rPr>
              <a:t>Боль в грудной клетке</a:t>
            </a:r>
            <a:endParaRPr lang="ru-RU" sz="28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Болевой синдром чаще всего связан с вовлечением а патологический процесс плевры, боли провоцируются дыхательными движениями, поэтому больные дышат поверхностно.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заключается в придании положения тела, ограничивающего дыхательные движения ( на больном боку,).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Обезболивающие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физиотерапевтические процедуры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23\Desktop\00531926-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89" y="0"/>
            <a:ext cx="4032447" cy="223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Легочное кровотечение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12776"/>
            <a:ext cx="7418785" cy="482453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зачастую весьма опасный симптом какого-то серьезного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</a:t>
            </a:r>
          </a:p>
          <a:p>
            <a:pPr marL="0" indent="0"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Массивное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легочное кровотечение – объем более 250 мл. в течение 24-48 часов.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ажной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ухода за легочным больным является необходимость экстренно госпитализировать в стационар с кровохарканьем или легочным кровотечением!!!!</a:t>
            </a:r>
          </a:p>
          <a:p>
            <a:endParaRPr lang="ru-RU" dirty="0"/>
          </a:p>
        </p:txBody>
      </p:sp>
      <p:pic>
        <p:nvPicPr>
          <p:cNvPr id="4" name="Picture 2" descr="C:\Users\123\Desktop\62a4f6e3eca943f97d58e61af04dd7a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56413"/>
            <a:ext cx="3347864" cy="190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9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Доврачебная помощь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268760"/>
            <a:ext cx="7418785" cy="5400600"/>
          </a:xfrm>
        </p:spPr>
        <p:txBody>
          <a:bodyPr>
            <a:normAutofit lnSpcReduction="10000"/>
          </a:bodyPr>
          <a:lstStyle/>
          <a:p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малейшем подозрении на легочное кровотечение следует немедленно вызывать «Скорую помощь».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Неотложная помощь при легочном кровотечении еще до приезда врача начинается с перемещения больного в полусидящее положение с наклоном в пораженную сторону.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для того, чтобы избежать попадания крови в здоровое легкое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Оказывая первую помощь при легочном кровотечении , на пораженную часть грудной клетки нужно положить пузырь со льдом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также, чтобы больной проглатывал небольшие кусочки льда (это обычно приводит к рефлекторному спазму и уменьшению наполнения кровью легких).</a:t>
            </a:r>
          </a:p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 не должен стараться подавлять кашель, более того, ему необходимо откашливаться, сколько бы крови при этом ни выходило.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8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Доврачебная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84784"/>
            <a:ext cx="7418785" cy="51845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сильном легочном кровотечении необходимо накладывать жгуты на ноги и руки.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плечи больного, если нет резиновых бинтов, можно перетягивать манжетками от тонометров. Перетягивать стоит с такой силой, чтобы прекратить венозный отток крови, но чтобы при этом пульс на артериях предплечий и голеней сохранялся.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главное: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 прибытия на дом врача больному следует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запретить разговаривать и двигаться</a:t>
            </a:r>
            <a:r>
              <a:rPr lang="ru-RU" sz="2000" u="sng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1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f2.ppt-online.org/files2/slide/5/5YtAeKNs7pmLVno0xuyM9U6r2QF14hS8JjXIORBqZ/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7020272" cy="52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922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Таким образом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Правильный уход за больными</a:t>
            </a:r>
          </a:p>
          <a:p>
            <a:pPr marL="0" indent="0" algn="ctr">
              <a:buNone/>
            </a:pPr>
            <a:r>
              <a:rPr lang="ru-RU" sz="2800" dirty="0" smtClean="0"/>
              <a:t> и вовремя оказанная доврачебная  помощь -  залог  хорошего лечебного прогноза для пациентов</a:t>
            </a:r>
          </a:p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10242" name="Picture 2" descr="https://im1-tub-ru.yandex.net/i?id=e3774ee5ed9229fe15e7c9e32d9407ed&amp;n=33&amp;h=215&amp;w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9" y="3655061"/>
            <a:ext cx="69127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/>
            </a:r>
            <a:br>
              <a:rPr lang="ru-RU" sz="9600" dirty="0" smtClean="0">
                <a:solidFill>
                  <a:srgbClr val="FFFF00"/>
                </a:solidFill>
              </a:rPr>
            </a:br>
            <a:r>
              <a:rPr lang="ru-RU" sz="9600" dirty="0">
                <a:solidFill>
                  <a:srgbClr val="FFFF00"/>
                </a:solidFill>
              </a:rPr>
              <a:t/>
            </a:r>
            <a:br>
              <a:rPr lang="ru-RU" sz="96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chemeClr val="accent5"/>
                </a:solidFill>
              </a:rPr>
              <a:t>Спасибо за внимание!!!</a:t>
            </a:r>
            <a:endParaRPr lang="ru-RU" sz="5400" dirty="0">
              <a:solidFill>
                <a:schemeClr val="accent5"/>
              </a:solidFill>
            </a:endParaRPr>
          </a:p>
        </p:txBody>
      </p:sp>
      <p:pic>
        <p:nvPicPr>
          <p:cNvPr id="4" name="Picture 2" descr="C:\Users\123\Desktop\1358424097_file66smf76vwyc1kpa430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2223"/>
            <a:ext cx="4932040" cy="32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1125708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Всё :)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9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Заполнение температурного листа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\Desktop\a4256e5c5f6cdab989198da676431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57624"/>
            <a:ext cx="6057720" cy="40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Обеспечение личной гигиены больного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esktop\1293883491_3539761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7"/>
            <a:ext cx="7086513" cy="40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подача судна и др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23\Desktop\BCq3Ra6Q2Z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8143932" cy="522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Наблюдение за пульсом и АД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123\Desktop\UA-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4377"/>
            <a:ext cx="5698604" cy="51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941</TotalTime>
  <Words>1837</Words>
  <Application>Microsoft Office PowerPoint</Application>
  <PresentationFormat>Экран (4:3)</PresentationFormat>
  <Paragraphs>199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Грань</vt:lpstr>
      <vt:lpstr>     Уход за больными с заболеваниями органов дыхания Занятие 9 для студентов 2 курса  Стоматология</vt:lpstr>
      <vt:lpstr>     Основные мероприятия по наблюдению и уходу, в которых нуждаются пациенты с любыми заболеваниями различных органов и систем складываются из общего и специального ухода    . </vt:lpstr>
      <vt:lpstr>Презентация PowerPoint</vt:lpstr>
      <vt:lpstr>Наблюдение за общим состоянием больного</vt:lpstr>
      <vt:lpstr>термометрия</vt:lpstr>
      <vt:lpstr>Заполнение температурного листа</vt:lpstr>
      <vt:lpstr>Обеспечение личной гигиены больного</vt:lpstr>
      <vt:lpstr>подача судна и др.</vt:lpstr>
      <vt:lpstr>Наблюдение за пульсом и АД</vt:lpstr>
      <vt:lpstr>Наблюдение и уход за больными с заболеваниями органов дыхания  </vt:lpstr>
      <vt:lpstr> Уход за больными с патологией дыхательной системы</vt:lpstr>
      <vt:lpstr>Презентация PowerPoint</vt:lpstr>
      <vt:lpstr>Дыхательный процесс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симптомы при  патологии дыхательной системы</vt:lpstr>
      <vt:lpstr>Типы одышки</vt:lpstr>
      <vt:lpstr>Астма или удушье</vt:lpstr>
      <vt:lpstr>БРОНХИАЛЬНОЙ АСТМОЙ </vt:lpstr>
      <vt:lpstr>Симптомы и признаки бронхиальной астмы: </vt:lpstr>
      <vt:lpstr>Презентация PowerPoint</vt:lpstr>
      <vt:lpstr>Характерное положение тела при приступе астмы</vt:lpstr>
      <vt:lpstr>Пользование карманным ингалятором бронхиальной  астме </vt:lpstr>
      <vt:lpstr>АСТМАТИЧЕСКИЙ СТАТУС</vt:lpstr>
      <vt:lpstr>Основные клинические симптомы</vt:lpstr>
      <vt:lpstr>Первая помощь при астматическом статусе</vt:lpstr>
      <vt:lpstr>Кашель – </vt:lpstr>
      <vt:lpstr>Виды кашля</vt:lpstr>
      <vt:lpstr>Презентация PowerPoint</vt:lpstr>
      <vt:lpstr>Презентация PowerPoint</vt:lpstr>
      <vt:lpstr>Презентация PowerPoint</vt:lpstr>
      <vt:lpstr>мокрота</vt:lpstr>
      <vt:lpstr>Влажный кашель</vt:lpstr>
      <vt:lpstr>Дренажное положение (Квинке)</vt:lpstr>
      <vt:lpstr>Презентация PowerPoint</vt:lpstr>
      <vt:lpstr>ГИПЕРВЕНТИЛЯЦИЯ</vt:lpstr>
      <vt:lpstr>Симптомы и признаки гипервентиляции</vt:lpstr>
      <vt:lpstr>Первая помощь при гипервентиляции</vt:lpstr>
      <vt:lpstr>Отёк лёгких </vt:lpstr>
      <vt:lpstr>Симптомы отека легкого </vt:lpstr>
      <vt:lpstr>оксигенотерапия</vt:lpstr>
      <vt:lpstr>Оксигенотерапия и респираторная поддержка</vt:lpstr>
      <vt:lpstr>Подача кислородно-воздушной смеси через носовые катетеры</vt:lpstr>
      <vt:lpstr>Подача кислорода через носовые катеторы</vt:lpstr>
      <vt:lpstr>Доврачебная помощь </vt:lpstr>
      <vt:lpstr>искусственная вентиляция легких в палате интенсивной реанимации</vt:lpstr>
      <vt:lpstr>Доврачебная помощь</vt:lpstr>
      <vt:lpstr>Боль в грудной клетке</vt:lpstr>
      <vt:lpstr>Легочное кровотечение </vt:lpstr>
      <vt:lpstr>Доврачебная помощь</vt:lpstr>
      <vt:lpstr>Доврачебная помощь</vt:lpstr>
      <vt:lpstr>Презентация PowerPoint</vt:lpstr>
      <vt:lpstr>Таким образом</vt:lpstr>
      <vt:lpstr>  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User</cp:lastModifiedBy>
  <cp:revision>72</cp:revision>
  <cp:lastPrinted>2014-04-12T03:41:26Z</cp:lastPrinted>
  <dcterms:created xsi:type="dcterms:W3CDTF">2014-01-13T07:15:32Z</dcterms:created>
  <dcterms:modified xsi:type="dcterms:W3CDTF">2020-11-09T05:16:17Z</dcterms:modified>
</cp:coreProperties>
</file>