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7" r:id="rId2"/>
    <p:sldId id="258" r:id="rId3"/>
    <p:sldId id="282" r:id="rId4"/>
    <p:sldId id="304" r:id="rId5"/>
    <p:sldId id="307" r:id="rId6"/>
    <p:sldId id="306" r:id="rId7"/>
    <p:sldId id="284" r:id="rId8"/>
    <p:sldId id="270" r:id="rId9"/>
    <p:sldId id="283" r:id="rId10"/>
    <p:sldId id="285" r:id="rId11"/>
    <p:sldId id="290" r:id="rId12"/>
    <p:sldId id="291" r:id="rId13"/>
    <p:sldId id="292" r:id="rId14"/>
    <p:sldId id="309" r:id="rId15"/>
    <p:sldId id="308" r:id="rId16"/>
    <p:sldId id="286" r:id="rId17"/>
    <p:sldId id="294" r:id="rId18"/>
    <p:sldId id="293" r:id="rId19"/>
    <p:sldId id="295" r:id="rId20"/>
    <p:sldId id="296" r:id="rId21"/>
    <p:sldId id="289" r:id="rId22"/>
    <p:sldId id="261" r:id="rId23"/>
    <p:sldId id="297" r:id="rId24"/>
    <p:sldId id="299" r:id="rId25"/>
    <p:sldId id="298" r:id="rId26"/>
    <p:sldId id="301" r:id="rId27"/>
    <p:sldId id="302" r:id="rId28"/>
    <p:sldId id="303" r:id="rId29"/>
    <p:sldId id="310" r:id="rId30"/>
    <p:sldId id="279" r:id="rId31"/>
    <p:sldId id="300" r:id="rId32"/>
    <p:sldId id="26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C61A-A98B-4D15-9A8E-D9940E4EC442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46F80-913C-4717-A513-479D9F1A4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6F80-913C-4717-A513-479D9F1A4E0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2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74B2-2C07-4567-B27E-434EEF963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6D71-9833-4EFF-987A-FA1089B6A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8247-D4D8-4B63-85B2-CAACAA8BF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  <a:prstGeom prst="rect">
            <a:avLst/>
          </a:prstGeom>
        </p:spPr>
        <p:txBody>
          <a:bodyPr/>
          <a:lstStyle>
            <a:lvl2pPr marL="0">
              <a:buFont typeface="Arial" pitchFamily="34" charset="0"/>
              <a:buChar char="•"/>
              <a:defRPr/>
            </a:lvl2pPr>
            <a:lvl3pPr marL="0">
              <a:buFont typeface="Arial" pitchFamily="34" charset="0"/>
              <a:buChar char="•"/>
              <a:defRPr/>
            </a:lvl3pPr>
            <a:lvl4pPr marL="0">
              <a:buFont typeface="Arial" pitchFamily="34" charset="0"/>
              <a:buChar char="•"/>
              <a:defRPr/>
            </a:lvl4pPr>
            <a:lvl5pPr marL="0"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l-SI" dirty="0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0"/>
          </p:nvPr>
        </p:nvSpPr>
        <p:spPr>
          <a:xfrm>
            <a:off x="1403350" y="6356350"/>
            <a:ext cx="6048375" cy="3651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A6C6-F4A3-41A4-9A16-0A0A81857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9A56-4D39-44E8-BFEE-BB8A0D5DE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911A-E3B5-4C63-87FB-9DB2A3B18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5117-1F68-4D5D-B085-817E7F36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F021-8E2F-478C-BE2A-08A3E69F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9C25-CC2A-4886-9340-838FF0559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374A-C1D4-4CFC-81AC-14C9E041A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78F8-EDEE-487F-A91A-38C74AE7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B006DC-04AC-4970-958C-13F042548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krasgmu.ru/index.php?page%5bpractice%5d=df_practice_admin_dept&amp;ps_id=9&amp;org_id=108&amp;id=0" TargetMode="External"/><Relationship Id="rId13" Type="http://schemas.openxmlformats.org/officeDocument/2006/relationships/hyperlink" Target="http://krasgmu.ru/index.php?page%5bpractice%5d=df_practice_admin_dept&amp;ps_id=9&amp;org_id=125&amp;id=0" TargetMode="External"/><Relationship Id="rId18" Type="http://schemas.openxmlformats.org/officeDocument/2006/relationships/hyperlink" Target="http://krasgmu.ru/index.php?page%5bpractice%5d=df_practice_admin_org&amp;ps_id=9&amp;id=103" TargetMode="External"/><Relationship Id="rId3" Type="http://schemas.openxmlformats.org/officeDocument/2006/relationships/hyperlink" Target="http://krasgmu.ru/index.php?page%5bpractice%5d=df_practice_admin_dept&amp;ps_id=9&amp;org_id=9&amp;id=0" TargetMode="External"/><Relationship Id="rId21" Type="http://schemas.openxmlformats.org/officeDocument/2006/relationships/hyperlink" Target="http://krasgmu.ru/index.php?page%5bpractice%5d=df_practice_admin_org&amp;ps_id=9&amp;id=256" TargetMode="External"/><Relationship Id="rId7" Type="http://schemas.openxmlformats.org/officeDocument/2006/relationships/hyperlink" Target="http://krasgmu.ru/index.php?page%5bpractice%5d=df_practice_admin_org&amp;ps_id=9&amp;id=107" TargetMode="External"/><Relationship Id="rId12" Type="http://schemas.openxmlformats.org/officeDocument/2006/relationships/hyperlink" Target="http://krasgmu.ru/index.php?page%5bpractice%5d=df_practice_admin_org&amp;ps_id=9&amp;id=97" TargetMode="External"/><Relationship Id="rId17" Type="http://schemas.openxmlformats.org/officeDocument/2006/relationships/hyperlink" Target="http://krasgmu.ru/index.php?page%5bpractice%5d=df_practice_admin_dept&amp;ps_id=9&amp;org_id=104&amp;id=0" TargetMode="External"/><Relationship Id="rId2" Type="http://schemas.openxmlformats.org/officeDocument/2006/relationships/hyperlink" Target="http://krasgmu.ru/index.php?page%5bpractice%5d=df_practice_admin_org&amp;ps_id=9&amp;id=89" TargetMode="External"/><Relationship Id="rId16" Type="http://schemas.openxmlformats.org/officeDocument/2006/relationships/hyperlink" Target="http://krasgmu.ru/index.php?page%5bpractice%5d=df_practice_admin_org&amp;ps_id=9&amp;id=101" TargetMode="External"/><Relationship Id="rId20" Type="http://schemas.openxmlformats.org/officeDocument/2006/relationships/hyperlink" Target="http://krasgmu.ru/index.php?page%5bpractice%5d=df_practice_admin_dept&amp;ps_id=9&amp;org_id=205&amp;i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gmu.ru/index.php?page%5bpractice%5d=df_practice_admin_org&amp;ps_id=9&amp;id=93" TargetMode="External"/><Relationship Id="rId11" Type="http://schemas.openxmlformats.org/officeDocument/2006/relationships/hyperlink" Target="http://krasgmu.ru/index.php?page%5bpractice%5d=df_practice_admin_org&amp;ps_id=9&amp;id=95" TargetMode="External"/><Relationship Id="rId24" Type="http://schemas.openxmlformats.org/officeDocument/2006/relationships/hyperlink" Target="http://krasgmu.ru/index.php?page%5bpractice%5d=df_practice_admin_dept&amp;ps_id=9&amp;org_id=498&amp;id=0" TargetMode="External"/><Relationship Id="rId5" Type="http://schemas.openxmlformats.org/officeDocument/2006/relationships/hyperlink" Target="http://krasgmu.ru/index.php?page%5bpractice%5d=df_practice_admin_dept&amp;ps_id=9&amp;org_id=8&amp;id=0" TargetMode="External"/><Relationship Id="rId15" Type="http://schemas.openxmlformats.org/officeDocument/2006/relationships/hyperlink" Target="http://krasgmu.ru/index.php?page%5bpractice%5d=df_practice_admin_dept&amp;ps_id=9&amp;org_id=134&amp;id=0" TargetMode="External"/><Relationship Id="rId23" Type="http://schemas.openxmlformats.org/officeDocument/2006/relationships/hyperlink" Target="http://krasgmu.ru/index.php?page%5bpractice%5d=df_practice_admin_org&amp;ps_id=9&amp;id=253" TargetMode="External"/><Relationship Id="rId10" Type="http://schemas.openxmlformats.org/officeDocument/2006/relationships/hyperlink" Target="http://krasgmu.ru/index.php?page%5bpractice%5d=df_practice_admin_dept&amp;ps_id=9&amp;org_id=36&amp;id=0" TargetMode="External"/><Relationship Id="rId19" Type="http://schemas.openxmlformats.org/officeDocument/2006/relationships/hyperlink" Target="http://krasgmu.ru/index.php?page%5bpractice%5d=df_practice_admin_org&amp;ps_id=9&amp;id=105" TargetMode="External"/><Relationship Id="rId4" Type="http://schemas.openxmlformats.org/officeDocument/2006/relationships/hyperlink" Target="http://krasgmu.ru/index.php?page%5bpractice%5d=df_practice_admin_org&amp;ps_id=9&amp;id=91" TargetMode="External"/><Relationship Id="rId9" Type="http://schemas.openxmlformats.org/officeDocument/2006/relationships/hyperlink" Target="http://krasgmu.ru/index.php?page%5bpractice%5d=df_practice_admin_org&amp;ps_id=9&amp;id=109" TargetMode="External"/><Relationship Id="rId14" Type="http://schemas.openxmlformats.org/officeDocument/2006/relationships/hyperlink" Target="http://krasgmu.ru/index.php?page%5bpractice%5d=df_practice_admin_org&amp;ps_id=9&amp;id=99" TargetMode="External"/><Relationship Id="rId22" Type="http://schemas.openxmlformats.org/officeDocument/2006/relationships/hyperlink" Target="http://krasgmu.ru/index.php?page%5bpractice%5d=df_practice_admin_dept&amp;ps_id=9&amp;org_id=251&amp;id=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rasgmu.ru/index.php?page%5bpractice%5d=df_practice_admin_dept&amp;ps_id=14&amp;org_id=104&amp;id=0" TargetMode="External"/><Relationship Id="rId3" Type="http://schemas.openxmlformats.org/officeDocument/2006/relationships/hyperlink" Target="http://krasgmu.ru/index.php?page%5bpractice%5d=df_practice_admin_dept&amp;ps_id=14&amp;org_id=8&amp;id=0" TargetMode="External"/><Relationship Id="rId7" Type="http://schemas.openxmlformats.org/officeDocument/2006/relationships/hyperlink" Target="http://krasgmu.ru/index.php?page%5bpractice%5d=df_practice_admin_dept&amp;ps_id=14&amp;org_id=134&amp;id=0" TargetMode="External"/><Relationship Id="rId2" Type="http://schemas.openxmlformats.org/officeDocument/2006/relationships/hyperlink" Target="http://krasgmu.ru/index.php?page%5bpractice%5d=df_practice_admin_dept&amp;ps_id=14&amp;org_id=9&amp;id=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krasgmu.ru/index.php?page%5bpractice%5d=df_practice_admin_dept&amp;ps_id=14&amp;org_id=125&amp;id=0" TargetMode="External"/><Relationship Id="rId5" Type="http://schemas.openxmlformats.org/officeDocument/2006/relationships/hyperlink" Target="http://krasgmu.ru/index.php?page%5bpractice%5d=df_practice_admin_dept&amp;ps_id=14&amp;org_id=35&amp;id=0" TargetMode="External"/><Relationship Id="rId10" Type="http://schemas.openxmlformats.org/officeDocument/2006/relationships/hyperlink" Target="http://krasgmu.ru/index.php?page%5bpractice%5d=df_practice_admin_dept&amp;ps_id=14&amp;org_id=205&amp;id=0" TargetMode="External"/><Relationship Id="rId4" Type="http://schemas.openxmlformats.org/officeDocument/2006/relationships/hyperlink" Target="http://krasgmu.ru/index.php?page%5bpractice%5d=df_practice_admin_dept&amp;ps_id=14&amp;org_id=36&amp;id=0" TargetMode="External"/><Relationship Id="rId9" Type="http://schemas.openxmlformats.org/officeDocument/2006/relationships/hyperlink" Target="http://krasgmu.ru/index.php?page%5bpractice%5d=df_practice_admin_dept&amp;ps_id=14&amp;org_id=129&amp;id=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krasgmu.ru/index.php?page%5bpractice%5d=df_practice_admin_dept&amp;ps_id=15&amp;org_id=94&amp;id=0" TargetMode="External"/><Relationship Id="rId3" Type="http://schemas.openxmlformats.org/officeDocument/2006/relationships/hyperlink" Target="http://krasgmu.ru/index.php?page%5bpractice%5d=df_practice_admin_dept&amp;ps_id=16&amp;org_id=8&amp;id=0" TargetMode="External"/><Relationship Id="rId7" Type="http://schemas.openxmlformats.org/officeDocument/2006/relationships/hyperlink" Target="http://krasgmu.ru/index.php?page%5bpractice%5d=df_practice_admin_dept&amp;ps_id=16&amp;org_id=104&amp;id=0" TargetMode="External"/><Relationship Id="rId2" Type="http://schemas.openxmlformats.org/officeDocument/2006/relationships/hyperlink" Target="http://krasgmu.ru/index.php?page%5bpractice%5d=df_practice_admin_dept&amp;ps_id=16&amp;org_id=9&amp;id=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krasgmu.ru/index.php?page%5bpractice%5d=df_practice_admin_dept&amp;ps_id=16&amp;org_id=134&amp;id=0" TargetMode="External"/><Relationship Id="rId11" Type="http://schemas.openxmlformats.org/officeDocument/2006/relationships/hyperlink" Target="http://krasgmu.ru/index.php?page%5bpractice%5d=df_practice_admin_dept&amp;ps_id=15&amp;org_id=120&amp;id=0" TargetMode="External"/><Relationship Id="rId5" Type="http://schemas.openxmlformats.org/officeDocument/2006/relationships/hyperlink" Target="http://krasgmu.ru/index.php?page%5bpractice%5d=df_practice_admin_dept&amp;ps_id=16&amp;org_id=35&amp;id=0" TargetMode="External"/><Relationship Id="rId10" Type="http://schemas.openxmlformats.org/officeDocument/2006/relationships/hyperlink" Target="http://krasgmu.ru/index.php?page%5bpractice%5d=df_practice_admin_dept&amp;ps_id=15&amp;org_id=157&amp;id=0" TargetMode="External"/><Relationship Id="rId4" Type="http://schemas.openxmlformats.org/officeDocument/2006/relationships/hyperlink" Target="http://krasgmu.ru/index.php?page%5bpractice%5d=df_practice_admin_dept&amp;ps_id=16&amp;org_id=36&amp;id=0" TargetMode="External"/><Relationship Id="rId9" Type="http://schemas.openxmlformats.org/officeDocument/2006/relationships/hyperlink" Target="http://krasgmu.ru/index.php?page%5bpractice%5d=df_practice_admin_dept&amp;ps_id=15&amp;org_id=105&amp;id=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6363" y="908050"/>
            <a:ext cx="86423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cap="all" dirty="0" smtClean="0">
                <a:solidFill>
                  <a:schemeClr val="accent2"/>
                </a:solidFill>
                <a:latin typeface="+mj-lt"/>
              </a:rPr>
              <a:t>Подготовка</a:t>
            </a:r>
            <a:r>
              <a:rPr lang="ru-RU" altLang="ru-RU" sz="3600" b="1" dirty="0" smtClean="0">
                <a:solidFill>
                  <a:schemeClr val="accent2"/>
                </a:solidFill>
                <a:latin typeface="+mj-lt"/>
              </a:rPr>
              <a:t>  К ЛЕТНЕЙ ПРОИЗВОДСТВЕННОЙ ПРАКТИКЕ 2018 ГОДА СТУДЕНТОВ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2"/>
                </a:solidFill>
                <a:latin typeface="+mj-lt"/>
              </a:rPr>
              <a:t>ЛЕЧЕБНОГО  ФАКУЛЬТЕТА</a:t>
            </a:r>
            <a:br>
              <a:rPr lang="ru-RU" altLang="ru-RU" sz="3600" b="1" dirty="0" smtClean="0">
                <a:solidFill>
                  <a:schemeClr val="accent2"/>
                </a:solidFill>
                <a:latin typeface="+mj-lt"/>
              </a:rPr>
            </a:br>
            <a:endParaRPr lang="ru-RU" altLang="ru-RU" sz="3600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50" y="4292600"/>
            <a:ext cx="84629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/>
              <a:t>Руководитель отдела производственной практики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/>
              <a:t>доцент Шитьковская Е.П.,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24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2400" dirty="0"/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1763713" y="169863"/>
            <a:ext cx="71294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</a:p>
        </p:txBody>
      </p:sp>
      <p:pic>
        <p:nvPicPr>
          <p:cNvPr id="3077" name="Изображение 11"/>
          <p:cNvPicPr>
            <a:picLocks noChangeAspect="1"/>
          </p:cNvPicPr>
          <p:nvPr/>
        </p:nvPicPr>
        <p:blipFill>
          <a:blip r:embed="rId2" cstate="print"/>
          <a:srcRect l="83594" b="11247"/>
          <a:stretch>
            <a:fillRect/>
          </a:stretch>
        </p:blipFill>
        <p:spPr bwMode="auto">
          <a:xfrm>
            <a:off x="228600" y="152400"/>
            <a:ext cx="1390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57163"/>
            <a:ext cx="8229600" cy="53911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В соответствии с Приказом Министерства здравоохранения Российской Федерации </a:t>
            </a:r>
            <a:r>
              <a:rPr lang="ru-RU" sz="2000" dirty="0"/>
              <a:t>№ 435н от 30.06.2016 г.</a:t>
            </a:r>
          </a:p>
          <a:p>
            <a:pPr marL="0" indent="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с медицинскими организациями заключены договора об организации практической подготовки обучающихся: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с КГБУЗ г. Красноярска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21 договор</a:t>
            </a:r>
            <a:r>
              <a:rPr lang="ru-RU" sz="2000" dirty="0" smtClean="0"/>
              <a:t>, 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с КГБУЗ Красноярского края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ru-RU" sz="2000" dirty="0" smtClean="0"/>
              <a:t>, в которых прописаны права и обязанности сторон по организации производственной практики студентов.</a:t>
            </a:r>
          </a:p>
        </p:txBody>
      </p:sp>
      <p:pic>
        <p:nvPicPr>
          <p:cNvPr id="9219" name="Picture 2" descr="C:\Users\Пользователь\Documents\Производств. практика 2 курс\2 КУРС КК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55925"/>
            <a:ext cx="77771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-90488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модуль по ЛПП</a:t>
            </a:r>
          </a:p>
        </p:txBody>
      </p:sp>
      <p:pic>
        <p:nvPicPr>
          <p:cNvPr id="10243" name="Picture 7" descr="C:\Users\profpraktik\Desktop\ЧЕРНЯЕВА\Скрин шот сайта\Шаг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163" y="3644900"/>
            <a:ext cx="656113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C:\Users\profpraktik\Desktop\ЧЕРНЯЕВА\Скрин шот сайта\Ша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765175"/>
            <a:ext cx="608488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profpraktik\Desktop\ЧЕРНЯЕВА\Скрин шот сайта\Шаг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6826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C:\Users\profpraktik\Desktop\ЧЕРНЯЕВА\Скрин шот сайта\Шаг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84550"/>
            <a:ext cx="7086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profpraktik\Desktop\ЧЕРНЯЕВА\Скрин шот сайта\Шаг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7613"/>
            <a:ext cx="9144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0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базы</a:t>
            </a:r>
            <a:br>
              <a:rPr lang="ru-RU" dirty="0" smtClean="0"/>
            </a:br>
            <a:r>
              <a:rPr lang="ru-RU" dirty="0" smtClean="0"/>
              <a:t>1-2 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hlinkClick r:id="rId2"/>
              </a:rPr>
              <a:t>▲</a:t>
            </a:r>
            <a:r>
              <a:rPr lang="ru-RU" sz="1400" dirty="0" smtClean="0"/>
              <a:t> Дорожная клиническая больница на ст. Красноярск ОАО РЖД - свободно мест 5 из 30 </a:t>
            </a:r>
            <a:r>
              <a:rPr lang="ru-RU" sz="1400" b="1" dirty="0" smtClean="0">
                <a:hlinkClick r:id="rId3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4"/>
              </a:rPr>
              <a:t>▲</a:t>
            </a:r>
            <a:r>
              <a:rPr lang="ru-RU" sz="1400" dirty="0" smtClean="0"/>
              <a:t> Краевая клиническая больница - свободно мест 11 из 90 </a:t>
            </a:r>
            <a:r>
              <a:rPr lang="ru-RU" sz="1400" b="1" dirty="0" smtClean="0">
                <a:hlinkClick r:id="rId5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6"/>
              </a:rPr>
              <a:t>▲</a:t>
            </a:r>
            <a:r>
              <a:rPr lang="ru-RU" sz="1400" dirty="0" smtClean="0"/>
              <a:t> Красноярская краевая офтальмологическая клиническая больница им. проф. П.Г.Макарова -</a:t>
            </a:r>
          </a:p>
          <a:p>
            <a:r>
              <a:rPr lang="ru-RU" sz="1400" dirty="0" smtClean="0">
                <a:hlinkClick r:id="rId7"/>
              </a:rPr>
              <a:t>▲</a:t>
            </a:r>
            <a:r>
              <a:rPr lang="ru-RU" sz="1400" dirty="0" smtClean="0"/>
              <a:t> Красноярская межрайонная больница №2 - свободно мест 4 из 8 </a:t>
            </a:r>
            <a:r>
              <a:rPr lang="ru-RU" sz="1400" b="1" dirty="0" smtClean="0">
                <a:hlinkClick r:id="rId8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9"/>
              </a:rPr>
              <a:t>▲</a:t>
            </a:r>
            <a:r>
              <a:rPr lang="ru-RU" sz="1400" dirty="0" smtClean="0"/>
              <a:t> Красноярская межрайонная клиническая больница скорой медицинской помощи им. Н.С.Карповича - свободно мест 20 из 60 </a:t>
            </a:r>
            <a:r>
              <a:rPr lang="ru-RU" sz="1400" b="1" dirty="0" smtClean="0">
                <a:hlinkClick r:id="rId10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11"/>
              </a:rPr>
              <a:t>▲</a:t>
            </a:r>
            <a:r>
              <a:rPr lang="ru-RU" sz="1400" dirty="0" smtClean="0"/>
              <a:t> Красноярская межрайонная клиническая больница №20 им. И.С.Берзона -</a:t>
            </a:r>
          </a:p>
          <a:p>
            <a:r>
              <a:rPr lang="ru-RU" sz="1400" dirty="0" smtClean="0">
                <a:hlinkClick r:id="rId12"/>
              </a:rPr>
              <a:t>▲</a:t>
            </a:r>
            <a:r>
              <a:rPr lang="ru-RU" sz="1400" dirty="0" smtClean="0"/>
              <a:t> Красноярская межрайонная клиническая больница №4 - свободно мест 0 из 10 </a:t>
            </a:r>
            <a:r>
              <a:rPr lang="ru-RU" sz="1400" b="1" dirty="0" smtClean="0">
                <a:hlinkClick r:id="rId13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14"/>
              </a:rPr>
              <a:t>▲</a:t>
            </a:r>
            <a:r>
              <a:rPr lang="ru-RU" sz="1400" dirty="0" smtClean="0"/>
              <a:t> Красноярская межрайонная клиническая больница №7 - свободно мест 11 из 20 </a:t>
            </a:r>
            <a:r>
              <a:rPr lang="ru-RU" sz="1400" b="1" dirty="0" smtClean="0">
                <a:hlinkClick r:id="rId15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16"/>
              </a:rPr>
              <a:t>▲</a:t>
            </a:r>
            <a:r>
              <a:rPr lang="ru-RU" sz="1400" dirty="0" smtClean="0"/>
              <a:t> Красноярский краевой госпиталь для ветеранов войн - свободно мест 9 из 20 </a:t>
            </a:r>
            <a:r>
              <a:rPr lang="ru-RU" sz="1400" b="1" dirty="0" smtClean="0">
                <a:hlinkClick r:id="rId17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18"/>
              </a:rPr>
              <a:t>▲</a:t>
            </a:r>
            <a:r>
              <a:rPr lang="ru-RU" sz="1400" dirty="0" smtClean="0"/>
              <a:t> Красноярский краевой клинический онкологический диспансер имени А.И. Крыжановского -</a:t>
            </a:r>
          </a:p>
          <a:p>
            <a:r>
              <a:rPr lang="ru-RU" sz="1400" dirty="0" smtClean="0">
                <a:hlinkClick r:id="rId19"/>
              </a:rPr>
              <a:t>▲</a:t>
            </a:r>
            <a:r>
              <a:rPr lang="ru-RU" sz="1400" dirty="0" smtClean="0"/>
              <a:t> Красноярский краевой противотуберкулезный диспансер №1 - свободно мест 9 из 10 </a:t>
            </a:r>
            <a:r>
              <a:rPr lang="ru-RU" sz="1400" b="1" dirty="0" smtClean="0">
                <a:hlinkClick r:id="rId20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21"/>
              </a:rPr>
              <a:t>▲</a:t>
            </a:r>
            <a:r>
              <a:rPr lang="ru-RU" sz="1400" dirty="0" smtClean="0"/>
              <a:t> Сибирский клинический центр ФМБА России - свободно мест 0 из 5 </a:t>
            </a:r>
            <a:r>
              <a:rPr lang="ru-RU" sz="1400" b="1" dirty="0" smtClean="0">
                <a:hlinkClick r:id="rId22"/>
              </a:rPr>
              <a:t>↓</a:t>
            </a:r>
            <a:endParaRPr lang="ru-RU" sz="1400" dirty="0" smtClean="0"/>
          </a:p>
          <a:p>
            <a:r>
              <a:rPr lang="ru-RU" sz="1400" dirty="0" smtClean="0">
                <a:hlinkClick r:id="rId23"/>
              </a:rPr>
              <a:t>▲</a:t>
            </a:r>
            <a:r>
              <a:rPr lang="ru-RU" sz="1400" dirty="0" smtClean="0"/>
              <a:t> Федеральный центр сердечно-сосудистой хирургии - свободно мест 1 из 3 </a:t>
            </a:r>
            <a:r>
              <a:rPr lang="ru-RU" sz="1400" b="1" dirty="0" smtClean="0">
                <a:hlinkClick r:id="rId24"/>
              </a:rPr>
              <a:t>↓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Клинические базы</a:t>
            </a:r>
            <a:br>
              <a:rPr lang="ru-RU" dirty="0" smtClean="0"/>
            </a:br>
            <a:r>
              <a:rPr lang="ru-RU" dirty="0" smtClean="0"/>
              <a:t>3 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820150" cy="5233987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FFC000"/>
                </a:solidFill>
                <a:latin typeface="Tahoma" pitchFamily="34" charset="0"/>
                <a:cs typeface="Arial" pitchFamily="34" charset="0"/>
              </a:rPr>
              <a:t>1.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Дорожная клиническая больница на ст. Красноярск ОАО РЖД - свободно мест 6 из 47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2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ул. Ломоносова, 47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2. 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Краевая клиническая больница - свободно мест 0 из 45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3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ул. Партизана Железняка, 3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3. 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Красноярская межрайонная клиническая больница скорой медицинской помощи им. </a:t>
            </a:r>
            <a:r>
              <a:rPr lang="ru-RU" altLang="ru-RU" sz="2000" dirty="0" err="1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Н.С.Карповича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- свободно мест 27 из 56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4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,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4. 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Красноярская межрайонная клиническая больница №20 им. </a:t>
            </a:r>
            <a:r>
              <a:rPr lang="ru-RU" altLang="ru-RU" sz="2000" dirty="0" err="1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И.С.Берзона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- свободно мест 12 из 36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5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,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5. 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Красноярская межрайонная клиническая больница №4 - свободно мест 37 из 40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6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ул. Кутузова, 71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6. 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Красноярская межрайонная клиническая больница №7 - свободно мест 16 из 35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7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,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7. 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Красноярский краевой госпиталь для ветеранов войн - свободно мест 17 из 25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8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,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8. 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Красноярский краевой клинический онкологический диспансер имени А.И. </a:t>
            </a:r>
            <a:r>
              <a:rPr lang="ru-RU" altLang="ru-RU" sz="2000" dirty="0" err="1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Крыжановского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- свободно мест 0 из 47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9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,</a:t>
            </a:r>
            <a:endParaRPr lang="ru-RU" altLang="ru-R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solidFill>
                  <a:srgbClr val="EE7D05"/>
                </a:solidFill>
                <a:latin typeface="Tahoma" pitchFamily="34" charset="0"/>
                <a:cs typeface="Arial" pitchFamily="34" charset="0"/>
              </a:rPr>
              <a:t>9. 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Красноярский краевой противотуберкулезный диспансер №1 - свободно мест 19 из 20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b="1" dirty="0" smtClean="0">
                <a:solidFill>
                  <a:srgbClr val="A12A30"/>
                </a:solidFill>
                <a:latin typeface="Tahoma" pitchFamily="34" charset="0"/>
                <a:cs typeface="Arial" pitchFamily="34" charset="0"/>
                <a:hlinkClick r:id="rId10"/>
              </a:rPr>
              <a:t>↓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altLang="ru-RU" sz="8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  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Россия, Красноярский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край, г.</a:t>
            </a:r>
            <a:r>
              <a:rPr lang="ru-RU" altLang="ru-RU" sz="2000" dirty="0" smtClean="0">
                <a:solidFill>
                  <a:srgbClr val="424242"/>
                </a:solidFill>
                <a:latin typeface="Arial"/>
                <a:cs typeface="Arial" pitchFamily="34" charset="0"/>
              </a:rPr>
              <a:t> </a:t>
            </a:r>
            <a:r>
              <a:rPr lang="ru-RU" altLang="ru-RU" sz="2000" dirty="0" smtClean="0">
                <a:solidFill>
                  <a:srgbClr val="424242"/>
                </a:solidFill>
                <a:latin typeface="Tahoma" pitchFamily="34" charset="0"/>
                <a:cs typeface="Arial" pitchFamily="34" charset="0"/>
              </a:rPr>
              <a:t>Красноярск 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457200" y="3413125"/>
            <a:ext cx="0" cy="184150"/>
          </a:xfrm>
          <a:prstGeom prst="rect">
            <a:avLst/>
          </a:prstGeom>
          <a:solidFill>
            <a:srgbClr val="F7F7F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ru-RU" altLang="ru-RU" sz="1200">
              <a:solidFill>
                <a:srgbClr val="42424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Клинические базы</a:t>
            </a:r>
            <a:br>
              <a:rPr lang="ru-RU" dirty="0" smtClean="0"/>
            </a:br>
            <a:r>
              <a:rPr lang="ru-RU" dirty="0" smtClean="0"/>
              <a:t>4 курс</a:t>
            </a:r>
            <a:endParaRPr lang="ru-RU" dirty="0"/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504825" y="1347788"/>
            <a:ext cx="8353425" cy="3324225"/>
          </a:xfrm>
          <a:prstGeom prst="rect">
            <a:avLst/>
          </a:prstGeom>
          <a:solidFill>
            <a:srgbClr val="F7F7F7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</a:t>
            </a:r>
            <a:r>
              <a:rPr lang="ru-RU" altLang="ru-RU">
                <a:solidFill>
                  <a:srgbClr val="FFC000"/>
                </a:solidFill>
                <a:latin typeface="Tahoma" pitchFamily="34" charset="0"/>
              </a:rPr>
              <a:t>1.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Дорожная клиническая больница на ст. Красноярск ОАО РЖД - свободно мест 1 из 25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2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</a:t>
            </a:r>
            <a:r>
              <a:rPr lang="ru-RU" altLang="ru-RU">
                <a:solidFill>
                  <a:srgbClr val="FFC000"/>
                </a:solidFill>
                <a:latin typeface="Tahoma" pitchFamily="34" charset="0"/>
              </a:rPr>
              <a:t>2.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Краевая клиническая больница - свободно мест 0 из 73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3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 </a:t>
            </a:r>
            <a:r>
              <a:rPr lang="ru-RU" altLang="ru-RU">
                <a:solidFill>
                  <a:srgbClr val="424242"/>
                </a:solidFill>
              </a:rPr>
              <a:t>     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Россия, Красноярский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край, г.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Красноярск ул. Партизана Железняка, 3</a:t>
            </a:r>
            <a:endParaRPr lang="ru-RU" altLang="ru-RU"/>
          </a:p>
          <a:p>
            <a:pPr eaLnBrk="0" hangingPunct="0"/>
            <a:r>
              <a:rPr lang="ru-RU" altLang="ru-RU">
                <a:solidFill>
                  <a:srgbClr val="EE7D05"/>
                </a:solidFill>
                <a:latin typeface="Tahoma" pitchFamily="34" charset="0"/>
              </a:rPr>
              <a:t>3. 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Красноярская межрайонная клиническая больница скорой медицинской помощи им. Н.С.Карповича - свободно мест 20 из 75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4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</a:t>
            </a:r>
            <a:r>
              <a:rPr lang="ru-RU" altLang="ru-RU">
                <a:solidFill>
                  <a:srgbClr val="FFC000"/>
                </a:solidFill>
              </a:rPr>
              <a:t>4.</a:t>
            </a:r>
            <a:r>
              <a:rPr lang="ru-RU" altLang="ru-RU">
                <a:solidFill>
                  <a:srgbClr val="424242"/>
                </a:solidFill>
              </a:rPr>
              <a:t> 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Красноярская межрайонная клиническая больница №20 им. И.С.Берзона - свободно мест 13 из 66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5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 </a:t>
            </a:r>
            <a:r>
              <a:rPr lang="ru-RU" altLang="ru-RU">
                <a:solidFill>
                  <a:srgbClr val="FFC000"/>
                </a:solidFill>
              </a:rPr>
              <a:t>5.</a:t>
            </a:r>
            <a:r>
              <a:rPr lang="ru-RU" altLang="ru-RU">
                <a:solidFill>
                  <a:srgbClr val="424242"/>
                </a:solidFill>
              </a:rPr>
              <a:t> 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Красноярская межрайонная клиническая больница №7 - свободно мест 13 из 30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6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 </a:t>
            </a:r>
            <a:r>
              <a:rPr lang="ru-RU" altLang="ru-RU">
                <a:solidFill>
                  <a:srgbClr val="FFC000"/>
                </a:solidFill>
              </a:rPr>
              <a:t> 6. 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Красноярский краевой госпиталь для ветеранов войн - свободно мест 11 из 21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7"/>
              </a:rPr>
              <a:t>↓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</a:rPr>
              <a:t> 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 </a:t>
            </a:r>
            <a:r>
              <a:rPr lang="ru-RU" altLang="ru-RU">
                <a:solidFill>
                  <a:srgbClr val="424242"/>
                </a:solidFill>
              </a:rPr>
              <a:t>     </a:t>
            </a:r>
            <a:endParaRPr lang="ru-RU" altLang="ru-RU">
              <a:solidFill>
                <a:srgbClr val="424242"/>
              </a:solidFill>
              <a:latin typeface="Tahoma" pitchFamily="34" charset="0"/>
            </a:endParaRPr>
          </a:p>
        </p:txBody>
      </p:sp>
      <p:sp>
        <p:nvSpPr>
          <p:cNvPr id="14340" name="Rectangle 22"/>
          <p:cNvSpPr>
            <a:spLocks noChangeArrowheads="1"/>
          </p:cNvSpPr>
          <p:nvPr/>
        </p:nvSpPr>
        <p:spPr bwMode="auto">
          <a:xfrm>
            <a:off x="444500" y="5013325"/>
            <a:ext cx="8474075" cy="1662113"/>
          </a:xfrm>
          <a:prstGeom prst="rect">
            <a:avLst/>
          </a:prstGeom>
          <a:solidFill>
            <a:srgbClr val="F7F7F7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1. Красноярский краевой клинический центр охраны материнства и детства - свободно мест 24 из 82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8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2. Красноярский межрайонный родильный дом №1 - свободно мест 19 из 91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9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</a:t>
            </a:r>
            <a:r>
              <a:rPr lang="ru-RU" altLang="ru-RU">
                <a:solidFill>
                  <a:srgbClr val="424242"/>
                </a:solidFill>
              </a:rPr>
              <a:t>3. 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Красноярский межрайонный родильный дом №4 - свободно мест 0 из 20</a:t>
            </a:r>
            <a:r>
              <a:rPr lang="ru-RU" altLang="ru-RU">
                <a:solidFill>
                  <a:srgbClr val="424242"/>
                </a:solidFill>
              </a:rPr>
              <a:t> </a:t>
            </a:r>
            <a:r>
              <a:rPr lang="ru-RU" altLang="ru-RU" b="1">
                <a:solidFill>
                  <a:srgbClr val="A12A30"/>
                </a:solidFill>
                <a:latin typeface="Tahoma" pitchFamily="34" charset="0"/>
                <a:hlinkClick r:id="rId10"/>
              </a:rPr>
              <a:t>↓</a:t>
            </a: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424242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</a:t>
            </a:r>
            <a:r>
              <a:rPr lang="ru-RU" altLang="ru-RU">
                <a:solidFill>
                  <a:srgbClr val="FF0000"/>
                </a:solidFill>
              </a:rPr>
              <a:t>4.</a:t>
            </a:r>
            <a:r>
              <a:rPr lang="ru-RU" altLang="ru-RU">
                <a:solidFill>
                  <a:srgbClr val="FF0000"/>
                </a:solidFill>
                <a:latin typeface="Tahoma" pitchFamily="34" charset="0"/>
              </a:rPr>
              <a:t>Красноярский межрайонный родильный дом №5 - свободно мест 8 из 100</a:t>
            </a:r>
            <a:r>
              <a:rPr lang="ru-RU" altLang="ru-RU">
                <a:solidFill>
                  <a:srgbClr val="FF0000"/>
                </a:solidFill>
              </a:rPr>
              <a:t> </a:t>
            </a:r>
            <a:r>
              <a:rPr lang="ru-RU" altLang="ru-RU" b="1">
                <a:solidFill>
                  <a:srgbClr val="FF0000"/>
                </a:solidFill>
                <a:latin typeface="Tahoma" pitchFamily="34" charset="0"/>
                <a:hlinkClick r:id="rId11"/>
              </a:rPr>
              <a:t>↓</a:t>
            </a:r>
            <a:r>
              <a:rPr lang="ru-RU" altLang="ru-RU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altLang="ru-RU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>
                <a:solidFill>
                  <a:srgbClr val="424242"/>
                </a:solidFill>
                <a:latin typeface="Tahoma" pitchFamily="34" charset="0"/>
              </a:rPr>
              <a:t>  </a:t>
            </a:r>
            <a:r>
              <a:rPr lang="ru-RU" altLang="ru-RU">
                <a:solidFill>
                  <a:srgbClr val="424242"/>
                </a:solidFill>
              </a:rPr>
              <a:t>     </a:t>
            </a:r>
            <a:endParaRPr lang="ru-RU" altLang="ru-RU">
              <a:solidFill>
                <a:srgbClr val="42424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Клинические базы 5 курс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132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КГБУЗ «Городская больница № 1» (Поликлиника №1) Центрального района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КГБУЗ «Городская поликлиника №4» Октябрьского района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КГБУЗ «Красноярская межрайонная больница №3» Свердловского района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КГБУЗ «Красноярская межрайонная поликлиника №1» Кировского района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КГБУЗ «Красноярская городская поликлиника №12» Ленинского района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КГБУЗ «Красноярская городская поликлиника №14» Советского района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МБУЗ «Городская станция скорой медицинской помощи»,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 также центральные районные больницы и станции скорой медицинской помощи Красноярского края согласно заключенным договорам.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19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Список районов с низким количеством родов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284510"/>
              </p:ext>
            </p:extLst>
          </p:nvPr>
        </p:nvGraphicFramePr>
        <p:xfrm>
          <a:off x="395288" y="549275"/>
          <a:ext cx="4017962" cy="2660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336"/>
                <a:gridCol w="2073626"/>
              </a:tblGrid>
              <a:tr h="54858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Районная больница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Кол-во студентов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70" marR="68570" marT="0" marB="0" anchor="ctr"/>
                </a:tc>
              </a:tr>
              <a:tr h="3017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Балахтинский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3017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Саянский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3017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Дзержинский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3017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Ирбейский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3017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г. Боготол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3017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Большеулуйский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3017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</a:tbl>
          </a:graphicData>
        </a:graphic>
      </p:graphicFrame>
      <p:sp>
        <p:nvSpPr>
          <p:cNvPr id="15392" name="Прямоугольник 4"/>
          <p:cNvSpPr>
            <a:spLocks noChangeArrowheads="1"/>
          </p:cNvSpPr>
          <p:nvPr/>
        </p:nvSpPr>
        <p:spPr bwMode="auto">
          <a:xfrm>
            <a:off x="250825" y="3284538"/>
            <a:ext cx="5473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Не рекомендуется проходить </a:t>
            </a:r>
          </a:p>
          <a:p>
            <a:r>
              <a:rPr lang="ru-RU" altLang="ru-RU" b="1" dirty="0"/>
              <a:t>практику по хирургии </a:t>
            </a:r>
            <a:endParaRPr lang="ru-RU" altLang="ru-RU" dirty="0"/>
          </a:p>
          <a:p>
            <a:r>
              <a:rPr lang="ru-RU" altLang="ru-RU" b="1" dirty="0"/>
              <a:t>Хир. активность ниже 30%</a:t>
            </a:r>
            <a:endParaRPr lang="ru-RU" altLang="ru-RU" dirty="0"/>
          </a:p>
          <a:p>
            <a:r>
              <a:rPr lang="ru-RU" altLang="ru-RU" dirty="0" err="1" smtClean="0"/>
              <a:t>Абанский</a:t>
            </a:r>
            <a:r>
              <a:rPr lang="ru-RU" altLang="ru-RU" dirty="0" smtClean="0"/>
              <a:t> 1</a:t>
            </a:r>
            <a:endParaRPr lang="ru-RU" altLang="ru-RU" dirty="0"/>
          </a:p>
          <a:p>
            <a:r>
              <a:rPr lang="ru-RU" altLang="ru-RU" dirty="0" err="1"/>
              <a:t>Бирилюсский</a:t>
            </a:r>
            <a:endParaRPr lang="ru-RU" altLang="ru-RU" dirty="0"/>
          </a:p>
          <a:p>
            <a:r>
              <a:rPr lang="ru-RU" altLang="ru-RU" dirty="0" err="1"/>
              <a:t>Казачинский</a:t>
            </a:r>
            <a:endParaRPr lang="ru-RU" altLang="ru-RU" dirty="0"/>
          </a:p>
          <a:p>
            <a:r>
              <a:rPr lang="ru-RU" altLang="ru-RU" dirty="0" err="1"/>
              <a:t>Новоселовский</a:t>
            </a:r>
            <a:endParaRPr lang="ru-RU" altLang="ru-RU" dirty="0"/>
          </a:p>
          <a:p>
            <a:r>
              <a:rPr lang="ru-RU" altLang="ru-RU" dirty="0" err="1"/>
              <a:t>Сухобузимский</a:t>
            </a:r>
            <a:endParaRPr lang="ru-RU" altLang="ru-RU" dirty="0"/>
          </a:p>
          <a:p>
            <a:r>
              <a:rPr lang="ru-RU" altLang="ru-RU" dirty="0" smtClean="0"/>
              <a:t>Партизанский 1</a:t>
            </a:r>
            <a:endParaRPr lang="ru-RU" altLang="ru-RU" dirty="0"/>
          </a:p>
          <a:p>
            <a:r>
              <a:rPr lang="ru-RU" altLang="ru-RU" dirty="0" err="1"/>
              <a:t>Пировский</a:t>
            </a:r>
            <a:endParaRPr lang="ru-RU" altLang="ru-RU" dirty="0"/>
          </a:p>
          <a:p>
            <a:r>
              <a:rPr lang="ru-RU" altLang="ru-RU" dirty="0" err="1"/>
              <a:t>Тасеевский</a:t>
            </a:r>
            <a:endParaRPr lang="ru-RU" altLang="ru-RU" dirty="0"/>
          </a:p>
        </p:txBody>
      </p:sp>
      <p:sp>
        <p:nvSpPr>
          <p:cNvPr id="15393" name="Прямоугольник 5"/>
          <p:cNvSpPr>
            <a:spLocks noChangeArrowheads="1"/>
          </p:cNvSpPr>
          <p:nvPr/>
        </p:nvSpPr>
        <p:spPr bwMode="auto">
          <a:xfrm>
            <a:off x="2555875" y="5516563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Хир. активность 30-50%</a:t>
            </a:r>
            <a:endParaRPr lang="ru-RU" altLang="ru-RU" dirty="0"/>
          </a:p>
          <a:p>
            <a:r>
              <a:rPr lang="ru-RU" altLang="ru-RU" dirty="0" smtClean="0"/>
              <a:t>Шарыпово    4</a:t>
            </a:r>
            <a:endParaRPr lang="ru-RU" altLang="ru-RU" dirty="0"/>
          </a:p>
          <a:p>
            <a:r>
              <a:rPr lang="ru-RU" altLang="ru-RU" dirty="0" smtClean="0"/>
              <a:t>Дзержинский</a:t>
            </a:r>
          </a:p>
          <a:p>
            <a:r>
              <a:rPr lang="ru-RU" altLang="ru-RU" dirty="0" smtClean="0"/>
              <a:t>Всего 6 </a:t>
            </a:r>
            <a:endParaRPr lang="ru-RU" altLang="ru-RU" dirty="0"/>
          </a:p>
        </p:txBody>
      </p:sp>
      <p:pic>
        <p:nvPicPr>
          <p:cNvPr id="15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0" y="549275"/>
            <a:ext cx="47307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2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accent2"/>
                </a:solidFill>
              </a:rPr>
              <a:t>ЛПП проводится в соответствии с: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06888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000" b="1" dirty="0" smtClean="0"/>
              <a:t>Основными нормативными документами и приказами.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/>
              <a:t>Федеральный закон от 29.12.2012 г. № 273-ФЗ «Об образовании в Российской Федерации».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/>
              <a:t>Федеральный закон. Об основах охраны здоровья  граждан Российской Федерации от 21.11.2011 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 323-ФЗ (ред. От 25.06.2012).</a:t>
            </a:r>
            <a:endParaRPr lang="ru-RU" altLang="ru-RU" sz="20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/>
              <a:t>Приказ «Об утверждении Порядка участия обучающихся по основным профессиональным образовательным программам и дополнительным профессиональным программам в оказании медицинской помощи гражданам и в фармацевтической деятельности» № 585н от 22.08.2013 г.;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/>
              <a:t>Приказ «Об утверждении Порядка организации и проведения практической подготовки обучающихся по профессиональным образовательным программам медицинского образования, фармацевтического образования» № 620н от 03.09.2013 года;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/>
              <a:t>Приказ «Об утверждении типовой формы договора </a:t>
            </a:r>
            <a:r>
              <a:rPr lang="ru-RU" sz="2000" dirty="0" smtClean="0"/>
              <a:t>об организации практической подготовки обучающихся, заключаемый между образовательной организацией и медицинской организацией либо организацией, осуществляющей производство лекарственных средств, организацией, осуществляющей производство и изготовление медицинских изделий, аптечной организацией, судебно-экспертным учреждением или иной организацией, осуществляющей деятельность в сфере охраны здоровья» № 435н от 30.06.2016 г.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Распределение записавшихся студентов </a:t>
            </a:r>
            <a:br>
              <a:rPr lang="ru-RU" altLang="ru-RU" sz="3200" smtClean="0"/>
            </a:br>
            <a:r>
              <a:rPr lang="ru-RU" altLang="ru-RU" sz="3200" smtClean="0"/>
              <a:t>по регионам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05778"/>
              </p:ext>
            </p:extLst>
          </p:nvPr>
        </p:nvGraphicFramePr>
        <p:xfrm>
          <a:off x="457200" y="1600200"/>
          <a:ext cx="8229600" cy="420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800200"/>
                <a:gridCol w="1553344"/>
                <a:gridCol w="2057400"/>
              </a:tblGrid>
              <a:tr h="45726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 курс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 курс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</a:txBody>
                  <a:tcPr marT="45727" marB="45727"/>
                </a:tc>
              </a:tr>
              <a:tr h="4572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Красноярск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246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256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7" marB="45727"/>
                </a:tc>
              </a:tr>
              <a:tr h="4572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Край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69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7" marB="45727"/>
                </a:tc>
              </a:tr>
              <a:tr h="4572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Другое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49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7" marB="45727"/>
                </a:tc>
              </a:tr>
              <a:tr h="4572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Целевые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126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7" marB="45727"/>
                </a:tc>
              </a:tr>
              <a:tr h="6401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 </a:t>
                      </a:r>
                      <a:r>
                        <a:rPr lang="ru-RU" sz="1800" dirty="0" err="1" smtClean="0"/>
                        <a:t>зврегистрировавшихся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392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316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7" marB="45727"/>
                </a:tc>
              </a:tr>
              <a:tr h="6401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студентов </a:t>
                      </a:r>
                    </a:p>
                    <a:p>
                      <a:r>
                        <a:rPr lang="ru-RU" sz="1800" dirty="0" smtClean="0"/>
                        <a:t>на курсе</a:t>
                      </a:r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421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458</a:t>
                      </a:r>
                      <a:endParaRPr lang="ru-RU" sz="2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45727" marB="45727"/>
                </a:tc>
              </a:tr>
              <a:tr h="640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 записались</a:t>
                      </a:r>
                    </a:p>
                    <a:p>
                      <a:endParaRPr lang="ru-RU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Досрочное прохождение практики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4 курс 9 человек - Стройотряд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CC"/>
                </a:solidFill>
              </a:rPr>
              <a:t>Проведенная методическая работа: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878522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Переработаны  дневники для студентов  4, 5 курсов по ЛПП в соответствии с едиными требованиями, проведено согласование по преемственности практических навыков между кафедрами, подготовлены к утверждению на ЦКМС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Внедрен электронный дневник производственной практики (Таблица количественного учета работы студента и рецензия на работу  добавлены в портфолио каждого студента)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Проводится работа по пополнению банка видеоуроков по алгоритмам выполнения практических навыков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72463" cy="288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Наличие чек-листов и </a:t>
            </a:r>
            <a:r>
              <a:rPr lang="ru-RU" sz="2400" dirty="0" err="1" smtClean="0"/>
              <a:t>видеоуроков</a:t>
            </a:r>
            <a:endParaRPr lang="ru-RU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50317"/>
              </p:ext>
            </p:extLst>
          </p:nvPr>
        </p:nvGraphicFramePr>
        <p:xfrm>
          <a:off x="179388" y="549275"/>
          <a:ext cx="8785225" cy="61636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4070"/>
                <a:gridCol w="5832813"/>
                <a:gridCol w="1296181"/>
                <a:gridCol w="1152161"/>
              </a:tblGrid>
              <a:tr h="2282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Манипуляция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видеобанк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Чек лист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Блок «Помощник врача-терапевта»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 smtClean="0">
                          <a:effectLst/>
                        </a:rPr>
                        <a:t>1.</a:t>
                      </a:r>
                      <a:r>
                        <a:rPr lang="ru-RU" sz="1400" spc="-50" dirty="0">
                          <a:effectLst/>
                        </a:rPr>
                        <a:t> 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Собрать анамнез у больного с заболеванием внутренних органов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2.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Измерить АД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3.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Записать ЭКГ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4.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solidFill>
                            <a:srgbClr val="FF0000"/>
                          </a:solidFill>
                          <a:effectLst/>
                        </a:rPr>
                        <a:t>Выполнить пальпацию, перкуссию и аускультацию грудной клетки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+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5.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Определить границы относительной и абсолютной тупости сердца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6.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Выполнить пальпацию живота	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7.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Определить размеры печени по Курлову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8.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Выполнить пальпацию почек, определить симптом </a:t>
                      </a:r>
                      <a:r>
                        <a:rPr lang="en-US" sz="1400" spc="-50" dirty="0">
                          <a:effectLst/>
                        </a:rPr>
                        <a:t>XII</a:t>
                      </a:r>
                      <a:r>
                        <a:rPr lang="ru-RU" sz="1400" spc="-50" dirty="0">
                          <a:effectLst/>
                        </a:rPr>
                        <a:t> ребра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9.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Пальпировать периферические лимфатические узлы	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10.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Назвать признаки острого инфаркта миокарда на ЭКГ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11.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Оценить R-картину при пневмониях и плеврите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12.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Оценить анализ мокроты при БА, ХОБЛ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4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13.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Интерпретировать клинические анализы крови при анемиях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(</a:t>
                      </a:r>
                      <a:r>
                        <a:rPr lang="en-US" sz="1400" spc="-50" dirty="0">
                          <a:effectLst/>
                        </a:rPr>
                        <a:t>Fe</a:t>
                      </a:r>
                      <a:r>
                        <a:rPr lang="ru-RU" sz="1400" spc="-50" dirty="0">
                          <a:effectLst/>
                        </a:rPr>
                        <a:t>-дефицитной, В12-дефицитной, </a:t>
                      </a:r>
                      <a:r>
                        <a:rPr lang="ru-RU" sz="1400" spc="-50" dirty="0" err="1">
                          <a:effectLst/>
                        </a:rPr>
                        <a:t>апластической</a:t>
                      </a:r>
                      <a:r>
                        <a:rPr lang="ru-RU" sz="1400" spc="-50" dirty="0">
                          <a:effectLst/>
                        </a:rPr>
                        <a:t>, гемолитической)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4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14.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Оценить результаты анализов дуоденального зондирования при холецистите, холангите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4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15.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лабораторных показателей функционального состояния печени – (билирубин, холестерин, АСТ, АЛТ, щелочная фосфатаза)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4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16.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Интерпретировать анализ мочи при хроническом пиелонефрите (общий анализ, анализ мочи по Нечипоренко).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4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17.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Интерпретировать анализ мочи при остром и хроническом </a:t>
                      </a:r>
                      <a:r>
                        <a:rPr lang="ru-RU" sz="1400" dirty="0" err="1">
                          <a:effectLst/>
                        </a:rPr>
                        <a:t>гломерулонефрите</a:t>
                      </a:r>
                      <a:r>
                        <a:rPr lang="ru-RU" sz="1400" dirty="0">
                          <a:effectLst/>
                        </a:rPr>
                        <a:t> (общий анализ мочи, суточная потеря белка).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18.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Рассчитать скорость клубочковой фильтрации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r>
                        <a:rPr lang="ru-RU" sz="1400" spc="-50" dirty="0" smtClean="0">
                          <a:effectLst/>
                        </a:rPr>
                        <a:t>19.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Оформить все разделы истории болезни (в </a:t>
                      </a:r>
                      <a:r>
                        <a:rPr lang="ru-RU" sz="1400" spc="-50" dirty="0" err="1" smtClean="0">
                          <a:effectLst/>
                        </a:rPr>
                        <a:t>т.ч</a:t>
                      </a:r>
                      <a:r>
                        <a:rPr lang="ru-RU" sz="1400" spc="-50" dirty="0" smtClean="0">
                          <a:effectLst/>
                        </a:rPr>
                        <a:t>. </a:t>
                      </a:r>
                      <a:r>
                        <a:rPr lang="ru-RU" sz="1400" spc="-50" dirty="0">
                          <a:effectLst/>
                        </a:rPr>
                        <a:t>этапный и выписной эпикризы)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70875" cy="287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Наличие чек-листов и </a:t>
            </a:r>
            <a:r>
              <a:rPr lang="ru-RU" sz="2400" dirty="0" err="1" smtClean="0"/>
              <a:t>видеоуроков</a:t>
            </a:r>
            <a:endParaRPr lang="ru-RU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476250"/>
          <a:ext cx="8856663" cy="61961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0054"/>
                <a:gridCol w="4730860"/>
                <a:gridCol w="1893636"/>
                <a:gridCol w="1512113"/>
              </a:tblGrid>
              <a:tr h="2282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Манипуляция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видеобанк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Чек лист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282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Блок «Помощник врача-хирурга»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Собрать анамнез у больного с хирургическим заболеванием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Оформить историю болезни стационарного больного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5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Пропальпировать</a:t>
                      </a:r>
                      <a:r>
                        <a:rPr lang="ru-RU" sz="1400" dirty="0">
                          <a:effectLst/>
                        </a:rPr>
                        <a:t> возможные грыжевые ворота передней брюшной стенки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5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Определить патогномоничные симптомы при острой хирургической патологии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Определить группу крови с помощью </a:t>
                      </a:r>
                      <a:r>
                        <a:rPr lang="ru-RU" sz="1400" dirty="0" err="1" smtClean="0">
                          <a:effectLst/>
                        </a:rPr>
                        <a:t>цоликлонов</a:t>
                      </a:r>
                      <a:endParaRPr lang="ru-RU" sz="1400" dirty="0">
                        <a:effectLst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5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Провести пробы на совместимость крови (биологическая, резус совместимость)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Провести ректальное исследование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рук хирурга перед операцией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Подготовить операционное поле к операции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Подготовить и наложить калоприемник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Выполнить плевральную пункцию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Выполнить ПХО раны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Наложить кожные швы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5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Оценить результаты дополнительных исследований (Рентген, лабораторных, эндоскопических)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934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Выполнить местную инфильтрационную анестезию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565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r>
                        <a:rPr lang="ru-RU" sz="1400" spc="-50" dirty="0">
                          <a:effectLst/>
                        </a:rPr>
                        <a:t> </a:t>
                      </a:r>
                      <a:endParaRPr lang="ru-RU" sz="1400" spc="-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Осуществить окончательную остановку кровотечения в ране (перевязка сосуда в ране)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72463" cy="288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Наличие чек-листов и </a:t>
            </a:r>
            <a:r>
              <a:rPr lang="ru-RU" sz="2400" dirty="0" err="1" smtClean="0"/>
              <a:t>видеоуроков</a:t>
            </a:r>
            <a:endParaRPr lang="ru-RU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549275"/>
          <a:ext cx="8856662" cy="60213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32032"/>
                <a:gridCol w="5760431"/>
                <a:gridCol w="1224091"/>
                <a:gridCol w="1440108"/>
              </a:tblGrid>
              <a:tr h="239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Манипуляция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видеобанк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Чек лист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Блок «Помощник врача акушера-гинеколога»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наружного акушерского исследования (Приемы </a:t>
                      </a:r>
                      <a:r>
                        <a:rPr lang="ru-RU" sz="1400" dirty="0" smtClean="0">
                          <a:effectLst/>
                        </a:rPr>
                        <a:t>Леопольда)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</a:t>
                      </a:r>
                      <a:r>
                        <a:rPr lang="ru-RU" sz="1400" dirty="0" err="1">
                          <a:effectLst/>
                        </a:rPr>
                        <a:t>пельвиометрии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Выслушивание сердечных тонов плода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78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окружности живота, высоты дна матки и подсчет предполагаемой массы плода.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влагалищного исследования в родах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Оказание акушерского пособия в родах при головном </a:t>
                      </a:r>
                      <a:r>
                        <a:rPr lang="ru-RU" sz="1400" dirty="0" err="1">
                          <a:effectLst/>
                        </a:rPr>
                        <a:t>предлежании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78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Оказание пособия по </a:t>
                      </a:r>
                      <a:r>
                        <a:rPr lang="ru-RU" sz="1400" dirty="0" err="1">
                          <a:effectLst/>
                        </a:rPr>
                        <a:t>Цовьянову</a:t>
                      </a:r>
                      <a:r>
                        <a:rPr lang="ru-RU" sz="1400" dirty="0">
                          <a:effectLst/>
                        </a:rPr>
                        <a:t> в родах при чисто-ягодичном </a:t>
                      </a:r>
                      <a:r>
                        <a:rPr lang="ru-RU" sz="1400" dirty="0" err="1">
                          <a:effectLst/>
                        </a:rPr>
                        <a:t>предлежании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Оказание пособия по </a:t>
                      </a:r>
                      <a:r>
                        <a:rPr lang="ru-RU" sz="1400" dirty="0" err="1">
                          <a:effectLst/>
                        </a:rPr>
                        <a:t>Морисо-Левре</a:t>
                      </a:r>
                      <a:r>
                        <a:rPr lang="ru-RU" sz="1400" dirty="0">
                          <a:effectLst/>
                        </a:rPr>
                        <a:t> в родах при тазовом </a:t>
                      </a:r>
                      <a:r>
                        <a:rPr lang="ru-RU" sz="1400" dirty="0" err="1">
                          <a:effectLst/>
                        </a:rPr>
                        <a:t>предлежании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78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Оказание классического ручного пособия в родах при тазовом </a:t>
                      </a:r>
                      <a:r>
                        <a:rPr lang="ru-RU" sz="1400" dirty="0" err="1">
                          <a:effectLst/>
                        </a:rPr>
                        <a:t>предлежании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78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признаков отделения плаценты (на примере признака </a:t>
                      </a:r>
                      <a:r>
                        <a:rPr lang="ru-RU" sz="1400" dirty="0" err="1">
                          <a:effectLst/>
                        </a:rPr>
                        <a:t>Кюстнера-Чукалова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Выделение отделившегося последа по способу Абуладзе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Ручное отделение плаценты и выделение последа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Осмотр и оценка целостности последа.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Осмотр и пальпация молочных желез в послеродовом периоде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Осмотр шейки матки в зеркалах у гинекологической пациентки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782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</a:t>
                      </a:r>
                      <a:r>
                        <a:rPr lang="ru-RU" sz="1400" dirty="0" err="1">
                          <a:effectLst/>
                        </a:rPr>
                        <a:t>бимануального</a:t>
                      </a:r>
                      <a:r>
                        <a:rPr lang="ru-RU" sz="1400" dirty="0">
                          <a:effectLst/>
                        </a:rPr>
                        <a:t> влагалищного исследования у гинекологической пациентки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2391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r>
                        <a:rPr lang="ru-RU" sz="1400" spc="-50">
                          <a:effectLst/>
                        </a:rPr>
                        <a:t> </a:t>
                      </a:r>
                      <a:endParaRPr lang="ru-RU" sz="14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Взятие мазка на </a:t>
                      </a:r>
                      <a:r>
                        <a:rPr lang="ru-RU" sz="1400" dirty="0" err="1">
                          <a:effectLst/>
                        </a:rPr>
                        <a:t>онкоцитологию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5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  <a:tr h="427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r>
                        <a:rPr lang="ru-RU" sz="200" spc="-50">
                          <a:effectLst/>
                        </a:rPr>
                        <a:t> </a:t>
                      </a:r>
                      <a:endParaRPr lang="ru-RU" sz="200" spc="-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</a:rPr>
                        <a:t>Взятие мазка на флору</a:t>
                      </a:r>
                      <a:endParaRPr lang="ru-RU" sz="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spc="-50">
                          <a:effectLst/>
                        </a:rPr>
                        <a:t>+</a:t>
                      </a:r>
                      <a:endParaRPr lang="ru-RU" sz="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spc="-50" dirty="0">
                          <a:effectLst/>
                        </a:rPr>
                        <a:t>+</a:t>
                      </a:r>
                      <a:endParaRPr lang="ru-RU" sz="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503" marR="1050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600" smtClean="0"/>
              <a:t>Наличие чек-листов и видеоуроков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620713"/>
          <a:ext cx="7920881" cy="61501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4097"/>
                <a:gridCol w="4128425"/>
                <a:gridCol w="1632215"/>
                <a:gridCol w="1296144"/>
              </a:tblGrid>
              <a:tr h="813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Манипуляция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Видеобанк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Чек лист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</a:tr>
              <a:tr h="27710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Заполнение документации врача скорой помощи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0" dirty="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0" dirty="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4107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Измерение уровня глюкозы на </a:t>
                      </a:r>
                      <a:r>
                        <a:rPr lang="ru-RU" sz="1600" dirty="0" err="1">
                          <a:effectLst/>
                        </a:rPr>
                        <a:t>глюкометре</a:t>
                      </a:r>
                      <a:r>
                        <a:rPr lang="ru-RU" sz="1600" dirty="0">
                          <a:effectLst/>
                        </a:rPr>
                        <a:t> и интерпретация результатов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Регистрация показаний </a:t>
                      </a:r>
                      <a:r>
                        <a:rPr lang="ru-RU" sz="1600" dirty="0" err="1">
                          <a:effectLst/>
                        </a:rPr>
                        <a:t>пикфлоуметрии</a:t>
                      </a:r>
                      <a:r>
                        <a:rPr lang="ru-RU" sz="1600" dirty="0">
                          <a:effectLst/>
                        </a:rPr>
                        <a:t> и интерпретация результатов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7937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Использование и хранение </a:t>
                      </a:r>
                      <a:r>
                        <a:rPr lang="ru-RU" sz="1600" dirty="0" err="1">
                          <a:effectLst/>
                        </a:rPr>
                        <a:t>небулайзера</a:t>
                      </a:r>
                      <a:r>
                        <a:rPr lang="ru-RU" sz="1600" dirty="0">
                          <a:effectLst/>
                        </a:rPr>
                        <a:t> (лекарственные средства, подготовка к работе, правильное дыхание)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Определение сатурации крови кислородом на </a:t>
                      </a:r>
                      <a:r>
                        <a:rPr lang="ru-RU" sz="1600" dirty="0" err="1">
                          <a:effectLst/>
                        </a:rPr>
                        <a:t>пульсоксиметре</a:t>
                      </a:r>
                      <a:r>
                        <a:rPr lang="ru-RU" sz="1600" dirty="0">
                          <a:effectLst/>
                        </a:rPr>
                        <a:t> и интерпретация результатов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Регистрация и расшифровка ЭКГ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Удаление инородного тела из верхних дыхательных путей прием </a:t>
                      </a:r>
                      <a:r>
                        <a:rPr lang="ru-RU" sz="1600" dirty="0" err="1">
                          <a:effectLst/>
                        </a:rPr>
                        <a:t>Геймлиха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Восстановление проходимости верхних дыхательных путей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Временная остановка кровотечения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Определение площади и степени ожогов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851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Транспортная иммобилизация (при скелетной травме, при переломе позвоночника, при синдроме длительного сдавления)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600" smtClean="0"/>
              <a:t>Наличие чек-листов и видеоуроков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620713"/>
          <a:ext cx="7920881" cy="60552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4097"/>
                <a:gridCol w="4464496"/>
                <a:gridCol w="1296144"/>
                <a:gridCol w="1296144"/>
              </a:tblGrid>
              <a:tr h="813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Манипуляция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Видеобанк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Чек лист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</a:tr>
              <a:tr h="27710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Промывание желудка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Передняя тампонада носа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Сердечно-легочная реанимация*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ИВЛ мешком </a:t>
                      </a:r>
                      <a:r>
                        <a:rPr lang="ru-RU" sz="1600" dirty="0" err="1">
                          <a:effectLst/>
                        </a:rPr>
                        <a:t>Амбу</a:t>
                      </a:r>
                      <a:r>
                        <a:rPr lang="ru-RU" sz="1600" dirty="0">
                          <a:effectLst/>
                        </a:rPr>
                        <a:t>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Констатация клинической и биологической смерти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Диагностика и оказание неотложной помощи при шоковом состоянии*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неотложной помощи при утоплении*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неотложной помощи при </a:t>
                      </a:r>
                      <a:r>
                        <a:rPr lang="ru-RU" sz="1600" dirty="0" err="1">
                          <a:effectLst/>
                        </a:rPr>
                        <a:t>электротравме</a:t>
                      </a:r>
                      <a:r>
                        <a:rPr lang="ru-RU" sz="1600" dirty="0">
                          <a:effectLst/>
                        </a:rPr>
                        <a:t>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95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Оказание неотложной помощи при странгуляционной асфиксии*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95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Проведение медицинской сортировки при автодорожной травме*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неотложной помощи при судорожном синдроме*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95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Оказание неотложной помощи при приступе бронхиальной астмы*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Оказание неотложной помощи при обмороке, коллапсе*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417512"/>
          </a:xfrm>
        </p:spPr>
        <p:txBody>
          <a:bodyPr/>
          <a:lstStyle/>
          <a:p>
            <a:pPr eaLnBrk="1" hangingPunct="1"/>
            <a:r>
              <a:rPr lang="ru-RU" sz="1600" smtClean="0"/>
              <a:t>Наличие чек-листов и видеоуроков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620713"/>
          <a:ext cx="7920881" cy="56624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4097"/>
                <a:gridCol w="4464496"/>
                <a:gridCol w="1296144"/>
                <a:gridCol w="1296144"/>
              </a:tblGrid>
              <a:tr h="813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Манипуляция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Видеобанк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Чек лист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</a:tr>
              <a:tr h="27710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7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неотложной помощи при анафилактическом шоке</a:t>
                      </a:r>
                      <a:r>
                        <a:rPr lang="ru-RU" sz="1600" dirty="0" smtClean="0">
                          <a:effectLst/>
                        </a:rPr>
                        <a:t>*</a:t>
                      </a:r>
                      <a:endParaRPr lang="ru-RU" sz="1600" dirty="0">
                        <a:effectLst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317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неотложной помощи при крапивнице, отеке </a:t>
                      </a:r>
                      <a:r>
                        <a:rPr lang="ru-RU" sz="1600" dirty="0" err="1">
                          <a:effectLst/>
                        </a:rPr>
                        <a:t>Квинке</a:t>
                      </a:r>
                      <a:r>
                        <a:rPr lang="ru-RU" sz="1600" dirty="0" smtClean="0">
                          <a:effectLst/>
                        </a:rPr>
                        <a:t>*</a:t>
                      </a:r>
                      <a:endParaRPr lang="ru-RU" sz="1600" dirty="0">
                        <a:effectLst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95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неотложной помощи при тепловом и солнечном ударе*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95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Заполнение документации участкового  терапевта (талон ЗСПО)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425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 лабораторных данных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2205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Определение группы и  плана «Д»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Оценка признаков временной и стойкой нетрудоспособности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95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Оформление рецептов на препараты из льготного и программного списков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2095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Определение показаний для   плановой и экстренной госпитализации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0" dirty="0">
                          <a:effectLst/>
                        </a:rPr>
                        <a:t>Оценка факторов риска соматических заболеваний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  <a:tr h="13968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0"/>
                        <a:tabLst>
                          <a:tab pos="346710" algn="l"/>
                        </a:tabLst>
                      </a:pPr>
                      <a:r>
                        <a:rPr lang="ru-RU" sz="1800" spc="-5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неотложной помощи при </a:t>
                      </a:r>
                      <a:r>
                        <a:rPr lang="ru-RU" sz="1600" dirty="0" err="1">
                          <a:effectLst/>
                        </a:rPr>
                        <a:t>холодовой</a:t>
                      </a:r>
                      <a:r>
                        <a:rPr lang="ru-RU" sz="1600" dirty="0">
                          <a:effectLst/>
                        </a:rPr>
                        <a:t> травме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1406" marR="21406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Сборник методических рекомендаций</a:t>
            </a:r>
          </a:p>
          <a:p>
            <a:endParaRPr lang="ru-RU" dirty="0"/>
          </a:p>
          <a:p>
            <a:r>
              <a:rPr lang="ru-RU" dirty="0" smtClean="0"/>
              <a:t>Собрать чек листы по </a:t>
            </a:r>
            <a:r>
              <a:rPr lang="ru-RU" smtClean="0"/>
              <a:t>каждой нозологии, </a:t>
            </a:r>
            <a:r>
              <a:rPr lang="ru-RU" dirty="0" smtClean="0"/>
              <a:t>с ответственных кафедр, соответственно перечню </a:t>
            </a:r>
            <a:r>
              <a:rPr lang="ru-RU" smtClean="0"/>
              <a:t>практических навыков!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7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0525" y="188913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25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ОТВЕТСТВЕННЫЕ</a:t>
            </a:r>
            <a:r>
              <a:rPr lang="ru-RU" altLang="ru-RU" sz="25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5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ПРАКТИКУ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281530"/>
              </p:ext>
            </p:extLst>
          </p:nvPr>
        </p:nvGraphicFramePr>
        <p:xfrm>
          <a:off x="-396552" y="620713"/>
          <a:ext cx="9340527" cy="74248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341167"/>
                <a:gridCol w="2311444"/>
                <a:gridCol w="143998"/>
                <a:gridCol w="3599947"/>
                <a:gridCol w="101815"/>
                <a:gridCol w="1842156"/>
              </a:tblGrid>
              <a:tr h="8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Курс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производственной практики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Кафедра, отвечающая за методическую обеспеченность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Руководитель практики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53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Специальность «Лечебное дело»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 </a:t>
                      </a:r>
                      <a:r>
                        <a:rPr lang="ru-RU" sz="1600" dirty="0">
                          <a:effectLst/>
                        </a:rPr>
                        <a:t>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«Помощник младшего медицинского персонала»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сестринского дела и клинического ухода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доц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 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Гришкевич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Наталья Юрьевна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 курс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r>
                        <a:rPr lang="ru-RU" sz="1600" baseline="0" dirty="0" smtClean="0">
                          <a:effectLst/>
                        </a:rPr>
                        <a:t> курс</a:t>
                      </a:r>
                      <a:endParaRPr lang="ru-RU" sz="1600" dirty="0" smtClean="0">
                        <a:effectLst/>
                      </a:endParaRPr>
                    </a:p>
                  </a:txBody>
                  <a:tcPr marL="50117" marR="50117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"Практика по получению профессиональных умений и опыта профессиональной деятельности (Помощник палатной медицинской сестры)"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Помощник процедурной медицинской сестры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сестринского дела и клинического ухода</a:t>
                      </a: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Каф. общей хирургии им. проф. М.И. Гульмана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доц.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Коваленко А.А.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доц. 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Тутынина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Ольга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Васильевна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rgbClr val="0000CC"/>
                </a:solidFill>
              </a:rPr>
              <a:t>Проведенная организационная работа: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28775"/>
            <a:ext cx="878522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Проводится медицинский осмотр студентов для допуска к производственной практике.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Готовится приказ о проведении производственной практики и письма базовым руководителям по распределению на практику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Переработан договор об организации производственной практики, который заключается студентами при прохождении практики за пределами Красноярского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607" y="260648"/>
            <a:ext cx="8229600" cy="1143000"/>
          </a:xfrm>
        </p:spPr>
        <p:txBody>
          <a:bodyPr/>
          <a:lstStyle/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Задолжники по практике помощник врача 2.03.18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 курс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18 человек – неуд</a:t>
            </a:r>
          </a:p>
          <a:p>
            <a:r>
              <a:rPr lang="ru-RU" dirty="0" smtClean="0"/>
              <a:t>18 человек – неявка</a:t>
            </a:r>
          </a:p>
          <a:p>
            <a:endParaRPr lang="ru-RU" dirty="0"/>
          </a:p>
          <a:p>
            <a:r>
              <a:rPr lang="ru-RU" dirty="0" smtClean="0"/>
              <a:t>36 </a:t>
            </a:r>
            <a:r>
              <a:rPr lang="ru-RU" dirty="0" smtClean="0"/>
              <a:t>человек</a:t>
            </a:r>
          </a:p>
          <a:p>
            <a:endParaRPr lang="ru-RU" dirty="0"/>
          </a:p>
          <a:p>
            <a:r>
              <a:rPr lang="ru-RU" dirty="0" smtClean="0"/>
              <a:t>Как отрабатывать ЛПП?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Благодарю за внимание!</a:t>
            </a:r>
          </a:p>
        </p:txBody>
      </p:sp>
      <p:pic>
        <p:nvPicPr>
          <p:cNvPr id="28675" name="Picture 4" descr="C:\Users\profpraktik\Desktop\ЧЕРНЯЕВА\Скорая помощ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575" y="2686050"/>
            <a:ext cx="197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0525" y="188913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25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ОТВЕТСТВЕННЫЕ</a:t>
            </a:r>
            <a:r>
              <a:rPr lang="ru-RU" altLang="ru-RU" sz="25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5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ПРАКТИКУ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4085"/>
              </p:ext>
            </p:extLst>
          </p:nvPr>
        </p:nvGraphicFramePr>
        <p:xfrm>
          <a:off x="17463" y="620713"/>
          <a:ext cx="8926512" cy="61961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927152"/>
                <a:gridCol w="2311444"/>
                <a:gridCol w="143998"/>
                <a:gridCol w="3599947"/>
                <a:gridCol w="101815"/>
                <a:gridCol w="1842156"/>
              </a:tblGrid>
              <a:tr h="822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Курс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производственной практики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Кафедра, отвечающая за методическую обеспеченность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Руководитель практики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536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Специальность «Лечебное дело»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Помощник врача стационара (терапевтического, хирургического, акушерско-гинекологического профиля)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Каф. </a:t>
                      </a:r>
                      <a:r>
                        <a:rPr lang="ru-RU" sz="1600" dirty="0" err="1" smtClean="0">
                          <a:effectLst/>
                        </a:rPr>
                        <a:t>перинатологии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акушерства и гинекологии лечебного </a:t>
                      </a:r>
                      <a:r>
                        <a:rPr lang="ru-RU" sz="1600" dirty="0" smtClean="0">
                          <a:effectLst/>
                        </a:rPr>
                        <a:t>факультета;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внутренних болезней  № </a:t>
                      </a:r>
                      <a:r>
                        <a:rPr lang="ru-RU" sz="1600" dirty="0" smtClean="0">
                          <a:effectLst/>
                        </a:rPr>
                        <a:t>1;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внутренних болезней  № </a:t>
                      </a:r>
                      <a:r>
                        <a:rPr lang="ru-RU" sz="1600" dirty="0" smtClean="0">
                          <a:effectLst/>
                        </a:rPr>
                        <a:t>2;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 и клиника хирургических болезней им. проф. А.М. </a:t>
                      </a:r>
                      <a:r>
                        <a:rPr lang="ru-RU" sz="1600" dirty="0" err="1">
                          <a:effectLst/>
                        </a:rPr>
                        <a:t>Дыхно</a:t>
                      </a:r>
                      <a:r>
                        <a:rPr lang="ru-RU" sz="1600" dirty="0">
                          <a:effectLst/>
                        </a:rPr>
                        <a:t> с курсом </a:t>
                      </a:r>
                      <a:r>
                        <a:rPr lang="ru-RU" sz="1600" dirty="0" smtClean="0">
                          <a:effectLst/>
                        </a:rPr>
                        <a:t>ПО;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Каф</a:t>
                      </a:r>
                      <a:r>
                        <a:rPr lang="ru-RU" sz="1600" dirty="0">
                          <a:effectLst/>
                        </a:rPr>
                        <a:t>. и клиника хирургических болезней им. проф. Ю.М. </a:t>
                      </a:r>
                      <a:r>
                        <a:rPr lang="ru-RU" sz="1600" dirty="0" err="1" smtClean="0">
                          <a:effectLst/>
                        </a:rPr>
                        <a:t>Лубенского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доц. Коваленко А.А.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 </a:t>
                      </a:r>
                      <a:r>
                        <a:rPr lang="ru-RU" sz="1600" dirty="0">
                          <a:effectLst/>
                        </a:rPr>
                        <a:t>курс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Помощник </a:t>
                      </a:r>
                      <a:r>
                        <a:rPr lang="ru-RU" sz="1600" b="1" dirty="0">
                          <a:effectLst/>
                        </a:rPr>
                        <a:t>врача </a:t>
                      </a:r>
                      <a:r>
                        <a:rPr lang="ru-RU" sz="1600" b="1" dirty="0" smtClean="0">
                          <a:effectLst/>
                        </a:rPr>
                        <a:t>амбулаторно-поликлинического учреждения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Научно-исследовательская работа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Каф</a:t>
                      </a:r>
                      <a:r>
                        <a:rPr lang="ru-RU" sz="1600" b="0" dirty="0">
                          <a:effectLst/>
                        </a:rPr>
                        <a:t>. поликлинической терапии ,  семейной медицины и </a:t>
                      </a:r>
                      <a:r>
                        <a:rPr lang="ru-RU" sz="1600" b="0" dirty="0" smtClean="0">
                          <a:effectLst/>
                        </a:rPr>
                        <a:t>ЗОЖ </a:t>
                      </a:r>
                      <a:r>
                        <a:rPr lang="ru-RU" sz="1600" b="0" dirty="0">
                          <a:effectLst/>
                        </a:rPr>
                        <a:t>с курсом </a:t>
                      </a:r>
                      <a:r>
                        <a:rPr lang="ru-RU" sz="1600" b="0" dirty="0" smtClean="0">
                          <a:effectLst/>
                        </a:rPr>
                        <a:t>ПО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доц. </a:t>
                      </a:r>
                      <a:r>
                        <a:rPr lang="ru-RU" sz="16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Тутынина О.В.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17" marR="50117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123" marR="50123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07413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Согласно ФГОС  ВО 3+ и учебному плану специальности «Лечебное дело» </a:t>
            </a:r>
            <a:br>
              <a:rPr lang="ru-RU" altLang="ru-RU" sz="3600" dirty="0" smtClean="0"/>
            </a:br>
            <a:r>
              <a:rPr lang="ru-RU" altLang="ru-RU" sz="3600" b="1" dirty="0" smtClean="0"/>
              <a:t>СРОКИ ПРАКТИКИ</a:t>
            </a:r>
            <a:endParaRPr lang="ru-RU" altLang="ru-RU" sz="3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916113"/>
            <a:ext cx="6994525" cy="4525962"/>
          </a:xfrm>
        </p:spPr>
        <p:txBody>
          <a:bodyPr rtlCol="0">
            <a:normAutofit/>
          </a:bodyPr>
          <a:lstStyle/>
          <a:p>
            <a:pPr marL="365125" indent="-255588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/>
              <a:t>«Помощник младшего медицинского персонала»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для студентов 1 курса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специальности 31.05.01  -  Лечебное дело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в период с </a:t>
            </a:r>
            <a:r>
              <a:rPr lang="ru-RU" b="1" u="sng" dirty="0" smtClean="0">
                <a:solidFill>
                  <a:srgbClr val="0070C0"/>
                </a:solidFill>
              </a:rPr>
              <a:t>29 июня по 12 июля</a:t>
            </a:r>
          </a:p>
          <a:p>
            <a:pPr marL="365125" indent="-255588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Продолжительность практики составляет 72 часа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99720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07413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Согласно ФГОС  ВО 3+ и учебному плану специальности «Лечебное дело» </a:t>
            </a:r>
            <a:br>
              <a:rPr lang="ru-RU" altLang="ru-RU" sz="3600" dirty="0" smtClean="0"/>
            </a:br>
            <a:r>
              <a:rPr lang="ru-RU" altLang="ru-RU" sz="3600" b="1" dirty="0" smtClean="0"/>
              <a:t>СРОКИ ПРАКТИКИ</a:t>
            </a:r>
            <a:endParaRPr lang="ru-RU" altLang="ru-RU" sz="3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916113"/>
            <a:ext cx="6994525" cy="4525962"/>
          </a:xfrm>
        </p:spPr>
        <p:txBody>
          <a:bodyPr rtlCol="0">
            <a:normAutofit lnSpcReduction="10000"/>
          </a:bodyPr>
          <a:lstStyle/>
          <a:p>
            <a:pPr marL="365125" indent="-255588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altLang="ru-RU" b="1" dirty="0" smtClean="0"/>
              <a:t>2 курс </a:t>
            </a:r>
            <a:r>
              <a:rPr lang="ru-RU" altLang="ru-RU" dirty="0" smtClean="0"/>
              <a:t>по </a:t>
            </a:r>
            <a:r>
              <a:rPr lang="ru-RU" altLang="ru-RU" dirty="0"/>
              <a:t>программе</a:t>
            </a:r>
            <a:r>
              <a:rPr lang="ru-RU" altLang="ru-RU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dk1"/>
                </a:solidFill>
              </a:rPr>
              <a:t>(Помощник палатной медицинской сестры)"</a:t>
            </a:r>
            <a:endParaRPr lang="ru-RU" altLang="ru-RU" dirty="0" smtClean="0"/>
          </a:p>
          <a:p>
            <a:pPr marL="109537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/>
              <a:t> </a:t>
            </a:r>
            <a:r>
              <a:rPr lang="ru-RU" altLang="ru-RU" b="1" dirty="0" smtClean="0"/>
              <a:t>        20.06-12.07         120 </a:t>
            </a:r>
            <a:r>
              <a:rPr lang="ru-RU" altLang="ru-RU" b="1" dirty="0"/>
              <a:t>часов:</a:t>
            </a:r>
          </a:p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dirty="0"/>
              <a:t> - 60 </a:t>
            </a:r>
            <a:r>
              <a:rPr lang="ru-RU" altLang="ru-RU" dirty="0" smtClean="0"/>
              <a:t>часов </a:t>
            </a:r>
            <a:r>
              <a:rPr lang="ru-RU" b="1" dirty="0" smtClean="0">
                <a:solidFill>
                  <a:schemeClr val="dk1"/>
                </a:solidFill>
              </a:rPr>
              <a:t>Помощник палатной медицинской сестры терапевтичческого</a:t>
            </a:r>
            <a:endParaRPr lang="ru-RU" altLang="ru-RU" dirty="0"/>
          </a:p>
          <a:p>
            <a:pPr marL="45243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dirty="0" smtClean="0"/>
              <a:t>60 </a:t>
            </a:r>
            <a:r>
              <a:rPr lang="ru-RU" altLang="ru-RU" dirty="0"/>
              <a:t>часов </a:t>
            </a:r>
            <a:r>
              <a:rPr lang="ru-RU" b="1" dirty="0" smtClean="0">
                <a:solidFill>
                  <a:schemeClr val="dk1"/>
                </a:solidFill>
              </a:rPr>
              <a:t>Помощник палатной медицинской сестры хирургического отделения</a:t>
            </a:r>
            <a:endParaRPr lang="ru-RU" alt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99720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07413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/>
              <a:t>Согласно ФГОС  ВО 3+ и учебному плану специальности «Лечебное дело» </a:t>
            </a:r>
            <a:br>
              <a:rPr lang="ru-RU" altLang="ru-RU" sz="3600" dirty="0" smtClean="0"/>
            </a:br>
            <a:r>
              <a:rPr lang="ru-RU" altLang="ru-RU" sz="3600" b="1" dirty="0" smtClean="0"/>
              <a:t>СРОКИ ПРАКТИКИ</a:t>
            </a:r>
            <a:endParaRPr lang="ru-RU" altLang="ru-RU" sz="3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916113"/>
            <a:ext cx="6994525" cy="4525962"/>
          </a:xfrm>
        </p:spPr>
        <p:txBody>
          <a:bodyPr rtlCol="0">
            <a:normAutofit fontScale="92500" lnSpcReduction="10000"/>
          </a:bodyPr>
          <a:lstStyle/>
          <a:p>
            <a:pPr marL="365125" indent="-255588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altLang="ru-RU" b="1" dirty="0"/>
              <a:t>3 </a:t>
            </a:r>
            <a:r>
              <a:rPr lang="ru-RU" altLang="ru-RU" b="1" dirty="0" smtClean="0"/>
              <a:t>курс </a:t>
            </a:r>
            <a:r>
              <a:rPr lang="ru-RU" altLang="ru-RU" dirty="0" smtClean="0"/>
              <a:t>по </a:t>
            </a:r>
            <a:r>
              <a:rPr lang="ru-RU" altLang="ru-RU" dirty="0"/>
              <a:t>программе</a:t>
            </a:r>
            <a:r>
              <a:rPr lang="ru-RU" altLang="ru-RU" dirty="0">
                <a:solidFill>
                  <a:srgbClr val="0070C0"/>
                </a:solidFill>
              </a:rPr>
              <a:t> </a:t>
            </a:r>
            <a:r>
              <a:rPr lang="ru-RU" altLang="ru-RU" b="1" dirty="0">
                <a:solidFill>
                  <a:srgbClr val="0070C0"/>
                </a:solidFill>
              </a:rPr>
              <a:t>«Помощник процедурной медицинской сестры»</a:t>
            </a:r>
            <a:r>
              <a:rPr lang="ru-RU" altLang="ru-RU" dirty="0"/>
              <a:t> </a:t>
            </a:r>
            <a:endParaRPr lang="ru-RU" altLang="ru-RU" dirty="0" smtClean="0"/>
          </a:p>
          <a:p>
            <a:pPr marL="109537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/>
              <a:t> </a:t>
            </a:r>
            <a:r>
              <a:rPr lang="ru-RU" altLang="ru-RU" b="1" dirty="0" smtClean="0"/>
              <a:t>                        120 </a:t>
            </a:r>
            <a:r>
              <a:rPr lang="ru-RU" altLang="ru-RU" b="1" dirty="0"/>
              <a:t>часов:</a:t>
            </a:r>
          </a:p>
          <a:p>
            <a:pPr marL="109537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dirty="0"/>
              <a:t> - 60 часов помощник процедурной медицинской сестры</a:t>
            </a:r>
          </a:p>
          <a:p>
            <a:pPr marL="45243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dirty="0"/>
              <a:t>30 часов помощник перевязочной медицинской сестры</a:t>
            </a:r>
          </a:p>
          <a:p>
            <a:pPr marL="452437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dirty="0"/>
              <a:t>30 часов помощник медсестры  </a:t>
            </a:r>
            <a:r>
              <a:rPr lang="ru-RU" altLang="ru-RU" dirty="0" err="1"/>
              <a:t>травмпункта</a:t>
            </a:r>
            <a:endParaRPr lang="ru-RU" alt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99720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582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В связи с переходом  на ФГОС ВО 3+  </a:t>
            </a:r>
            <a:b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согласно нового учебного плана сроки прохождения практики </a:t>
            </a:r>
            <a:b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6799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Для 4 курса лечебного факультета «Помощник врача стационара» 192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(32 дня)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000" b="1" i="1" dirty="0" smtClean="0">
                <a:latin typeface="Times New Roman" pitchFamily="18" charset="0"/>
                <a:cs typeface="Times New Roman" pitchFamily="18" charset="0"/>
              </a:rPr>
              <a:t>сроки с </a:t>
            </a:r>
            <a:r>
              <a:rPr lang="en-US" altLang="ru-RU" sz="30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3000" b="1" i="1" dirty="0" smtClean="0">
                <a:latin typeface="Times New Roman" pitchFamily="18" charset="0"/>
                <a:cs typeface="Times New Roman" pitchFamily="18" charset="0"/>
              </a:rPr>
              <a:t>6.06.2018г. по 12.0</a:t>
            </a:r>
            <a:r>
              <a:rPr lang="en-US" altLang="ru-RU" sz="30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3000" b="1" i="1" dirty="0" smtClean="0">
                <a:latin typeface="Times New Roman" pitchFamily="18" charset="0"/>
                <a:cs typeface="Times New Roman" pitchFamily="18" charset="0"/>
              </a:rPr>
              <a:t>.2018г.</a:t>
            </a: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 разделам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Помощник врача терапевтического профиля 60 ч.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Помощник врача хирургического профиля 60 ч.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Помощник врача-акушера родильного дома 60 ч.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6-12 часов –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предпрактическая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подготовка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Обязательны по 2 ночных дежурства вместо работы по субботам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>«</a:t>
            </a:r>
            <a:r>
              <a:rPr lang="ru-RU" sz="4000" dirty="0" smtClean="0">
                <a:solidFill>
                  <a:srgbClr val="7030A0"/>
                </a:solidFill>
                <a:latin typeface="+mn-lt"/>
              </a:rPr>
              <a:t>Помощник врача амбулаторно-поликлинического учреждения» </a:t>
            </a:r>
            <a:br>
              <a:rPr lang="ru-RU" sz="4000" dirty="0" smtClean="0">
                <a:solidFill>
                  <a:srgbClr val="7030A0"/>
                </a:solidFill>
                <a:latin typeface="+mn-lt"/>
              </a:rPr>
            </a:br>
            <a:r>
              <a:rPr lang="ru-RU" sz="4000" dirty="0" smtClean="0">
                <a:latin typeface="+mn-lt"/>
              </a:rPr>
              <a:t>120 часов с 20.06.2018 г. по 12.07.2018 г.</a:t>
            </a:r>
            <a:r>
              <a:rPr lang="ru-RU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+mn-lt"/>
              </a:rPr>
            </a:b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" y="1933575"/>
            <a:ext cx="2838450" cy="129540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Поликлиника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50" y="3505200"/>
            <a:ext cx="2305050" cy="251460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36 часов: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6 дней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(включая субботу)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по 6 часов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 8.00-14.00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2209800"/>
            <a:ext cx="2895600" cy="12954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Поликлиника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(научная работа)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3200" y="2581275"/>
            <a:ext cx="2371725" cy="12954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СМП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3275" y="3886200"/>
            <a:ext cx="2828925" cy="2514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48 часов: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8 дней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(включая субботу)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по 6 часов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 8.00-14.00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19875" y="4191000"/>
            <a:ext cx="2305050" cy="25146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36 часов: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6 дней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(включая субботу)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по 6 часов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 8.00-14.00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1971</Words>
  <Application>Microsoft Office PowerPoint</Application>
  <PresentationFormat>Экран (4:3)</PresentationFormat>
  <Paragraphs>650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MS Mincho</vt:lpstr>
      <vt:lpstr>Arial</vt:lpstr>
      <vt:lpstr>Calibri</vt:lpstr>
      <vt:lpstr>Tahoma</vt:lpstr>
      <vt:lpstr>Times New Roman</vt:lpstr>
      <vt:lpstr>Verdana</vt:lpstr>
      <vt:lpstr>Тема Office</vt:lpstr>
      <vt:lpstr>Презентация PowerPoint</vt:lpstr>
      <vt:lpstr>ЛПП проводится в соответствии с:</vt:lpstr>
      <vt:lpstr>ОТВЕТСТВЕННЫЕ ЗА ПРАКТИКУ</vt:lpstr>
      <vt:lpstr>ОТВЕТСТВЕННЫЕ ЗА ПРАКТИКУ</vt:lpstr>
      <vt:lpstr>Согласно ФГОС  ВО 3+ и учебному плану специальности «Лечебное дело»  СРОКИ ПРАКТИКИ</vt:lpstr>
      <vt:lpstr>Согласно ФГОС  ВО 3+ и учебному плану специальности «Лечебное дело»  СРОКИ ПРАКТИКИ</vt:lpstr>
      <vt:lpstr>Согласно ФГОС  ВО 3+ и учебному плану специальности «Лечебное дело»  СРОКИ ПРАКТИКИ</vt:lpstr>
      <vt:lpstr>В связи с переходом  на ФГОС ВО 3+   согласно нового учебного плана сроки прохождения практики  </vt:lpstr>
      <vt:lpstr>«Помощник врача амбулаторно-поликлинического учреждения»  120 часов с 20.06.2018 г. по 12.07.2018 г. </vt:lpstr>
      <vt:lpstr>Презентация PowerPoint</vt:lpstr>
      <vt:lpstr>Электронный модуль по ЛПП</vt:lpstr>
      <vt:lpstr>Презентация PowerPoint</vt:lpstr>
      <vt:lpstr>Презентация PowerPoint</vt:lpstr>
      <vt:lpstr>Новое</vt:lpstr>
      <vt:lpstr>Клинические базы 1-2 курс</vt:lpstr>
      <vt:lpstr>Клинические базы 3 курс</vt:lpstr>
      <vt:lpstr>Клинические базы 4 курс</vt:lpstr>
      <vt:lpstr>Клинические базы 5 курс</vt:lpstr>
      <vt:lpstr>Список районов с низким количеством родов</vt:lpstr>
      <vt:lpstr>Распределение записавшихся студентов  по регионам</vt:lpstr>
      <vt:lpstr>Досрочное прохождение практики</vt:lpstr>
      <vt:lpstr>Проведенная методическая работа:</vt:lpstr>
      <vt:lpstr>Наличие чек-листов и видеоуроков</vt:lpstr>
      <vt:lpstr>Наличие чек-листов и видеоуроков</vt:lpstr>
      <vt:lpstr>Наличие чек-листов и видеоуроков</vt:lpstr>
      <vt:lpstr>Наличие чек-листов и видеоуроков</vt:lpstr>
      <vt:lpstr>Наличие чек-листов и видеоуроков</vt:lpstr>
      <vt:lpstr>Наличие чек-листов и видеоуроков</vt:lpstr>
      <vt:lpstr>Планируется</vt:lpstr>
      <vt:lpstr>Проведенная организационная работа:</vt:lpstr>
      <vt:lpstr>Задолжники по практике помощник врача 2.03.18 4 курс</vt:lpstr>
      <vt:lpstr>Благодарю за внимание!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kgmu</cp:lastModifiedBy>
  <cp:revision>118</cp:revision>
  <dcterms:created xsi:type="dcterms:W3CDTF">2012-10-03T00:08:51Z</dcterms:created>
  <dcterms:modified xsi:type="dcterms:W3CDTF">2018-04-11T04:19:32Z</dcterms:modified>
</cp:coreProperties>
</file>