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slideMaster6.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media/image9.png" ContentType="image/png"/>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10.png" ContentType="image/png"/>
  <Override PartName="/ppt/media/image11.png" ContentType="image/png"/>
  <Override PartName="/ppt/media/image12.png" ContentType="image/png"/>
  <Override PartName="/ppt/media/image25.wmf" ContentType="image/x-wmf"/>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40.wmf" ContentType="image/x-wmf"/>
  <Override PartName="/ppt/media/image18.png" ContentType="image/png"/>
  <Override PartName="/ppt/media/image41.wmf" ContentType="image/x-wmf"/>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36.wmf" ContentType="image/x-wmf"/>
  <Override PartName="/ppt/media/image24.png" ContentType="image/png"/>
  <Override PartName="/ppt/media/image38.wmf" ContentType="image/x-wmf"/>
  <Override PartName="/ppt/media/image26.png" ContentType="image/png"/>
  <Override PartName="/ppt/media/image39.wmf" ContentType="image/x-wmf"/>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7.png" ContentType="image/png"/>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9"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30"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32"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33"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34"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35"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37" name="PlaceHolder 2"/>
          <p:cNvSpPr>
            <a:spLocks noGrp="1"/>
          </p:cNvSpPr>
          <p:nvPr>
            <p:ph type="body"/>
          </p:nvPr>
        </p:nvSpPr>
        <p:spPr>
          <a:xfrm>
            <a:off x="457200" y="1604520"/>
            <a:ext cx="2649600" cy="1896840"/>
          </a:xfrm>
          <a:prstGeom prst="rect">
            <a:avLst/>
          </a:prstGeom>
        </p:spPr>
        <p:txBody>
          <a:bodyPr lIns="0" rIns="0" tIns="0" bIns="0">
            <a:normAutofit fontScale="75000"/>
          </a:bodyPr>
          <a:p>
            <a:endParaRPr b="0" lang="ru-RU" sz="3200" spc="-1" strike="noStrike">
              <a:latin typeface="Arial"/>
            </a:endParaRPr>
          </a:p>
        </p:txBody>
      </p:sp>
      <p:sp>
        <p:nvSpPr>
          <p:cNvPr id="38" name="PlaceHolder 3"/>
          <p:cNvSpPr>
            <a:spLocks noGrp="1"/>
          </p:cNvSpPr>
          <p:nvPr>
            <p:ph type="body"/>
          </p:nvPr>
        </p:nvSpPr>
        <p:spPr>
          <a:xfrm>
            <a:off x="3239640" y="1604520"/>
            <a:ext cx="2649600" cy="1896840"/>
          </a:xfrm>
          <a:prstGeom prst="rect">
            <a:avLst/>
          </a:prstGeom>
        </p:spPr>
        <p:txBody>
          <a:bodyPr lIns="0" rIns="0" tIns="0" bIns="0">
            <a:normAutofit fontScale="75000"/>
          </a:bodyPr>
          <a:p>
            <a:endParaRPr b="0" lang="ru-RU" sz="3200" spc="-1" strike="noStrike">
              <a:latin typeface="Arial"/>
            </a:endParaRPr>
          </a:p>
        </p:txBody>
      </p:sp>
      <p:sp>
        <p:nvSpPr>
          <p:cNvPr id="39" name="PlaceHolder 4"/>
          <p:cNvSpPr>
            <a:spLocks noGrp="1"/>
          </p:cNvSpPr>
          <p:nvPr>
            <p:ph type="body"/>
          </p:nvPr>
        </p:nvSpPr>
        <p:spPr>
          <a:xfrm>
            <a:off x="6022080" y="1604520"/>
            <a:ext cx="2649600" cy="1896840"/>
          </a:xfrm>
          <a:prstGeom prst="rect">
            <a:avLst/>
          </a:prstGeom>
        </p:spPr>
        <p:txBody>
          <a:bodyPr lIns="0" rIns="0" tIns="0" bIns="0">
            <a:normAutofit fontScale="75000"/>
          </a:bodyPr>
          <a:p>
            <a:endParaRPr b="0" lang="ru-RU" sz="3200" spc="-1" strike="noStrike">
              <a:latin typeface="Arial"/>
            </a:endParaRPr>
          </a:p>
        </p:txBody>
      </p:sp>
      <p:sp>
        <p:nvSpPr>
          <p:cNvPr id="40" name="PlaceHolder 5"/>
          <p:cNvSpPr>
            <a:spLocks noGrp="1"/>
          </p:cNvSpPr>
          <p:nvPr>
            <p:ph type="body"/>
          </p:nvPr>
        </p:nvSpPr>
        <p:spPr>
          <a:xfrm>
            <a:off x="457200" y="3682080"/>
            <a:ext cx="2649600" cy="1896840"/>
          </a:xfrm>
          <a:prstGeom prst="rect">
            <a:avLst/>
          </a:prstGeom>
        </p:spPr>
        <p:txBody>
          <a:bodyPr lIns="0" rIns="0" tIns="0" bIns="0">
            <a:normAutofit fontScale="75000"/>
          </a:bodyPr>
          <a:p>
            <a:endParaRPr b="0" lang="ru-RU" sz="3200" spc="-1" strike="noStrike">
              <a:latin typeface="Arial"/>
            </a:endParaRPr>
          </a:p>
        </p:txBody>
      </p:sp>
      <p:sp>
        <p:nvSpPr>
          <p:cNvPr id="41" name="PlaceHolder 6"/>
          <p:cNvSpPr>
            <a:spLocks noGrp="1"/>
          </p:cNvSpPr>
          <p:nvPr>
            <p:ph type="body"/>
          </p:nvPr>
        </p:nvSpPr>
        <p:spPr>
          <a:xfrm>
            <a:off x="3239640" y="3682080"/>
            <a:ext cx="2649600" cy="1896840"/>
          </a:xfrm>
          <a:prstGeom prst="rect">
            <a:avLst/>
          </a:prstGeom>
        </p:spPr>
        <p:txBody>
          <a:bodyPr lIns="0" rIns="0" tIns="0" bIns="0">
            <a:normAutofit fontScale="75000"/>
          </a:bodyPr>
          <a:p>
            <a:endParaRPr b="0" lang="ru-RU" sz="3200" spc="-1" strike="noStrike">
              <a:latin typeface="Arial"/>
            </a:endParaRPr>
          </a:p>
        </p:txBody>
      </p:sp>
      <p:sp>
        <p:nvSpPr>
          <p:cNvPr id="42" name="PlaceHolder 7"/>
          <p:cNvSpPr>
            <a:spLocks noGrp="1"/>
          </p:cNvSpPr>
          <p:nvPr>
            <p:ph type="body"/>
          </p:nvPr>
        </p:nvSpPr>
        <p:spPr>
          <a:xfrm>
            <a:off x="6022080" y="3682080"/>
            <a:ext cx="2649600" cy="1896840"/>
          </a:xfrm>
          <a:prstGeom prst="rect">
            <a:avLst/>
          </a:prstGeom>
        </p:spPr>
        <p:txBody>
          <a:bodyPr lIns="0" rIns="0" tIns="0" bIns="0">
            <a:normAutofit fontScale="75000"/>
          </a:bodyPr>
          <a:p>
            <a:endParaRPr b="0" lang="ru-RU"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53"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55"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57"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58"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0"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62"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63"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64"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8"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66"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67"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68"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70"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71"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72"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74"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75"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77"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78"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79"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80"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82" name="PlaceHolder 2"/>
          <p:cNvSpPr>
            <a:spLocks noGrp="1"/>
          </p:cNvSpPr>
          <p:nvPr>
            <p:ph type="body"/>
          </p:nvPr>
        </p:nvSpPr>
        <p:spPr>
          <a:xfrm>
            <a:off x="457200" y="1604520"/>
            <a:ext cx="2649600" cy="1896840"/>
          </a:xfrm>
          <a:prstGeom prst="rect">
            <a:avLst/>
          </a:prstGeom>
        </p:spPr>
        <p:txBody>
          <a:bodyPr lIns="0" rIns="0" tIns="0" bIns="0">
            <a:normAutofit fontScale="75000"/>
          </a:bodyPr>
          <a:p>
            <a:endParaRPr b="0" lang="ru-RU" sz="3200" spc="-1" strike="noStrike">
              <a:latin typeface="Arial"/>
            </a:endParaRPr>
          </a:p>
        </p:txBody>
      </p:sp>
      <p:sp>
        <p:nvSpPr>
          <p:cNvPr id="83" name="PlaceHolder 3"/>
          <p:cNvSpPr>
            <a:spLocks noGrp="1"/>
          </p:cNvSpPr>
          <p:nvPr>
            <p:ph type="body"/>
          </p:nvPr>
        </p:nvSpPr>
        <p:spPr>
          <a:xfrm>
            <a:off x="3239640" y="1604520"/>
            <a:ext cx="2649600" cy="1896840"/>
          </a:xfrm>
          <a:prstGeom prst="rect">
            <a:avLst/>
          </a:prstGeom>
        </p:spPr>
        <p:txBody>
          <a:bodyPr lIns="0" rIns="0" tIns="0" bIns="0">
            <a:normAutofit fontScale="75000"/>
          </a:bodyPr>
          <a:p>
            <a:endParaRPr b="0" lang="ru-RU" sz="3200" spc="-1" strike="noStrike">
              <a:latin typeface="Arial"/>
            </a:endParaRPr>
          </a:p>
        </p:txBody>
      </p:sp>
      <p:sp>
        <p:nvSpPr>
          <p:cNvPr id="84" name="PlaceHolder 4"/>
          <p:cNvSpPr>
            <a:spLocks noGrp="1"/>
          </p:cNvSpPr>
          <p:nvPr>
            <p:ph type="body"/>
          </p:nvPr>
        </p:nvSpPr>
        <p:spPr>
          <a:xfrm>
            <a:off x="6022080" y="1604520"/>
            <a:ext cx="2649600" cy="1896840"/>
          </a:xfrm>
          <a:prstGeom prst="rect">
            <a:avLst/>
          </a:prstGeom>
        </p:spPr>
        <p:txBody>
          <a:bodyPr lIns="0" rIns="0" tIns="0" bIns="0">
            <a:normAutofit fontScale="75000"/>
          </a:bodyPr>
          <a:p>
            <a:endParaRPr b="0" lang="ru-RU" sz="3200" spc="-1" strike="noStrike">
              <a:latin typeface="Arial"/>
            </a:endParaRPr>
          </a:p>
        </p:txBody>
      </p:sp>
      <p:sp>
        <p:nvSpPr>
          <p:cNvPr id="85" name="PlaceHolder 5"/>
          <p:cNvSpPr>
            <a:spLocks noGrp="1"/>
          </p:cNvSpPr>
          <p:nvPr>
            <p:ph type="body"/>
          </p:nvPr>
        </p:nvSpPr>
        <p:spPr>
          <a:xfrm>
            <a:off x="457200" y="3682080"/>
            <a:ext cx="2649600" cy="1896840"/>
          </a:xfrm>
          <a:prstGeom prst="rect">
            <a:avLst/>
          </a:prstGeom>
        </p:spPr>
        <p:txBody>
          <a:bodyPr lIns="0" rIns="0" tIns="0" bIns="0">
            <a:normAutofit fontScale="75000"/>
          </a:bodyPr>
          <a:p>
            <a:endParaRPr b="0" lang="ru-RU" sz="3200" spc="-1" strike="noStrike">
              <a:latin typeface="Arial"/>
            </a:endParaRPr>
          </a:p>
        </p:txBody>
      </p:sp>
      <p:sp>
        <p:nvSpPr>
          <p:cNvPr id="86" name="PlaceHolder 6"/>
          <p:cNvSpPr>
            <a:spLocks noGrp="1"/>
          </p:cNvSpPr>
          <p:nvPr>
            <p:ph type="body"/>
          </p:nvPr>
        </p:nvSpPr>
        <p:spPr>
          <a:xfrm>
            <a:off x="3239640" y="3682080"/>
            <a:ext cx="2649600" cy="1896840"/>
          </a:xfrm>
          <a:prstGeom prst="rect">
            <a:avLst/>
          </a:prstGeom>
        </p:spPr>
        <p:txBody>
          <a:bodyPr lIns="0" rIns="0" tIns="0" bIns="0">
            <a:normAutofit fontScale="75000"/>
          </a:bodyPr>
          <a:p>
            <a:endParaRPr b="0" lang="ru-RU" sz="3200" spc="-1" strike="noStrike">
              <a:latin typeface="Arial"/>
            </a:endParaRPr>
          </a:p>
        </p:txBody>
      </p:sp>
      <p:sp>
        <p:nvSpPr>
          <p:cNvPr id="87" name="PlaceHolder 7"/>
          <p:cNvSpPr>
            <a:spLocks noGrp="1"/>
          </p:cNvSpPr>
          <p:nvPr>
            <p:ph type="body"/>
          </p:nvPr>
        </p:nvSpPr>
        <p:spPr>
          <a:xfrm>
            <a:off x="6022080" y="3682080"/>
            <a:ext cx="2649600" cy="1896840"/>
          </a:xfrm>
          <a:prstGeom prst="rect">
            <a:avLst/>
          </a:prstGeom>
        </p:spPr>
        <p:txBody>
          <a:bodyPr lIns="0" rIns="0" tIns="0" bIns="0">
            <a:normAutofit fontScale="75000"/>
          </a:bodyPr>
          <a:p>
            <a:endParaRPr b="0" lang="ru-RU"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98"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00"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02"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103"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0"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07"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08"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109"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11"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112"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13"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15"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16"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17"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19"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120"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22"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23"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24"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125"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27" name="PlaceHolder 2"/>
          <p:cNvSpPr>
            <a:spLocks noGrp="1"/>
          </p:cNvSpPr>
          <p:nvPr>
            <p:ph type="body"/>
          </p:nvPr>
        </p:nvSpPr>
        <p:spPr>
          <a:xfrm>
            <a:off x="457200" y="1604520"/>
            <a:ext cx="2649600" cy="1896840"/>
          </a:xfrm>
          <a:prstGeom prst="rect">
            <a:avLst/>
          </a:prstGeom>
        </p:spPr>
        <p:txBody>
          <a:bodyPr lIns="0" rIns="0" tIns="0" bIns="0">
            <a:normAutofit fontScale="75000"/>
          </a:bodyPr>
          <a:p>
            <a:endParaRPr b="0" lang="ru-RU" sz="3200" spc="-1" strike="noStrike">
              <a:latin typeface="Arial"/>
            </a:endParaRPr>
          </a:p>
        </p:txBody>
      </p:sp>
      <p:sp>
        <p:nvSpPr>
          <p:cNvPr id="128" name="PlaceHolder 3"/>
          <p:cNvSpPr>
            <a:spLocks noGrp="1"/>
          </p:cNvSpPr>
          <p:nvPr>
            <p:ph type="body"/>
          </p:nvPr>
        </p:nvSpPr>
        <p:spPr>
          <a:xfrm>
            <a:off x="3239640" y="1604520"/>
            <a:ext cx="2649600" cy="1896840"/>
          </a:xfrm>
          <a:prstGeom prst="rect">
            <a:avLst/>
          </a:prstGeom>
        </p:spPr>
        <p:txBody>
          <a:bodyPr lIns="0" rIns="0" tIns="0" bIns="0">
            <a:normAutofit fontScale="75000"/>
          </a:bodyPr>
          <a:p>
            <a:endParaRPr b="0" lang="ru-RU" sz="3200" spc="-1" strike="noStrike">
              <a:latin typeface="Arial"/>
            </a:endParaRPr>
          </a:p>
        </p:txBody>
      </p:sp>
      <p:sp>
        <p:nvSpPr>
          <p:cNvPr id="129" name="PlaceHolder 4"/>
          <p:cNvSpPr>
            <a:spLocks noGrp="1"/>
          </p:cNvSpPr>
          <p:nvPr>
            <p:ph type="body"/>
          </p:nvPr>
        </p:nvSpPr>
        <p:spPr>
          <a:xfrm>
            <a:off x="6022080" y="1604520"/>
            <a:ext cx="2649600" cy="1896840"/>
          </a:xfrm>
          <a:prstGeom prst="rect">
            <a:avLst/>
          </a:prstGeom>
        </p:spPr>
        <p:txBody>
          <a:bodyPr lIns="0" rIns="0" tIns="0" bIns="0">
            <a:normAutofit fontScale="75000"/>
          </a:bodyPr>
          <a:p>
            <a:endParaRPr b="0" lang="ru-RU" sz="3200" spc="-1" strike="noStrike">
              <a:latin typeface="Arial"/>
            </a:endParaRPr>
          </a:p>
        </p:txBody>
      </p:sp>
      <p:sp>
        <p:nvSpPr>
          <p:cNvPr id="130" name="PlaceHolder 5"/>
          <p:cNvSpPr>
            <a:spLocks noGrp="1"/>
          </p:cNvSpPr>
          <p:nvPr>
            <p:ph type="body"/>
          </p:nvPr>
        </p:nvSpPr>
        <p:spPr>
          <a:xfrm>
            <a:off x="457200" y="3682080"/>
            <a:ext cx="2649600" cy="1896840"/>
          </a:xfrm>
          <a:prstGeom prst="rect">
            <a:avLst/>
          </a:prstGeom>
        </p:spPr>
        <p:txBody>
          <a:bodyPr lIns="0" rIns="0" tIns="0" bIns="0">
            <a:normAutofit fontScale="75000"/>
          </a:bodyPr>
          <a:p>
            <a:endParaRPr b="0" lang="ru-RU" sz="3200" spc="-1" strike="noStrike">
              <a:latin typeface="Arial"/>
            </a:endParaRPr>
          </a:p>
        </p:txBody>
      </p:sp>
      <p:sp>
        <p:nvSpPr>
          <p:cNvPr id="131" name="PlaceHolder 6"/>
          <p:cNvSpPr>
            <a:spLocks noGrp="1"/>
          </p:cNvSpPr>
          <p:nvPr>
            <p:ph type="body"/>
          </p:nvPr>
        </p:nvSpPr>
        <p:spPr>
          <a:xfrm>
            <a:off x="3239640" y="3682080"/>
            <a:ext cx="2649600" cy="1896840"/>
          </a:xfrm>
          <a:prstGeom prst="rect">
            <a:avLst/>
          </a:prstGeom>
        </p:spPr>
        <p:txBody>
          <a:bodyPr lIns="0" rIns="0" tIns="0" bIns="0">
            <a:normAutofit fontScale="75000"/>
          </a:bodyPr>
          <a:p>
            <a:endParaRPr b="0" lang="ru-RU" sz="3200" spc="-1" strike="noStrike">
              <a:latin typeface="Arial"/>
            </a:endParaRPr>
          </a:p>
        </p:txBody>
      </p:sp>
      <p:sp>
        <p:nvSpPr>
          <p:cNvPr id="132" name="PlaceHolder 7"/>
          <p:cNvSpPr>
            <a:spLocks noGrp="1"/>
          </p:cNvSpPr>
          <p:nvPr>
            <p:ph type="body"/>
          </p:nvPr>
        </p:nvSpPr>
        <p:spPr>
          <a:xfrm>
            <a:off x="6022080" y="3682080"/>
            <a:ext cx="2649600" cy="1896840"/>
          </a:xfrm>
          <a:prstGeom prst="rect">
            <a:avLst/>
          </a:prstGeom>
        </p:spPr>
        <p:txBody>
          <a:bodyPr lIns="0" rIns="0" tIns="0" bIns="0">
            <a:normAutofit fontScale="75000"/>
          </a:bodyPr>
          <a:p>
            <a:endParaRPr b="0" lang="ru-RU"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42"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43"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45"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2"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47"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148"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0"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52"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53"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154"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56"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157"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58"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60"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61"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62"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64"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165"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67"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68"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69"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170"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72" name="PlaceHolder 2"/>
          <p:cNvSpPr>
            <a:spLocks noGrp="1"/>
          </p:cNvSpPr>
          <p:nvPr>
            <p:ph type="body"/>
          </p:nvPr>
        </p:nvSpPr>
        <p:spPr>
          <a:xfrm>
            <a:off x="457200" y="1604520"/>
            <a:ext cx="2649600" cy="1896840"/>
          </a:xfrm>
          <a:prstGeom prst="rect">
            <a:avLst/>
          </a:prstGeom>
        </p:spPr>
        <p:txBody>
          <a:bodyPr lIns="0" rIns="0" tIns="0" bIns="0">
            <a:normAutofit fontScale="75000"/>
          </a:bodyPr>
          <a:p>
            <a:endParaRPr b="0" lang="ru-RU" sz="3200" spc="-1" strike="noStrike">
              <a:latin typeface="Arial"/>
            </a:endParaRPr>
          </a:p>
        </p:txBody>
      </p:sp>
      <p:sp>
        <p:nvSpPr>
          <p:cNvPr id="173" name="PlaceHolder 3"/>
          <p:cNvSpPr>
            <a:spLocks noGrp="1"/>
          </p:cNvSpPr>
          <p:nvPr>
            <p:ph type="body"/>
          </p:nvPr>
        </p:nvSpPr>
        <p:spPr>
          <a:xfrm>
            <a:off x="3239640" y="1604520"/>
            <a:ext cx="2649600" cy="1896840"/>
          </a:xfrm>
          <a:prstGeom prst="rect">
            <a:avLst/>
          </a:prstGeom>
        </p:spPr>
        <p:txBody>
          <a:bodyPr lIns="0" rIns="0" tIns="0" bIns="0">
            <a:normAutofit fontScale="75000"/>
          </a:bodyPr>
          <a:p>
            <a:endParaRPr b="0" lang="ru-RU" sz="3200" spc="-1" strike="noStrike">
              <a:latin typeface="Arial"/>
            </a:endParaRPr>
          </a:p>
        </p:txBody>
      </p:sp>
      <p:sp>
        <p:nvSpPr>
          <p:cNvPr id="174" name="PlaceHolder 4"/>
          <p:cNvSpPr>
            <a:spLocks noGrp="1"/>
          </p:cNvSpPr>
          <p:nvPr>
            <p:ph type="body"/>
          </p:nvPr>
        </p:nvSpPr>
        <p:spPr>
          <a:xfrm>
            <a:off x="6022080" y="1604520"/>
            <a:ext cx="2649600" cy="1896840"/>
          </a:xfrm>
          <a:prstGeom prst="rect">
            <a:avLst/>
          </a:prstGeom>
        </p:spPr>
        <p:txBody>
          <a:bodyPr lIns="0" rIns="0" tIns="0" bIns="0">
            <a:normAutofit fontScale="75000"/>
          </a:bodyPr>
          <a:p>
            <a:endParaRPr b="0" lang="ru-RU" sz="3200" spc="-1" strike="noStrike">
              <a:latin typeface="Arial"/>
            </a:endParaRPr>
          </a:p>
        </p:txBody>
      </p:sp>
      <p:sp>
        <p:nvSpPr>
          <p:cNvPr id="175" name="PlaceHolder 5"/>
          <p:cNvSpPr>
            <a:spLocks noGrp="1"/>
          </p:cNvSpPr>
          <p:nvPr>
            <p:ph type="body"/>
          </p:nvPr>
        </p:nvSpPr>
        <p:spPr>
          <a:xfrm>
            <a:off x="457200" y="3682080"/>
            <a:ext cx="2649600" cy="1896840"/>
          </a:xfrm>
          <a:prstGeom prst="rect">
            <a:avLst/>
          </a:prstGeom>
        </p:spPr>
        <p:txBody>
          <a:bodyPr lIns="0" rIns="0" tIns="0" bIns="0">
            <a:normAutofit fontScale="75000"/>
          </a:bodyPr>
          <a:p>
            <a:endParaRPr b="0" lang="ru-RU" sz="3200" spc="-1" strike="noStrike">
              <a:latin typeface="Arial"/>
            </a:endParaRPr>
          </a:p>
        </p:txBody>
      </p:sp>
      <p:sp>
        <p:nvSpPr>
          <p:cNvPr id="176" name="PlaceHolder 6"/>
          <p:cNvSpPr>
            <a:spLocks noGrp="1"/>
          </p:cNvSpPr>
          <p:nvPr>
            <p:ph type="body"/>
          </p:nvPr>
        </p:nvSpPr>
        <p:spPr>
          <a:xfrm>
            <a:off x="3239640" y="3682080"/>
            <a:ext cx="2649600" cy="1896840"/>
          </a:xfrm>
          <a:prstGeom prst="rect">
            <a:avLst/>
          </a:prstGeom>
        </p:spPr>
        <p:txBody>
          <a:bodyPr lIns="0" rIns="0" tIns="0" bIns="0">
            <a:normAutofit fontScale="75000"/>
          </a:bodyPr>
          <a:p>
            <a:endParaRPr b="0" lang="ru-RU" sz="3200" spc="-1" strike="noStrike">
              <a:latin typeface="Arial"/>
            </a:endParaRPr>
          </a:p>
        </p:txBody>
      </p:sp>
      <p:sp>
        <p:nvSpPr>
          <p:cNvPr id="177" name="PlaceHolder 7"/>
          <p:cNvSpPr>
            <a:spLocks noGrp="1"/>
          </p:cNvSpPr>
          <p:nvPr>
            <p:ph type="body"/>
          </p:nvPr>
        </p:nvSpPr>
        <p:spPr>
          <a:xfrm>
            <a:off x="6022080" y="3682080"/>
            <a:ext cx="2649600" cy="1896840"/>
          </a:xfrm>
          <a:prstGeom prst="rect">
            <a:avLst/>
          </a:prstGeom>
        </p:spPr>
        <p:txBody>
          <a:bodyPr lIns="0" rIns="0" tIns="0" bIns="0">
            <a:normAutofit fontScale="75000"/>
          </a:bodyPr>
          <a:p>
            <a:endParaRPr b="0" lang="ru-RU"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8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88"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90"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92"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193"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5"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97"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98"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199"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01"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202"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03"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05"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206"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07"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09"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210"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12"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213"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14"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215"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17" name="PlaceHolder 2"/>
          <p:cNvSpPr>
            <a:spLocks noGrp="1"/>
          </p:cNvSpPr>
          <p:nvPr>
            <p:ph type="body"/>
          </p:nvPr>
        </p:nvSpPr>
        <p:spPr>
          <a:xfrm>
            <a:off x="457200" y="1604520"/>
            <a:ext cx="2649600" cy="1896840"/>
          </a:xfrm>
          <a:prstGeom prst="rect">
            <a:avLst/>
          </a:prstGeom>
        </p:spPr>
        <p:txBody>
          <a:bodyPr lIns="0" rIns="0" tIns="0" bIns="0">
            <a:normAutofit fontScale="75000"/>
          </a:bodyPr>
          <a:p>
            <a:endParaRPr b="0" lang="ru-RU" sz="3200" spc="-1" strike="noStrike">
              <a:latin typeface="Arial"/>
            </a:endParaRPr>
          </a:p>
        </p:txBody>
      </p:sp>
      <p:sp>
        <p:nvSpPr>
          <p:cNvPr id="218" name="PlaceHolder 3"/>
          <p:cNvSpPr>
            <a:spLocks noGrp="1"/>
          </p:cNvSpPr>
          <p:nvPr>
            <p:ph type="body"/>
          </p:nvPr>
        </p:nvSpPr>
        <p:spPr>
          <a:xfrm>
            <a:off x="3239640" y="1604520"/>
            <a:ext cx="2649600" cy="1896840"/>
          </a:xfrm>
          <a:prstGeom prst="rect">
            <a:avLst/>
          </a:prstGeom>
        </p:spPr>
        <p:txBody>
          <a:bodyPr lIns="0" rIns="0" tIns="0" bIns="0">
            <a:normAutofit fontScale="75000"/>
          </a:bodyPr>
          <a:p>
            <a:endParaRPr b="0" lang="ru-RU" sz="3200" spc="-1" strike="noStrike">
              <a:latin typeface="Arial"/>
            </a:endParaRPr>
          </a:p>
        </p:txBody>
      </p:sp>
      <p:sp>
        <p:nvSpPr>
          <p:cNvPr id="219" name="PlaceHolder 4"/>
          <p:cNvSpPr>
            <a:spLocks noGrp="1"/>
          </p:cNvSpPr>
          <p:nvPr>
            <p:ph type="body"/>
          </p:nvPr>
        </p:nvSpPr>
        <p:spPr>
          <a:xfrm>
            <a:off x="6022080" y="1604520"/>
            <a:ext cx="2649600" cy="1896840"/>
          </a:xfrm>
          <a:prstGeom prst="rect">
            <a:avLst/>
          </a:prstGeom>
        </p:spPr>
        <p:txBody>
          <a:bodyPr lIns="0" rIns="0" tIns="0" bIns="0">
            <a:normAutofit fontScale="75000"/>
          </a:bodyPr>
          <a:p>
            <a:endParaRPr b="0" lang="ru-RU" sz="3200" spc="-1" strike="noStrike">
              <a:latin typeface="Arial"/>
            </a:endParaRPr>
          </a:p>
        </p:txBody>
      </p:sp>
      <p:sp>
        <p:nvSpPr>
          <p:cNvPr id="220" name="PlaceHolder 5"/>
          <p:cNvSpPr>
            <a:spLocks noGrp="1"/>
          </p:cNvSpPr>
          <p:nvPr>
            <p:ph type="body"/>
          </p:nvPr>
        </p:nvSpPr>
        <p:spPr>
          <a:xfrm>
            <a:off x="457200" y="3682080"/>
            <a:ext cx="2649600" cy="1896840"/>
          </a:xfrm>
          <a:prstGeom prst="rect">
            <a:avLst/>
          </a:prstGeom>
        </p:spPr>
        <p:txBody>
          <a:bodyPr lIns="0" rIns="0" tIns="0" bIns="0">
            <a:normAutofit fontScale="75000"/>
          </a:bodyPr>
          <a:p>
            <a:endParaRPr b="0" lang="ru-RU" sz="3200" spc="-1" strike="noStrike">
              <a:latin typeface="Arial"/>
            </a:endParaRPr>
          </a:p>
        </p:txBody>
      </p:sp>
      <p:sp>
        <p:nvSpPr>
          <p:cNvPr id="221" name="PlaceHolder 6"/>
          <p:cNvSpPr>
            <a:spLocks noGrp="1"/>
          </p:cNvSpPr>
          <p:nvPr>
            <p:ph type="body"/>
          </p:nvPr>
        </p:nvSpPr>
        <p:spPr>
          <a:xfrm>
            <a:off x="3239640" y="3682080"/>
            <a:ext cx="2649600" cy="1896840"/>
          </a:xfrm>
          <a:prstGeom prst="rect">
            <a:avLst/>
          </a:prstGeom>
        </p:spPr>
        <p:txBody>
          <a:bodyPr lIns="0" rIns="0" tIns="0" bIns="0">
            <a:normAutofit fontScale="75000"/>
          </a:bodyPr>
          <a:p>
            <a:endParaRPr b="0" lang="ru-RU" sz="3200" spc="-1" strike="noStrike">
              <a:latin typeface="Arial"/>
            </a:endParaRPr>
          </a:p>
        </p:txBody>
      </p:sp>
      <p:sp>
        <p:nvSpPr>
          <p:cNvPr id="222" name="PlaceHolder 7"/>
          <p:cNvSpPr>
            <a:spLocks noGrp="1"/>
          </p:cNvSpPr>
          <p:nvPr>
            <p:ph type="body"/>
          </p:nvPr>
        </p:nvSpPr>
        <p:spPr>
          <a:xfrm>
            <a:off x="6022080" y="3682080"/>
            <a:ext cx="2649600" cy="1896840"/>
          </a:xfrm>
          <a:prstGeom prst="rect">
            <a:avLst/>
          </a:prstGeom>
        </p:spPr>
        <p:txBody>
          <a:bodyPr lIns="0" rIns="0" tIns="0" bIns="0">
            <a:normAutofit fontScale="75000"/>
          </a:bodyPr>
          <a:p>
            <a:endParaRPr b="0" lang="ru-RU"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2"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33"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35"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37"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238"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0"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42"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243"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244"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46"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247"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48"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50"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251"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52"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7"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8"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19"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54"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255"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57"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258"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59"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260"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62" name="PlaceHolder 2"/>
          <p:cNvSpPr>
            <a:spLocks noGrp="1"/>
          </p:cNvSpPr>
          <p:nvPr>
            <p:ph type="body"/>
          </p:nvPr>
        </p:nvSpPr>
        <p:spPr>
          <a:xfrm>
            <a:off x="457200" y="1604520"/>
            <a:ext cx="2649600" cy="1896840"/>
          </a:xfrm>
          <a:prstGeom prst="rect">
            <a:avLst/>
          </a:prstGeom>
        </p:spPr>
        <p:txBody>
          <a:bodyPr lIns="0" rIns="0" tIns="0" bIns="0">
            <a:normAutofit fontScale="75000"/>
          </a:bodyPr>
          <a:p>
            <a:endParaRPr b="0" lang="ru-RU" sz="3200" spc="-1" strike="noStrike">
              <a:latin typeface="Arial"/>
            </a:endParaRPr>
          </a:p>
        </p:txBody>
      </p:sp>
      <p:sp>
        <p:nvSpPr>
          <p:cNvPr id="263" name="PlaceHolder 3"/>
          <p:cNvSpPr>
            <a:spLocks noGrp="1"/>
          </p:cNvSpPr>
          <p:nvPr>
            <p:ph type="body"/>
          </p:nvPr>
        </p:nvSpPr>
        <p:spPr>
          <a:xfrm>
            <a:off x="3239640" y="1604520"/>
            <a:ext cx="2649600" cy="1896840"/>
          </a:xfrm>
          <a:prstGeom prst="rect">
            <a:avLst/>
          </a:prstGeom>
        </p:spPr>
        <p:txBody>
          <a:bodyPr lIns="0" rIns="0" tIns="0" bIns="0">
            <a:normAutofit fontScale="75000"/>
          </a:bodyPr>
          <a:p>
            <a:endParaRPr b="0" lang="ru-RU" sz="3200" spc="-1" strike="noStrike">
              <a:latin typeface="Arial"/>
            </a:endParaRPr>
          </a:p>
        </p:txBody>
      </p:sp>
      <p:sp>
        <p:nvSpPr>
          <p:cNvPr id="264" name="PlaceHolder 4"/>
          <p:cNvSpPr>
            <a:spLocks noGrp="1"/>
          </p:cNvSpPr>
          <p:nvPr>
            <p:ph type="body"/>
          </p:nvPr>
        </p:nvSpPr>
        <p:spPr>
          <a:xfrm>
            <a:off x="6022080" y="1604520"/>
            <a:ext cx="2649600" cy="1896840"/>
          </a:xfrm>
          <a:prstGeom prst="rect">
            <a:avLst/>
          </a:prstGeom>
        </p:spPr>
        <p:txBody>
          <a:bodyPr lIns="0" rIns="0" tIns="0" bIns="0">
            <a:normAutofit fontScale="75000"/>
          </a:bodyPr>
          <a:p>
            <a:endParaRPr b="0" lang="ru-RU" sz="3200" spc="-1" strike="noStrike">
              <a:latin typeface="Arial"/>
            </a:endParaRPr>
          </a:p>
        </p:txBody>
      </p:sp>
      <p:sp>
        <p:nvSpPr>
          <p:cNvPr id="265" name="PlaceHolder 5"/>
          <p:cNvSpPr>
            <a:spLocks noGrp="1"/>
          </p:cNvSpPr>
          <p:nvPr>
            <p:ph type="body"/>
          </p:nvPr>
        </p:nvSpPr>
        <p:spPr>
          <a:xfrm>
            <a:off x="457200" y="3682080"/>
            <a:ext cx="2649600" cy="1896840"/>
          </a:xfrm>
          <a:prstGeom prst="rect">
            <a:avLst/>
          </a:prstGeom>
        </p:spPr>
        <p:txBody>
          <a:bodyPr lIns="0" rIns="0" tIns="0" bIns="0">
            <a:normAutofit fontScale="75000"/>
          </a:bodyPr>
          <a:p>
            <a:endParaRPr b="0" lang="ru-RU" sz="3200" spc="-1" strike="noStrike">
              <a:latin typeface="Arial"/>
            </a:endParaRPr>
          </a:p>
        </p:txBody>
      </p:sp>
      <p:sp>
        <p:nvSpPr>
          <p:cNvPr id="266" name="PlaceHolder 6"/>
          <p:cNvSpPr>
            <a:spLocks noGrp="1"/>
          </p:cNvSpPr>
          <p:nvPr>
            <p:ph type="body"/>
          </p:nvPr>
        </p:nvSpPr>
        <p:spPr>
          <a:xfrm>
            <a:off x="3239640" y="3682080"/>
            <a:ext cx="2649600" cy="1896840"/>
          </a:xfrm>
          <a:prstGeom prst="rect">
            <a:avLst/>
          </a:prstGeom>
        </p:spPr>
        <p:txBody>
          <a:bodyPr lIns="0" rIns="0" tIns="0" bIns="0">
            <a:normAutofit fontScale="75000"/>
          </a:bodyPr>
          <a:p>
            <a:endParaRPr b="0" lang="ru-RU" sz="3200" spc="-1" strike="noStrike">
              <a:latin typeface="Arial"/>
            </a:endParaRPr>
          </a:p>
        </p:txBody>
      </p:sp>
      <p:sp>
        <p:nvSpPr>
          <p:cNvPr id="267" name="PlaceHolder 7"/>
          <p:cNvSpPr>
            <a:spLocks noGrp="1"/>
          </p:cNvSpPr>
          <p:nvPr>
            <p:ph type="body"/>
          </p:nvPr>
        </p:nvSpPr>
        <p:spPr>
          <a:xfrm>
            <a:off x="6022080" y="3682080"/>
            <a:ext cx="2649600" cy="1896840"/>
          </a:xfrm>
          <a:prstGeom prst="rect">
            <a:avLst/>
          </a:prstGeom>
        </p:spPr>
        <p:txBody>
          <a:bodyPr lIns="0" rIns="0" tIns="0" bIns="0">
            <a:normAutofit fontScale="75000"/>
          </a:bodyPr>
          <a:p>
            <a:endParaRPr b="0" lang="ru-RU"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1"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22"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3"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5"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26"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7"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5.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6.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tile/>
        </a:blipFill>
      </p:bgPr>
    </p:bg>
    <p:spTree>
      <p:nvGrpSpPr>
        <p:cNvPr id="1" name=""/>
        <p:cNvGrpSpPr/>
        <p:nvPr/>
      </p:nvGrpSpPr>
      <p:grpSpPr>
        <a:xfrm>
          <a:off x="0" y="0"/>
          <a:ext cx="0" cy="0"/>
          <a:chOff x="0" y="0"/>
          <a:chExt cx="0" cy="0"/>
        </a:xfrm>
      </p:grpSpPr>
      <p:sp>
        <p:nvSpPr>
          <p:cNvPr id="0" name="CustomShape 1"/>
          <p:cNvSpPr/>
          <p:nvPr/>
        </p:nvSpPr>
        <p:spPr>
          <a:xfrm>
            <a:off x="-815760" y="-815760"/>
            <a:ext cx="1637640" cy="1637640"/>
          </a:xfrm>
          <a:prstGeom prst="pie">
            <a:avLst>
              <a:gd name="adj1" fmla="val 0"/>
              <a:gd name="adj2" fmla="val 5402120"/>
            </a:avLst>
          </a:prstGeom>
          <a:solidFill>
            <a:srgbClr val="fcfaf4">
              <a:alpha val="33000"/>
            </a:srgbClr>
          </a:solidFill>
          <a:ln w="3240">
            <a:solidFill>
              <a:srgbClr val="d1c3a0"/>
            </a:solidFill>
            <a:round/>
          </a:ln>
          <a:effectLst>
            <a:outerShdw dist="25560" dir="5400000">
              <a:srgbClr val="000000">
                <a:alpha val="44000"/>
              </a:srgbClr>
            </a:outerShdw>
          </a:effectLst>
        </p:spPr>
        <p:style>
          <a:lnRef idx="0"/>
          <a:fillRef idx="0"/>
          <a:effectRef idx="0"/>
          <a:fontRef idx="minor"/>
        </p:style>
      </p:sp>
      <p:sp>
        <p:nvSpPr>
          <p:cNvPr id="1" name="CustomShape 2"/>
          <p:cNvSpPr/>
          <p:nvPr/>
        </p:nvSpPr>
        <p:spPr>
          <a:xfrm>
            <a:off x="168840" y="21240"/>
            <a:ext cx="1701000" cy="1701000"/>
          </a:xfrm>
          <a:prstGeom prst="ellipse">
            <a:avLst/>
          </a:prstGeom>
          <a:noFill/>
          <a:ln w="27360">
            <a:solidFill>
              <a:srgbClr val="fff4dd"/>
            </a:solidFill>
            <a:round/>
          </a:ln>
          <a:effectLst>
            <a:outerShdw dist="25560" dir="5400000">
              <a:srgbClr val="afa68f">
                <a:alpha val="85000"/>
              </a:srgbClr>
            </a:outerShdw>
          </a:effectLst>
        </p:spPr>
        <p:style>
          <a:lnRef idx="0"/>
          <a:fillRef idx="0"/>
          <a:effectRef idx="0"/>
          <a:fontRef idx="minor"/>
        </p:style>
      </p:sp>
      <p:sp>
        <p:nvSpPr>
          <p:cNvPr id="2" name="CustomShape 3"/>
          <p:cNvSpPr/>
          <p:nvPr/>
        </p:nvSpPr>
        <p:spPr>
          <a:xfrm rot="2315400">
            <a:off x="182880" y="1054440"/>
            <a:ext cx="1124640" cy="1101600"/>
          </a:xfrm>
          <a:prstGeom prst="donut">
            <a:avLst>
              <a:gd name="adj" fmla="val 11833"/>
            </a:avLst>
          </a:prstGeom>
          <a:gradFill rotWithShape="0">
            <a:gsLst>
              <a:gs pos="0">
                <a:srgbClr val="fefaf6"/>
              </a:gs>
              <a:gs pos="100000">
                <a:srgbClr val="eed18e"/>
              </a:gs>
            </a:gsLst>
            <a:path path="circle"/>
          </a:gradFill>
          <a:ln w="7200">
            <a:solidFill>
              <a:srgbClr val="c6b792"/>
            </a:solidFill>
            <a:round/>
          </a:ln>
          <a:effectLst>
            <a:outerShdw dist="13979" dir="4686680">
              <a:srgbClr val="595343">
                <a:alpha val="35000"/>
              </a:srgbClr>
            </a:outerShdw>
          </a:effectLst>
        </p:spPr>
        <p:style>
          <a:lnRef idx="0"/>
          <a:fillRef idx="0"/>
          <a:effectRef idx="0"/>
          <a:fontRef idx="minor"/>
        </p:style>
      </p:sp>
      <p:sp>
        <p:nvSpPr>
          <p:cNvPr id="3" name="CustomShape 4"/>
          <p:cNvSpPr/>
          <p:nvPr/>
        </p:nvSpPr>
        <p:spPr>
          <a:xfrm>
            <a:off x="1013040" y="0"/>
            <a:ext cx="8129880" cy="6856920"/>
          </a:xfrm>
          <a:prstGeom prst="rect">
            <a:avLst/>
          </a:prstGeom>
          <a:solidFill>
            <a:srgbClr val="ffffff"/>
          </a:solidFill>
          <a:ln w="38160">
            <a:noFill/>
          </a:ln>
          <a:effectLst>
            <a:outerShdw dist="25560" dir="5400000">
              <a:srgbClr val="000000">
                <a:alpha val="44000"/>
              </a:srgbClr>
            </a:outerShdw>
          </a:effectLst>
        </p:spPr>
        <p:style>
          <a:lnRef idx="0"/>
          <a:fillRef idx="0"/>
          <a:effectRef idx="0"/>
          <a:fontRef idx="minor"/>
        </p:style>
      </p:sp>
      <p:sp>
        <p:nvSpPr>
          <p:cNvPr id="4" name="CustomShape 5"/>
          <p:cNvSpPr/>
          <p:nvPr/>
        </p:nvSpPr>
        <p:spPr>
          <a:xfrm>
            <a:off x="1014840" y="0"/>
            <a:ext cx="72000" cy="6856920"/>
          </a:xfrm>
          <a:prstGeom prst="rect">
            <a:avLst/>
          </a:prstGeom>
          <a:solidFill>
            <a:srgbClr val="ffffff"/>
          </a:solidFill>
          <a:ln w="38160">
            <a:noFill/>
          </a:ln>
          <a:effectLst>
            <a:outerShdw dist="38160" dir="10800000">
              <a:srgbClr val="736e62">
                <a:alpha val="25000"/>
              </a:srgbClr>
            </a:outerShdw>
          </a:effectLst>
        </p:spPr>
        <p:style>
          <a:lnRef idx="0"/>
          <a:fillRef idx="0"/>
          <a:effectRef idx="0"/>
          <a:fontRef idx="minor"/>
        </p:style>
      </p:sp>
      <p:sp>
        <p:nvSpPr>
          <p:cNvPr id="5" name="PlaceHolder 6"/>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6" name="PlaceHolder 7"/>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tile/>
        </a:blipFill>
      </p:bgPr>
    </p:bg>
    <p:spTree>
      <p:nvGrpSpPr>
        <p:cNvPr id="1" name=""/>
        <p:cNvGrpSpPr/>
        <p:nvPr/>
      </p:nvGrpSpPr>
      <p:grpSpPr>
        <a:xfrm>
          <a:off x="0" y="0"/>
          <a:ext cx="0" cy="0"/>
          <a:chOff x="0" y="0"/>
          <a:chExt cx="0" cy="0"/>
        </a:xfrm>
      </p:grpSpPr>
      <p:sp>
        <p:nvSpPr>
          <p:cNvPr id="43" name="CustomShape 1" hidden="1"/>
          <p:cNvSpPr/>
          <p:nvPr/>
        </p:nvSpPr>
        <p:spPr>
          <a:xfrm>
            <a:off x="-815760" y="-815760"/>
            <a:ext cx="1637640" cy="1637640"/>
          </a:xfrm>
          <a:prstGeom prst="pie">
            <a:avLst>
              <a:gd name="adj1" fmla="val 0"/>
              <a:gd name="adj2" fmla="val 5402120"/>
            </a:avLst>
          </a:prstGeom>
          <a:solidFill>
            <a:srgbClr val="fcfaf4">
              <a:alpha val="33000"/>
            </a:srgbClr>
          </a:solidFill>
          <a:ln w="3240">
            <a:solidFill>
              <a:srgbClr val="d1c3a0"/>
            </a:solidFill>
            <a:round/>
          </a:ln>
          <a:effectLst>
            <a:outerShdw dist="25560" dir="5400000">
              <a:srgbClr val="000000">
                <a:alpha val="44000"/>
              </a:srgbClr>
            </a:outerShdw>
          </a:effectLst>
        </p:spPr>
        <p:style>
          <a:lnRef idx="0"/>
          <a:fillRef idx="0"/>
          <a:effectRef idx="0"/>
          <a:fontRef idx="minor"/>
        </p:style>
      </p:sp>
      <p:sp>
        <p:nvSpPr>
          <p:cNvPr id="44" name="CustomShape 2" hidden="1"/>
          <p:cNvSpPr/>
          <p:nvPr/>
        </p:nvSpPr>
        <p:spPr>
          <a:xfrm>
            <a:off x="168840" y="21240"/>
            <a:ext cx="1701000" cy="1701000"/>
          </a:xfrm>
          <a:prstGeom prst="ellipse">
            <a:avLst/>
          </a:prstGeom>
          <a:noFill/>
          <a:ln w="27360">
            <a:solidFill>
              <a:srgbClr val="fff4dd"/>
            </a:solidFill>
            <a:round/>
          </a:ln>
          <a:effectLst>
            <a:outerShdw dist="25560" dir="5400000">
              <a:srgbClr val="afa68f">
                <a:alpha val="85000"/>
              </a:srgbClr>
            </a:outerShdw>
          </a:effectLst>
        </p:spPr>
        <p:style>
          <a:lnRef idx="0"/>
          <a:fillRef idx="0"/>
          <a:effectRef idx="0"/>
          <a:fontRef idx="minor"/>
        </p:style>
      </p:sp>
      <p:sp>
        <p:nvSpPr>
          <p:cNvPr id="45" name="CustomShape 3" hidden="1"/>
          <p:cNvSpPr/>
          <p:nvPr/>
        </p:nvSpPr>
        <p:spPr>
          <a:xfrm rot="2315400">
            <a:off x="182880" y="1054440"/>
            <a:ext cx="1124640" cy="1101600"/>
          </a:xfrm>
          <a:prstGeom prst="donut">
            <a:avLst>
              <a:gd name="adj" fmla="val 11833"/>
            </a:avLst>
          </a:prstGeom>
          <a:gradFill rotWithShape="0">
            <a:gsLst>
              <a:gs pos="0">
                <a:srgbClr val="fefaf6"/>
              </a:gs>
              <a:gs pos="100000">
                <a:srgbClr val="eed18e"/>
              </a:gs>
            </a:gsLst>
            <a:path path="circle"/>
          </a:gradFill>
          <a:ln w="7200">
            <a:solidFill>
              <a:srgbClr val="c6b792"/>
            </a:solidFill>
            <a:round/>
          </a:ln>
          <a:effectLst>
            <a:outerShdw dist="13979" dir="4686680">
              <a:srgbClr val="595343">
                <a:alpha val="35000"/>
              </a:srgbClr>
            </a:outerShdw>
          </a:effectLst>
        </p:spPr>
        <p:style>
          <a:lnRef idx="0"/>
          <a:fillRef idx="0"/>
          <a:effectRef idx="0"/>
          <a:fontRef idx="minor"/>
        </p:style>
      </p:sp>
      <p:sp>
        <p:nvSpPr>
          <p:cNvPr id="46" name="CustomShape 4" hidden="1"/>
          <p:cNvSpPr/>
          <p:nvPr/>
        </p:nvSpPr>
        <p:spPr>
          <a:xfrm>
            <a:off x="1013040" y="0"/>
            <a:ext cx="8129880" cy="6856920"/>
          </a:xfrm>
          <a:prstGeom prst="rect">
            <a:avLst/>
          </a:prstGeom>
          <a:solidFill>
            <a:srgbClr val="ffffff"/>
          </a:solidFill>
          <a:ln w="38160">
            <a:noFill/>
          </a:ln>
          <a:effectLst>
            <a:outerShdw dist="25560" dir="5400000">
              <a:srgbClr val="000000">
                <a:alpha val="44000"/>
              </a:srgbClr>
            </a:outerShdw>
          </a:effectLst>
        </p:spPr>
        <p:style>
          <a:lnRef idx="0"/>
          <a:fillRef idx="0"/>
          <a:effectRef idx="0"/>
          <a:fontRef idx="minor"/>
        </p:style>
      </p:sp>
      <p:sp>
        <p:nvSpPr>
          <p:cNvPr id="47" name="CustomShape 5" hidden="1"/>
          <p:cNvSpPr/>
          <p:nvPr/>
        </p:nvSpPr>
        <p:spPr>
          <a:xfrm>
            <a:off x="1014840" y="0"/>
            <a:ext cx="72000" cy="6856920"/>
          </a:xfrm>
          <a:prstGeom prst="rect">
            <a:avLst/>
          </a:prstGeom>
          <a:solidFill>
            <a:srgbClr val="ffffff"/>
          </a:solidFill>
          <a:ln w="38160">
            <a:noFill/>
          </a:ln>
          <a:effectLst>
            <a:outerShdw dist="38160" dir="10800000">
              <a:srgbClr val="736e62">
                <a:alpha val="25000"/>
              </a:srgbClr>
            </a:outerShdw>
          </a:effectLst>
        </p:spPr>
        <p:style>
          <a:lnRef idx="0"/>
          <a:fillRef idx="0"/>
          <a:effectRef idx="0"/>
          <a:fontRef idx="minor"/>
        </p:style>
      </p:sp>
      <p:sp>
        <p:nvSpPr>
          <p:cNvPr id="48" name="CustomShape 6"/>
          <p:cNvSpPr/>
          <p:nvPr/>
        </p:nvSpPr>
        <p:spPr>
          <a:xfrm>
            <a:off x="1014840" y="0"/>
            <a:ext cx="8128080" cy="6856920"/>
          </a:xfrm>
          <a:prstGeom prst="rect">
            <a:avLst/>
          </a:prstGeom>
          <a:solidFill>
            <a:srgbClr val="ffffff"/>
          </a:solidFill>
          <a:ln w="38160">
            <a:noFill/>
          </a:ln>
          <a:effectLst>
            <a:outerShdw dist="25560" dir="5400000">
              <a:srgbClr val="000000">
                <a:alpha val="44000"/>
              </a:srgbClr>
            </a:outerShdw>
          </a:effectLst>
        </p:spPr>
        <p:style>
          <a:lnRef idx="0"/>
          <a:fillRef idx="0"/>
          <a:effectRef idx="0"/>
          <a:fontRef idx="minor"/>
        </p:style>
      </p:sp>
      <p:sp>
        <p:nvSpPr>
          <p:cNvPr id="49" name="CustomShape 7"/>
          <p:cNvSpPr/>
          <p:nvPr/>
        </p:nvSpPr>
        <p:spPr>
          <a:xfrm>
            <a:off x="1014840" y="0"/>
            <a:ext cx="72000" cy="6856920"/>
          </a:xfrm>
          <a:prstGeom prst="rect">
            <a:avLst/>
          </a:prstGeom>
          <a:solidFill>
            <a:srgbClr val="ffffff"/>
          </a:solidFill>
          <a:ln w="38160">
            <a:noFill/>
          </a:ln>
          <a:effectLst>
            <a:outerShdw dist="38160" dir="10800000">
              <a:srgbClr val="736e62">
                <a:alpha val="25000"/>
              </a:srgbClr>
            </a:outerShdw>
          </a:effectLst>
        </p:spPr>
        <p:style>
          <a:lnRef idx="0"/>
          <a:fillRef idx="0"/>
          <a:effectRef idx="0"/>
          <a:fontRef idx="minor"/>
        </p:style>
      </p:sp>
      <p:sp>
        <p:nvSpPr>
          <p:cNvPr id="50" name="PlaceHolder 8"/>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51" name="PlaceHolder 9"/>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tile/>
        </a:blipFill>
      </p:bgPr>
    </p:bg>
    <p:spTree>
      <p:nvGrpSpPr>
        <p:cNvPr id="1" name=""/>
        <p:cNvGrpSpPr/>
        <p:nvPr/>
      </p:nvGrpSpPr>
      <p:grpSpPr>
        <a:xfrm>
          <a:off x="0" y="0"/>
          <a:ext cx="0" cy="0"/>
          <a:chOff x="0" y="0"/>
          <a:chExt cx="0" cy="0"/>
        </a:xfrm>
      </p:grpSpPr>
      <p:sp>
        <p:nvSpPr>
          <p:cNvPr id="88" name="CustomShape 1" hidden="1"/>
          <p:cNvSpPr/>
          <p:nvPr/>
        </p:nvSpPr>
        <p:spPr>
          <a:xfrm>
            <a:off x="-815760" y="-815760"/>
            <a:ext cx="1637640" cy="1637640"/>
          </a:xfrm>
          <a:prstGeom prst="pie">
            <a:avLst>
              <a:gd name="adj1" fmla="val 0"/>
              <a:gd name="adj2" fmla="val 5402120"/>
            </a:avLst>
          </a:prstGeom>
          <a:solidFill>
            <a:srgbClr val="fcfaf4">
              <a:alpha val="33000"/>
            </a:srgbClr>
          </a:solidFill>
          <a:ln w="3240">
            <a:solidFill>
              <a:srgbClr val="d1c3a0"/>
            </a:solidFill>
            <a:round/>
          </a:ln>
          <a:effectLst>
            <a:outerShdw dist="25560" dir="5400000">
              <a:srgbClr val="000000">
                <a:alpha val="44000"/>
              </a:srgbClr>
            </a:outerShdw>
          </a:effectLst>
        </p:spPr>
        <p:style>
          <a:lnRef idx="0"/>
          <a:fillRef idx="0"/>
          <a:effectRef idx="0"/>
          <a:fontRef idx="minor"/>
        </p:style>
      </p:sp>
      <p:sp>
        <p:nvSpPr>
          <p:cNvPr id="89" name="CustomShape 2" hidden="1"/>
          <p:cNvSpPr/>
          <p:nvPr/>
        </p:nvSpPr>
        <p:spPr>
          <a:xfrm>
            <a:off x="168840" y="21240"/>
            <a:ext cx="1701000" cy="1701000"/>
          </a:xfrm>
          <a:prstGeom prst="ellipse">
            <a:avLst/>
          </a:prstGeom>
          <a:noFill/>
          <a:ln w="27360">
            <a:solidFill>
              <a:srgbClr val="fff4dd"/>
            </a:solidFill>
            <a:round/>
          </a:ln>
          <a:effectLst>
            <a:outerShdw dist="25560" dir="5400000">
              <a:srgbClr val="afa68f">
                <a:alpha val="85000"/>
              </a:srgbClr>
            </a:outerShdw>
          </a:effectLst>
        </p:spPr>
        <p:style>
          <a:lnRef idx="0"/>
          <a:fillRef idx="0"/>
          <a:effectRef idx="0"/>
          <a:fontRef idx="minor"/>
        </p:style>
      </p:sp>
      <p:sp>
        <p:nvSpPr>
          <p:cNvPr id="90" name="CustomShape 3" hidden="1"/>
          <p:cNvSpPr/>
          <p:nvPr/>
        </p:nvSpPr>
        <p:spPr>
          <a:xfrm rot="2315400">
            <a:off x="182880" y="1054440"/>
            <a:ext cx="1124640" cy="1101600"/>
          </a:xfrm>
          <a:prstGeom prst="donut">
            <a:avLst>
              <a:gd name="adj" fmla="val 11833"/>
            </a:avLst>
          </a:prstGeom>
          <a:gradFill rotWithShape="0">
            <a:gsLst>
              <a:gs pos="0">
                <a:srgbClr val="fefaf6"/>
              </a:gs>
              <a:gs pos="100000">
                <a:srgbClr val="eed18e"/>
              </a:gs>
            </a:gsLst>
            <a:path path="circle"/>
          </a:gradFill>
          <a:ln w="7200">
            <a:solidFill>
              <a:srgbClr val="c6b792"/>
            </a:solidFill>
            <a:round/>
          </a:ln>
          <a:effectLst>
            <a:outerShdw dist="13979" dir="4686680">
              <a:srgbClr val="595343">
                <a:alpha val="35000"/>
              </a:srgbClr>
            </a:outerShdw>
          </a:effectLst>
        </p:spPr>
        <p:style>
          <a:lnRef idx="0"/>
          <a:fillRef idx="0"/>
          <a:effectRef idx="0"/>
          <a:fontRef idx="minor"/>
        </p:style>
      </p:sp>
      <p:sp>
        <p:nvSpPr>
          <p:cNvPr id="91" name="CustomShape 4" hidden="1"/>
          <p:cNvSpPr/>
          <p:nvPr/>
        </p:nvSpPr>
        <p:spPr>
          <a:xfrm>
            <a:off x="1013040" y="0"/>
            <a:ext cx="8129880" cy="6856920"/>
          </a:xfrm>
          <a:prstGeom prst="rect">
            <a:avLst/>
          </a:prstGeom>
          <a:solidFill>
            <a:srgbClr val="ffffff"/>
          </a:solidFill>
          <a:ln w="38160">
            <a:noFill/>
          </a:ln>
          <a:effectLst>
            <a:outerShdw dist="25560" dir="5400000">
              <a:srgbClr val="000000">
                <a:alpha val="44000"/>
              </a:srgbClr>
            </a:outerShdw>
          </a:effectLst>
        </p:spPr>
        <p:style>
          <a:lnRef idx="0"/>
          <a:fillRef idx="0"/>
          <a:effectRef idx="0"/>
          <a:fontRef idx="minor"/>
        </p:style>
      </p:sp>
      <p:sp>
        <p:nvSpPr>
          <p:cNvPr id="92" name="CustomShape 5" hidden="1"/>
          <p:cNvSpPr/>
          <p:nvPr/>
        </p:nvSpPr>
        <p:spPr>
          <a:xfrm>
            <a:off x="1014840" y="0"/>
            <a:ext cx="72000" cy="6856920"/>
          </a:xfrm>
          <a:prstGeom prst="rect">
            <a:avLst/>
          </a:prstGeom>
          <a:solidFill>
            <a:srgbClr val="ffffff"/>
          </a:solidFill>
          <a:ln w="38160">
            <a:noFill/>
          </a:ln>
          <a:effectLst>
            <a:outerShdw dist="38160" dir="10800000">
              <a:srgbClr val="736e62">
                <a:alpha val="25000"/>
              </a:srgbClr>
            </a:outerShdw>
          </a:effectLst>
        </p:spPr>
        <p:style>
          <a:lnRef idx="0"/>
          <a:fillRef idx="0"/>
          <a:effectRef idx="0"/>
          <a:fontRef idx="minor"/>
        </p:style>
      </p:sp>
      <p:sp>
        <p:nvSpPr>
          <p:cNvPr id="93" name="CustomShape 6"/>
          <p:cNvSpPr/>
          <p:nvPr/>
        </p:nvSpPr>
        <p:spPr>
          <a:xfrm>
            <a:off x="1014840" y="0"/>
            <a:ext cx="8128080" cy="6856920"/>
          </a:xfrm>
          <a:prstGeom prst="rect">
            <a:avLst/>
          </a:prstGeom>
          <a:solidFill>
            <a:srgbClr val="ffffff"/>
          </a:solidFill>
          <a:ln w="38160">
            <a:noFill/>
          </a:ln>
          <a:effectLst>
            <a:outerShdw dist="25560" dir="5400000">
              <a:srgbClr val="000000">
                <a:alpha val="44000"/>
              </a:srgbClr>
            </a:outerShdw>
          </a:effectLst>
        </p:spPr>
        <p:style>
          <a:lnRef idx="0"/>
          <a:fillRef idx="0"/>
          <a:effectRef idx="0"/>
          <a:fontRef idx="minor"/>
        </p:style>
      </p:sp>
      <p:sp>
        <p:nvSpPr>
          <p:cNvPr id="94" name="CustomShape 7"/>
          <p:cNvSpPr/>
          <p:nvPr/>
        </p:nvSpPr>
        <p:spPr>
          <a:xfrm>
            <a:off x="1014840" y="0"/>
            <a:ext cx="72000" cy="6856920"/>
          </a:xfrm>
          <a:prstGeom prst="rect">
            <a:avLst/>
          </a:prstGeom>
          <a:solidFill>
            <a:srgbClr val="ffffff"/>
          </a:solidFill>
          <a:ln w="38160">
            <a:noFill/>
          </a:ln>
          <a:effectLst>
            <a:outerShdw dist="38160" dir="10800000">
              <a:srgbClr val="736e62">
                <a:alpha val="25000"/>
              </a:srgbClr>
            </a:outerShdw>
          </a:effectLst>
        </p:spPr>
        <p:style>
          <a:lnRef idx="0"/>
          <a:fillRef idx="0"/>
          <a:effectRef idx="0"/>
          <a:fontRef idx="minor"/>
        </p:style>
      </p:sp>
      <p:sp>
        <p:nvSpPr>
          <p:cNvPr id="95" name="PlaceHolder 8"/>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96" name="PlaceHolder 9"/>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tile/>
        </a:blipFill>
      </p:bgPr>
    </p:bg>
    <p:spTree>
      <p:nvGrpSpPr>
        <p:cNvPr id="1" name=""/>
        <p:cNvGrpSpPr/>
        <p:nvPr/>
      </p:nvGrpSpPr>
      <p:grpSpPr>
        <a:xfrm>
          <a:off x="0" y="0"/>
          <a:ext cx="0" cy="0"/>
          <a:chOff x="0" y="0"/>
          <a:chExt cx="0" cy="0"/>
        </a:xfrm>
      </p:grpSpPr>
      <p:sp>
        <p:nvSpPr>
          <p:cNvPr id="133" name="CustomShape 1" hidden="1"/>
          <p:cNvSpPr/>
          <p:nvPr/>
        </p:nvSpPr>
        <p:spPr>
          <a:xfrm>
            <a:off x="-815760" y="-815760"/>
            <a:ext cx="1637640" cy="1637640"/>
          </a:xfrm>
          <a:prstGeom prst="pie">
            <a:avLst>
              <a:gd name="adj1" fmla="val 0"/>
              <a:gd name="adj2" fmla="val 5402120"/>
            </a:avLst>
          </a:prstGeom>
          <a:solidFill>
            <a:srgbClr val="fcfaf4">
              <a:alpha val="33000"/>
            </a:srgbClr>
          </a:solidFill>
          <a:ln w="3240">
            <a:solidFill>
              <a:srgbClr val="d1c3a0"/>
            </a:solidFill>
            <a:round/>
          </a:ln>
          <a:effectLst>
            <a:outerShdw dist="25560" dir="5400000">
              <a:srgbClr val="000000">
                <a:alpha val="44000"/>
              </a:srgbClr>
            </a:outerShdw>
          </a:effectLst>
        </p:spPr>
        <p:style>
          <a:lnRef idx="0"/>
          <a:fillRef idx="0"/>
          <a:effectRef idx="0"/>
          <a:fontRef idx="minor"/>
        </p:style>
      </p:sp>
      <p:sp>
        <p:nvSpPr>
          <p:cNvPr id="134" name="CustomShape 2" hidden="1"/>
          <p:cNvSpPr/>
          <p:nvPr/>
        </p:nvSpPr>
        <p:spPr>
          <a:xfrm>
            <a:off x="168840" y="21240"/>
            <a:ext cx="1701000" cy="1701000"/>
          </a:xfrm>
          <a:prstGeom prst="ellipse">
            <a:avLst/>
          </a:prstGeom>
          <a:noFill/>
          <a:ln w="27360">
            <a:solidFill>
              <a:srgbClr val="fff4dd"/>
            </a:solidFill>
            <a:round/>
          </a:ln>
          <a:effectLst>
            <a:outerShdw dist="25560" dir="5400000">
              <a:srgbClr val="afa68f">
                <a:alpha val="85000"/>
              </a:srgbClr>
            </a:outerShdw>
          </a:effectLst>
        </p:spPr>
        <p:style>
          <a:lnRef idx="0"/>
          <a:fillRef idx="0"/>
          <a:effectRef idx="0"/>
          <a:fontRef idx="minor"/>
        </p:style>
      </p:sp>
      <p:sp>
        <p:nvSpPr>
          <p:cNvPr id="135" name="CustomShape 3" hidden="1"/>
          <p:cNvSpPr/>
          <p:nvPr/>
        </p:nvSpPr>
        <p:spPr>
          <a:xfrm rot="2315400">
            <a:off x="182880" y="1054440"/>
            <a:ext cx="1124640" cy="1101600"/>
          </a:xfrm>
          <a:prstGeom prst="donut">
            <a:avLst>
              <a:gd name="adj" fmla="val 11833"/>
            </a:avLst>
          </a:prstGeom>
          <a:gradFill rotWithShape="0">
            <a:gsLst>
              <a:gs pos="0">
                <a:srgbClr val="fefaf6"/>
              </a:gs>
              <a:gs pos="100000">
                <a:srgbClr val="eed18e"/>
              </a:gs>
            </a:gsLst>
            <a:path path="circle"/>
          </a:gradFill>
          <a:ln w="7200">
            <a:solidFill>
              <a:srgbClr val="c6b792"/>
            </a:solidFill>
            <a:round/>
          </a:ln>
          <a:effectLst>
            <a:outerShdw dist="13979" dir="4686680">
              <a:srgbClr val="595343">
                <a:alpha val="35000"/>
              </a:srgbClr>
            </a:outerShdw>
          </a:effectLst>
        </p:spPr>
        <p:style>
          <a:lnRef idx="0"/>
          <a:fillRef idx="0"/>
          <a:effectRef idx="0"/>
          <a:fontRef idx="minor"/>
        </p:style>
      </p:sp>
      <p:sp>
        <p:nvSpPr>
          <p:cNvPr id="136" name="CustomShape 4" hidden="1"/>
          <p:cNvSpPr/>
          <p:nvPr/>
        </p:nvSpPr>
        <p:spPr>
          <a:xfrm>
            <a:off x="1013040" y="0"/>
            <a:ext cx="8129880" cy="6856920"/>
          </a:xfrm>
          <a:prstGeom prst="rect">
            <a:avLst/>
          </a:prstGeom>
          <a:solidFill>
            <a:srgbClr val="ffffff"/>
          </a:solidFill>
          <a:ln w="38160">
            <a:noFill/>
          </a:ln>
          <a:effectLst>
            <a:outerShdw dist="25560" dir="5400000">
              <a:srgbClr val="000000">
                <a:alpha val="44000"/>
              </a:srgbClr>
            </a:outerShdw>
          </a:effectLst>
        </p:spPr>
        <p:style>
          <a:lnRef idx="0"/>
          <a:fillRef idx="0"/>
          <a:effectRef idx="0"/>
          <a:fontRef idx="minor"/>
        </p:style>
      </p:sp>
      <p:sp>
        <p:nvSpPr>
          <p:cNvPr id="137" name="CustomShape 5" hidden="1"/>
          <p:cNvSpPr/>
          <p:nvPr/>
        </p:nvSpPr>
        <p:spPr>
          <a:xfrm>
            <a:off x="1014840" y="0"/>
            <a:ext cx="72000" cy="6856920"/>
          </a:xfrm>
          <a:prstGeom prst="rect">
            <a:avLst/>
          </a:prstGeom>
          <a:solidFill>
            <a:srgbClr val="ffffff"/>
          </a:solidFill>
          <a:ln w="38160">
            <a:noFill/>
          </a:ln>
          <a:effectLst>
            <a:outerShdw dist="38160" dir="10800000">
              <a:srgbClr val="736e62">
                <a:alpha val="25000"/>
              </a:srgbClr>
            </a:outerShdw>
          </a:effectLst>
        </p:spPr>
        <p:style>
          <a:lnRef idx="0"/>
          <a:fillRef idx="0"/>
          <a:effectRef idx="0"/>
          <a:fontRef idx="minor"/>
        </p:style>
      </p:sp>
      <p:sp>
        <p:nvSpPr>
          <p:cNvPr id="138" name="CustomShape 6"/>
          <p:cNvSpPr/>
          <p:nvPr/>
        </p:nvSpPr>
        <p:spPr>
          <a:xfrm>
            <a:off x="1014840" y="0"/>
            <a:ext cx="8128080" cy="6856920"/>
          </a:xfrm>
          <a:prstGeom prst="rect">
            <a:avLst/>
          </a:prstGeom>
          <a:solidFill>
            <a:srgbClr val="ffffff"/>
          </a:solidFill>
          <a:ln w="38160">
            <a:noFill/>
          </a:ln>
          <a:effectLst>
            <a:outerShdw dist="25560" dir="5400000">
              <a:srgbClr val="000000">
                <a:alpha val="44000"/>
              </a:srgbClr>
            </a:outerShdw>
          </a:effectLst>
        </p:spPr>
        <p:style>
          <a:lnRef idx="0"/>
          <a:fillRef idx="0"/>
          <a:effectRef idx="0"/>
          <a:fontRef idx="minor"/>
        </p:style>
      </p:sp>
      <p:sp>
        <p:nvSpPr>
          <p:cNvPr id="139" name="CustomShape 7"/>
          <p:cNvSpPr/>
          <p:nvPr/>
        </p:nvSpPr>
        <p:spPr>
          <a:xfrm>
            <a:off x="1014840" y="0"/>
            <a:ext cx="72000" cy="6856920"/>
          </a:xfrm>
          <a:prstGeom prst="rect">
            <a:avLst/>
          </a:prstGeom>
          <a:solidFill>
            <a:srgbClr val="ffffff"/>
          </a:solidFill>
          <a:ln w="38160">
            <a:noFill/>
          </a:ln>
          <a:effectLst>
            <a:outerShdw dist="38160" dir="10800000">
              <a:srgbClr val="736e62">
                <a:alpha val="25000"/>
              </a:srgbClr>
            </a:outerShdw>
          </a:effectLst>
        </p:spPr>
        <p:style>
          <a:lnRef idx="0"/>
          <a:fillRef idx="0"/>
          <a:effectRef idx="0"/>
          <a:fontRef idx="minor"/>
        </p:style>
      </p:sp>
      <p:sp>
        <p:nvSpPr>
          <p:cNvPr id="140" name="PlaceHolder 8"/>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141" name="PlaceHolder 9"/>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tile/>
        </a:blipFill>
      </p:bgPr>
    </p:bg>
    <p:spTree>
      <p:nvGrpSpPr>
        <p:cNvPr id="1" name=""/>
        <p:cNvGrpSpPr/>
        <p:nvPr/>
      </p:nvGrpSpPr>
      <p:grpSpPr>
        <a:xfrm>
          <a:off x="0" y="0"/>
          <a:ext cx="0" cy="0"/>
          <a:chOff x="0" y="0"/>
          <a:chExt cx="0" cy="0"/>
        </a:xfrm>
      </p:grpSpPr>
      <p:sp>
        <p:nvSpPr>
          <p:cNvPr id="178" name="CustomShape 1" hidden="1"/>
          <p:cNvSpPr/>
          <p:nvPr/>
        </p:nvSpPr>
        <p:spPr>
          <a:xfrm>
            <a:off x="-815760" y="-815760"/>
            <a:ext cx="1637640" cy="1637640"/>
          </a:xfrm>
          <a:prstGeom prst="pie">
            <a:avLst>
              <a:gd name="adj1" fmla="val 0"/>
              <a:gd name="adj2" fmla="val 5402120"/>
            </a:avLst>
          </a:prstGeom>
          <a:solidFill>
            <a:srgbClr val="fcfaf4">
              <a:alpha val="33000"/>
            </a:srgbClr>
          </a:solidFill>
          <a:ln w="3240">
            <a:solidFill>
              <a:srgbClr val="d1c3a0"/>
            </a:solidFill>
            <a:round/>
          </a:ln>
          <a:effectLst>
            <a:outerShdw dist="25560" dir="5400000">
              <a:srgbClr val="000000">
                <a:alpha val="44000"/>
              </a:srgbClr>
            </a:outerShdw>
          </a:effectLst>
        </p:spPr>
        <p:style>
          <a:lnRef idx="0"/>
          <a:fillRef idx="0"/>
          <a:effectRef idx="0"/>
          <a:fontRef idx="minor"/>
        </p:style>
      </p:sp>
      <p:sp>
        <p:nvSpPr>
          <p:cNvPr id="179" name="CustomShape 2" hidden="1"/>
          <p:cNvSpPr/>
          <p:nvPr/>
        </p:nvSpPr>
        <p:spPr>
          <a:xfrm>
            <a:off x="168840" y="21240"/>
            <a:ext cx="1701000" cy="1701000"/>
          </a:xfrm>
          <a:prstGeom prst="ellipse">
            <a:avLst/>
          </a:prstGeom>
          <a:noFill/>
          <a:ln w="27360">
            <a:solidFill>
              <a:srgbClr val="fff4dd"/>
            </a:solidFill>
            <a:round/>
          </a:ln>
          <a:effectLst>
            <a:outerShdw dist="25560" dir="5400000">
              <a:srgbClr val="afa68f">
                <a:alpha val="85000"/>
              </a:srgbClr>
            </a:outerShdw>
          </a:effectLst>
        </p:spPr>
        <p:style>
          <a:lnRef idx="0"/>
          <a:fillRef idx="0"/>
          <a:effectRef idx="0"/>
          <a:fontRef idx="minor"/>
        </p:style>
      </p:sp>
      <p:sp>
        <p:nvSpPr>
          <p:cNvPr id="180" name="CustomShape 3" hidden="1"/>
          <p:cNvSpPr/>
          <p:nvPr/>
        </p:nvSpPr>
        <p:spPr>
          <a:xfrm rot="2315400">
            <a:off x="182880" y="1054440"/>
            <a:ext cx="1124640" cy="1101600"/>
          </a:xfrm>
          <a:prstGeom prst="donut">
            <a:avLst>
              <a:gd name="adj" fmla="val 11833"/>
            </a:avLst>
          </a:prstGeom>
          <a:gradFill rotWithShape="0">
            <a:gsLst>
              <a:gs pos="0">
                <a:srgbClr val="fefaf6"/>
              </a:gs>
              <a:gs pos="100000">
                <a:srgbClr val="eed18e"/>
              </a:gs>
            </a:gsLst>
            <a:path path="circle"/>
          </a:gradFill>
          <a:ln w="7200">
            <a:solidFill>
              <a:srgbClr val="c6b792"/>
            </a:solidFill>
            <a:round/>
          </a:ln>
          <a:effectLst>
            <a:outerShdw dist="13979" dir="4686680">
              <a:srgbClr val="595343">
                <a:alpha val="35000"/>
              </a:srgbClr>
            </a:outerShdw>
          </a:effectLst>
        </p:spPr>
        <p:style>
          <a:lnRef idx="0"/>
          <a:fillRef idx="0"/>
          <a:effectRef idx="0"/>
          <a:fontRef idx="minor"/>
        </p:style>
      </p:sp>
      <p:sp>
        <p:nvSpPr>
          <p:cNvPr id="181" name="CustomShape 4" hidden="1"/>
          <p:cNvSpPr/>
          <p:nvPr/>
        </p:nvSpPr>
        <p:spPr>
          <a:xfrm>
            <a:off x="1013040" y="0"/>
            <a:ext cx="8129880" cy="6856920"/>
          </a:xfrm>
          <a:prstGeom prst="rect">
            <a:avLst/>
          </a:prstGeom>
          <a:solidFill>
            <a:srgbClr val="ffffff"/>
          </a:solidFill>
          <a:ln w="38160">
            <a:noFill/>
          </a:ln>
          <a:effectLst>
            <a:outerShdw dist="25560" dir="5400000">
              <a:srgbClr val="000000">
                <a:alpha val="44000"/>
              </a:srgbClr>
            </a:outerShdw>
          </a:effectLst>
        </p:spPr>
        <p:style>
          <a:lnRef idx="0"/>
          <a:fillRef idx="0"/>
          <a:effectRef idx="0"/>
          <a:fontRef idx="minor"/>
        </p:style>
      </p:sp>
      <p:sp>
        <p:nvSpPr>
          <p:cNvPr id="182" name="CustomShape 5" hidden="1"/>
          <p:cNvSpPr/>
          <p:nvPr/>
        </p:nvSpPr>
        <p:spPr>
          <a:xfrm>
            <a:off x="1014840" y="0"/>
            <a:ext cx="72000" cy="6856920"/>
          </a:xfrm>
          <a:prstGeom prst="rect">
            <a:avLst/>
          </a:prstGeom>
          <a:solidFill>
            <a:srgbClr val="ffffff"/>
          </a:solidFill>
          <a:ln w="38160">
            <a:noFill/>
          </a:ln>
          <a:effectLst>
            <a:outerShdw dist="38160" dir="10800000">
              <a:srgbClr val="736e62">
                <a:alpha val="25000"/>
              </a:srgbClr>
            </a:outerShdw>
          </a:effectLst>
        </p:spPr>
        <p:style>
          <a:lnRef idx="0"/>
          <a:fillRef idx="0"/>
          <a:effectRef idx="0"/>
          <a:fontRef idx="minor"/>
        </p:style>
      </p:sp>
      <p:sp>
        <p:nvSpPr>
          <p:cNvPr id="183" name="CustomShape 6"/>
          <p:cNvSpPr/>
          <p:nvPr/>
        </p:nvSpPr>
        <p:spPr>
          <a:xfrm>
            <a:off x="1014840" y="0"/>
            <a:ext cx="8128080" cy="6856920"/>
          </a:xfrm>
          <a:prstGeom prst="rect">
            <a:avLst/>
          </a:prstGeom>
          <a:solidFill>
            <a:srgbClr val="ffffff"/>
          </a:solidFill>
          <a:ln w="38160">
            <a:noFill/>
          </a:ln>
          <a:effectLst>
            <a:outerShdw dist="25560" dir="5400000">
              <a:srgbClr val="000000">
                <a:alpha val="44000"/>
              </a:srgbClr>
            </a:outerShdw>
          </a:effectLst>
        </p:spPr>
        <p:style>
          <a:lnRef idx="0"/>
          <a:fillRef idx="0"/>
          <a:effectRef idx="0"/>
          <a:fontRef idx="minor"/>
        </p:style>
      </p:sp>
      <p:sp>
        <p:nvSpPr>
          <p:cNvPr id="184" name="CustomShape 7"/>
          <p:cNvSpPr/>
          <p:nvPr/>
        </p:nvSpPr>
        <p:spPr>
          <a:xfrm>
            <a:off x="1014840" y="0"/>
            <a:ext cx="72000" cy="6856920"/>
          </a:xfrm>
          <a:prstGeom prst="rect">
            <a:avLst/>
          </a:prstGeom>
          <a:solidFill>
            <a:srgbClr val="ffffff"/>
          </a:solidFill>
          <a:ln w="38160">
            <a:noFill/>
          </a:ln>
          <a:effectLst>
            <a:outerShdw dist="38160" dir="10800000">
              <a:srgbClr val="736e62">
                <a:alpha val="25000"/>
              </a:srgbClr>
            </a:outerShdw>
          </a:effectLst>
        </p:spPr>
        <p:style>
          <a:lnRef idx="0"/>
          <a:fillRef idx="0"/>
          <a:effectRef idx="0"/>
          <a:fontRef idx="minor"/>
        </p:style>
      </p:sp>
      <p:sp>
        <p:nvSpPr>
          <p:cNvPr id="185" name="PlaceHolder 8"/>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186" name="PlaceHolder 9"/>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tile/>
        </a:blipFill>
      </p:bgPr>
    </p:bg>
    <p:spTree>
      <p:nvGrpSpPr>
        <p:cNvPr id="1" name=""/>
        <p:cNvGrpSpPr/>
        <p:nvPr/>
      </p:nvGrpSpPr>
      <p:grpSpPr>
        <a:xfrm>
          <a:off x="0" y="0"/>
          <a:ext cx="0" cy="0"/>
          <a:chOff x="0" y="0"/>
          <a:chExt cx="0" cy="0"/>
        </a:xfrm>
      </p:grpSpPr>
      <p:sp>
        <p:nvSpPr>
          <p:cNvPr id="223" name="CustomShape 1" hidden="1"/>
          <p:cNvSpPr/>
          <p:nvPr/>
        </p:nvSpPr>
        <p:spPr>
          <a:xfrm>
            <a:off x="-815760" y="-815760"/>
            <a:ext cx="1637640" cy="1637640"/>
          </a:xfrm>
          <a:prstGeom prst="pie">
            <a:avLst>
              <a:gd name="adj1" fmla="val 0"/>
              <a:gd name="adj2" fmla="val 5402120"/>
            </a:avLst>
          </a:prstGeom>
          <a:solidFill>
            <a:srgbClr val="fcfaf4">
              <a:alpha val="33000"/>
            </a:srgbClr>
          </a:solidFill>
          <a:ln w="3240">
            <a:solidFill>
              <a:srgbClr val="d1c3a0"/>
            </a:solidFill>
            <a:round/>
          </a:ln>
          <a:effectLst>
            <a:outerShdw dist="25560" dir="5400000">
              <a:srgbClr val="000000">
                <a:alpha val="44000"/>
              </a:srgbClr>
            </a:outerShdw>
          </a:effectLst>
        </p:spPr>
        <p:style>
          <a:lnRef idx="0"/>
          <a:fillRef idx="0"/>
          <a:effectRef idx="0"/>
          <a:fontRef idx="minor"/>
        </p:style>
      </p:sp>
      <p:sp>
        <p:nvSpPr>
          <p:cNvPr id="224" name="CustomShape 2" hidden="1"/>
          <p:cNvSpPr/>
          <p:nvPr/>
        </p:nvSpPr>
        <p:spPr>
          <a:xfrm>
            <a:off x="168840" y="21240"/>
            <a:ext cx="1701000" cy="1701000"/>
          </a:xfrm>
          <a:prstGeom prst="ellipse">
            <a:avLst/>
          </a:prstGeom>
          <a:noFill/>
          <a:ln w="27360">
            <a:solidFill>
              <a:srgbClr val="fff4dd"/>
            </a:solidFill>
            <a:round/>
          </a:ln>
          <a:effectLst>
            <a:outerShdw dist="25560" dir="5400000">
              <a:srgbClr val="afa68f">
                <a:alpha val="85000"/>
              </a:srgbClr>
            </a:outerShdw>
          </a:effectLst>
        </p:spPr>
        <p:style>
          <a:lnRef idx="0"/>
          <a:fillRef idx="0"/>
          <a:effectRef idx="0"/>
          <a:fontRef idx="minor"/>
        </p:style>
      </p:sp>
      <p:sp>
        <p:nvSpPr>
          <p:cNvPr id="225" name="CustomShape 3" hidden="1"/>
          <p:cNvSpPr/>
          <p:nvPr/>
        </p:nvSpPr>
        <p:spPr>
          <a:xfrm rot="2315400">
            <a:off x="182880" y="1054440"/>
            <a:ext cx="1124640" cy="1101600"/>
          </a:xfrm>
          <a:prstGeom prst="donut">
            <a:avLst>
              <a:gd name="adj" fmla="val 11833"/>
            </a:avLst>
          </a:prstGeom>
          <a:gradFill rotWithShape="0">
            <a:gsLst>
              <a:gs pos="0">
                <a:srgbClr val="fefaf6"/>
              </a:gs>
              <a:gs pos="100000">
                <a:srgbClr val="eed18e"/>
              </a:gs>
            </a:gsLst>
            <a:path path="circle"/>
          </a:gradFill>
          <a:ln w="7200">
            <a:solidFill>
              <a:srgbClr val="c6b792"/>
            </a:solidFill>
            <a:round/>
          </a:ln>
          <a:effectLst>
            <a:outerShdw dist="13979" dir="4686680">
              <a:srgbClr val="595343">
                <a:alpha val="35000"/>
              </a:srgbClr>
            </a:outerShdw>
          </a:effectLst>
        </p:spPr>
        <p:style>
          <a:lnRef idx="0"/>
          <a:fillRef idx="0"/>
          <a:effectRef idx="0"/>
          <a:fontRef idx="minor"/>
        </p:style>
      </p:sp>
      <p:sp>
        <p:nvSpPr>
          <p:cNvPr id="226" name="CustomShape 4" hidden="1"/>
          <p:cNvSpPr/>
          <p:nvPr/>
        </p:nvSpPr>
        <p:spPr>
          <a:xfrm>
            <a:off x="1013040" y="0"/>
            <a:ext cx="8129880" cy="6856920"/>
          </a:xfrm>
          <a:prstGeom prst="rect">
            <a:avLst/>
          </a:prstGeom>
          <a:solidFill>
            <a:srgbClr val="ffffff"/>
          </a:solidFill>
          <a:ln w="38160">
            <a:noFill/>
          </a:ln>
          <a:effectLst>
            <a:outerShdw dist="25560" dir="5400000">
              <a:srgbClr val="000000">
                <a:alpha val="44000"/>
              </a:srgbClr>
            </a:outerShdw>
          </a:effectLst>
        </p:spPr>
        <p:style>
          <a:lnRef idx="0"/>
          <a:fillRef idx="0"/>
          <a:effectRef idx="0"/>
          <a:fontRef idx="minor"/>
        </p:style>
      </p:sp>
      <p:sp>
        <p:nvSpPr>
          <p:cNvPr id="227" name="CustomShape 5" hidden="1"/>
          <p:cNvSpPr/>
          <p:nvPr/>
        </p:nvSpPr>
        <p:spPr>
          <a:xfrm>
            <a:off x="1014840" y="0"/>
            <a:ext cx="72000" cy="6856920"/>
          </a:xfrm>
          <a:prstGeom prst="rect">
            <a:avLst/>
          </a:prstGeom>
          <a:solidFill>
            <a:srgbClr val="ffffff"/>
          </a:solidFill>
          <a:ln w="38160">
            <a:noFill/>
          </a:ln>
          <a:effectLst>
            <a:outerShdw dist="38160" dir="10800000">
              <a:srgbClr val="736e62">
                <a:alpha val="25000"/>
              </a:srgbClr>
            </a:outerShdw>
          </a:effectLst>
        </p:spPr>
        <p:style>
          <a:lnRef idx="0"/>
          <a:fillRef idx="0"/>
          <a:effectRef idx="0"/>
          <a:fontRef idx="minor"/>
        </p:style>
      </p:sp>
      <p:sp>
        <p:nvSpPr>
          <p:cNvPr id="228" name="CustomShape 6"/>
          <p:cNvSpPr/>
          <p:nvPr/>
        </p:nvSpPr>
        <p:spPr>
          <a:xfrm>
            <a:off x="1014840" y="0"/>
            <a:ext cx="8128080" cy="6856920"/>
          </a:xfrm>
          <a:prstGeom prst="rect">
            <a:avLst/>
          </a:prstGeom>
          <a:solidFill>
            <a:srgbClr val="ffffff"/>
          </a:solidFill>
          <a:ln w="38160">
            <a:noFill/>
          </a:ln>
          <a:effectLst>
            <a:outerShdw dist="25560" dir="5400000">
              <a:srgbClr val="000000">
                <a:alpha val="44000"/>
              </a:srgbClr>
            </a:outerShdw>
          </a:effectLst>
        </p:spPr>
        <p:style>
          <a:lnRef idx="0"/>
          <a:fillRef idx="0"/>
          <a:effectRef idx="0"/>
          <a:fontRef idx="minor"/>
        </p:style>
      </p:sp>
      <p:sp>
        <p:nvSpPr>
          <p:cNvPr id="229" name="CustomShape 7"/>
          <p:cNvSpPr/>
          <p:nvPr/>
        </p:nvSpPr>
        <p:spPr>
          <a:xfrm>
            <a:off x="1014840" y="0"/>
            <a:ext cx="72000" cy="6856920"/>
          </a:xfrm>
          <a:prstGeom prst="rect">
            <a:avLst/>
          </a:prstGeom>
          <a:solidFill>
            <a:srgbClr val="ffffff"/>
          </a:solidFill>
          <a:ln w="38160">
            <a:noFill/>
          </a:ln>
          <a:effectLst>
            <a:outerShdw dist="38160" dir="10800000">
              <a:srgbClr val="736e62">
                <a:alpha val="25000"/>
              </a:srgbClr>
            </a:outerShdw>
          </a:effectLst>
        </p:spPr>
        <p:style>
          <a:lnRef idx="0"/>
          <a:fillRef idx="0"/>
          <a:effectRef idx="0"/>
          <a:fontRef idx="minor"/>
        </p:style>
      </p:sp>
      <p:sp>
        <p:nvSpPr>
          <p:cNvPr id="230" name="PlaceHolder 8"/>
          <p:cNvSpPr>
            <a:spLocks noGrp="1"/>
          </p:cNvSpPr>
          <p:nvPr>
            <p:ph type="title"/>
          </p:nvPr>
        </p:nvSpPr>
        <p:spPr>
          <a:xfrm>
            <a:off x="457200" y="273240"/>
            <a:ext cx="8228880" cy="114516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231" name="PlaceHolder 9"/>
          <p:cNvSpPr>
            <a:spLocks noGrp="1"/>
          </p:cNvSpPr>
          <p:nvPr>
            <p:ph type="body"/>
          </p:nvPr>
        </p:nvSpPr>
        <p:spPr>
          <a:xfrm>
            <a:off x="457200" y="1604520"/>
            <a:ext cx="822888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1.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25.xml"/>
</Relationships>
</file>

<file path=ppt/slides/_rels/slide12.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37.xml"/>
</Relationships>
</file>

<file path=ppt/slides/_rels/slide13.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37.xml"/>
</Relationships>
</file>

<file path=ppt/slides/_rels/slide14.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25.xml"/>
</Relationships>
</file>

<file path=ppt/slides/_rels/slide16.xml.rels><?xml version="1.0" encoding="UTF-8"?>
<Relationships xmlns="http://schemas.openxmlformats.org/package/2006/relationships"><Relationship Id="rId1" Type="http://schemas.openxmlformats.org/officeDocument/2006/relationships/image" Target="../media/image25.wmf"/><Relationship Id="rId2" Type="http://schemas.openxmlformats.org/officeDocument/2006/relationships/slideLayout" Target="../slideLayouts/slideLayout25.xml"/>
</Relationships>
</file>

<file path=ppt/slides/_rels/slide17.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25.xml"/>
</Relationships>
</file>

<file path=ppt/slides/_rels/slide18.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25.xml"/>
</Relationships>
</file>

<file path=ppt/slides/_rels/slide19.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25.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2.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61.xml"/>
</Relationships>
</file>

<file path=ppt/slides/_rels/slide23.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25.xml"/>
</Relationships>
</file>

<file path=ppt/slides/_rels/slide24.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25.xml"/>
</Relationships>
</file>

<file path=ppt/slides/_rels/slide25.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61.xml"/>
</Relationships>
</file>

<file path=ppt/slides/_rels/slide26.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25.xml"/>
</Relationships>
</file>

<file path=ppt/slides/_rels/slide27.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37.xml"/>
</Relationships>
</file>

<file path=ppt/slides/_rels/slide28.xml.rels><?xml version="1.0" encoding="UTF-8"?>
<Relationships xmlns="http://schemas.openxmlformats.org/package/2006/relationships"><Relationship Id="rId1" Type="http://schemas.openxmlformats.org/officeDocument/2006/relationships/image" Target="../media/image36.wmf"/><Relationship Id="rId2" Type="http://schemas.openxmlformats.org/officeDocument/2006/relationships/image" Target="../media/image37.png"/><Relationship Id="rId3" Type="http://schemas.openxmlformats.org/officeDocument/2006/relationships/slideLayout" Target="../slideLayouts/slideLayout25.xml"/>
</Relationships>
</file>

<file path=ppt/slides/_rels/slide29.xml.rels><?xml version="1.0" encoding="UTF-8"?>
<Relationships xmlns="http://schemas.openxmlformats.org/package/2006/relationships"><Relationship Id="rId1" Type="http://schemas.openxmlformats.org/officeDocument/2006/relationships/image" Target="../media/image38.wmf"/><Relationship Id="rId2"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5.xml"/>
</Relationships>
</file>

<file path=ppt/slides/_rels/slide30.xml.rels><?xml version="1.0" encoding="UTF-8"?>
<Relationships xmlns="http://schemas.openxmlformats.org/package/2006/relationships"><Relationship Id="rId1" Type="http://schemas.openxmlformats.org/officeDocument/2006/relationships/image" Target="../media/image39.wmf"/><Relationship Id="rId2" Type="http://schemas.openxmlformats.org/officeDocument/2006/relationships/slideLayout" Target="../slideLayouts/slideLayout25.xml"/>
</Relationships>
</file>

<file path=ppt/slides/_rels/slide31.xml.rels><?xml version="1.0" encoding="UTF-8"?>
<Relationships xmlns="http://schemas.openxmlformats.org/package/2006/relationships"><Relationship Id="rId1" Type="http://schemas.openxmlformats.org/officeDocument/2006/relationships/image" Target="../media/image40.wmf"/><Relationship Id="rId2" Type="http://schemas.openxmlformats.org/officeDocument/2006/relationships/slideLayout" Target="../slideLayouts/slideLayout25.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33.xml.rels><?xml version="1.0" encoding="UTF-8"?>
<Relationships xmlns="http://schemas.openxmlformats.org/package/2006/relationships"><Relationship Id="rId1" Type="http://schemas.openxmlformats.org/officeDocument/2006/relationships/image" Target="../media/image41.wmf"/><Relationship Id="rId2" Type="http://schemas.openxmlformats.org/officeDocument/2006/relationships/slideLayout" Target="../slideLayouts/slideLayout25.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37.xml"/>
</Relationships>
</file>

<file path=ppt/slides/_rels/slide7.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37.xml"/>
</Relationships>
</file>

<file path=ppt/slides/_rels/slide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37.xml"/>
</Relationships>
</file>

<file path=ppt/slides/_rels/slide9.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slideLayout" Target="../slideLayouts/slideLayout37.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CustomShape 1"/>
          <p:cNvSpPr/>
          <p:nvPr/>
        </p:nvSpPr>
        <p:spPr>
          <a:xfrm>
            <a:off x="529560" y="471240"/>
            <a:ext cx="8228160" cy="138384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ru-RU" sz="1800" spc="-1" strike="noStrike">
                <a:solidFill>
                  <a:srgbClr val="572314"/>
                </a:solidFill>
                <a:latin typeface="Times New Roman"/>
                <a:ea typeface="DejaVu Sans"/>
              </a:rPr>
              <a:t>Federal State Budgetary Educational Institution of Higher Education</a:t>
            </a:r>
            <a:br/>
            <a:r>
              <a:rPr b="0" lang="ru-RU" sz="1800" spc="-1" strike="noStrike">
                <a:solidFill>
                  <a:srgbClr val="572314"/>
                </a:solidFill>
                <a:latin typeface="Times New Roman"/>
                <a:ea typeface="DejaVu Sans"/>
              </a:rPr>
              <a:t>“Professor V.F. Voino-Yasenetsky Krasnoyarsk State Medical University”</a:t>
            </a:r>
            <a:br/>
            <a:r>
              <a:rPr b="0" lang="ru-RU" sz="1800" spc="-1" strike="noStrike">
                <a:solidFill>
                  <a:srgbClr val="572314"/>
                </a:solidFill>
                <a:latin typeface="Times New Roman"/>
                <a:ea typeface="DejaVu Sans"/>
              </a:rPr>
              <a:t>of the Russian Federation Ministry of Health</a:t>
            </a:r>
            <a:br/>
            <a:br/>
            <a:r>
              <a:rPr b="1" lang="ru-RU" sz="1800" spc="-1" strike="noStrike">
                <a:solidFill>
                  <a:srgbClr val="572314"/>
                </a:solidFill>
                <a:latin typeface="Times New Roman"/>
                <a:ea typeface="DejaVu Sans"/>
              </a:rPr>
              <a:t>Department of Biology and Ecology</a:t>
            </a:r>
            <a:endParaRPr b="0" lang="ru-RU" sz="1800" spc="-1" strike="noStrike">
              <a:latin typeface="Arial"/>
            </a:endParaRPr>
          </a:p>
        </p:txBody>
      </p:sp>
      <p:sp>
        <p:nvSpPr>
          <p:cNvPr id="269" name="CustomShape 2"/>
          <p:cNvSpPr/>
          <p:nvPr/>
        </p:nvSpPr>
        <p:spPr>
          <a:xfrm>
            <a:off x="1044720" y="2734920"/>
            <a:ext cx="8228160" cy="676080"/>
          </a:xfrm>
          <a:prstGeom prst="rect">
            <a:avLst/>
          </a:prstGeom>
          <a:noFill/>
          <a:ln>
            <a:noFill/>
          </a:ln>
        </p:spPr>
        <p:style>
          <a:lnRef idx="0"/>
          <a:fillRef idx="0"/>
          <a:effectRef idx="0"/>
          <a:fontRef idx="minor"/>
        </p:style>
        <p:txBody>
          <a:bodyPr lIns="0" rIns="0" tIns="0" bIns="0" anchor="ctr">
            <a:noAutofit/>
          </a:bodyPr>
          <a:p>
            <a:pPr marL="365760" indent="-282240" algn="ctr">
              <a:lnSpc>
                <a:spcPct val="100000"/>
              </a:lnSpc>
              <a:buClr>
                <a:srgbClr val="3891a7"/>
              </a:buClr>
              <a:buSzPct val="80000"/>
              <a:buFont typeface="Wingdings 2" charset="2"/>
              <a:buChar char=""/>
            </a:pPr>
            <a:r>
              <a:rPr b="1" lang="ru-RU" sz="4400" spc="-1" strike="noStrike">
                <a:solidFill>
                  <a:srgbClr val="000000"/>
                </a:solidFill>
                <a:latin typeface="Calibri"/>
                <a:ea typeface="DejaVu Sans"/>
              </a:rPr>
              <a:t>Topic: </a:t>
            </a:r>
            <a:r>
              <a:rPr b="0" lang="ru-RU" sz="4400" spc="-1" strike="noStrike">
                <a:solidFill>
                  <a:srgbClr val="000000"/>
                </a:solidFill>
                <a:latin typeface="Calibri"/>
                <a:ea typeface="DejaVu Sans"/>
              </a:rPr>
              <a:t>Stages of gene expression</a:t>
            </a:r>
            <a:endParaRPr b="0" lang="ru-RU" sz="4400" spc="-1" strike="noStrike">
              <a:latin typeface="Arial"/>
            </a:endParaRPr>
          </a:p>
        </p:txBody>
      </p:sp>
      <p:sp>
        <p:nvSpPr>
          <p:cNvPr id="270" name="CustomShape 3"/>
          <p:cNvSpPr/>
          <p:nvPr/>
        </p:nvSpPr>
        <p:spPr>
          <a:xfrm>
            <a:off x="899640" y="3645000"/>
            <a:ext cx="784764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Times New Roman"/>
                <a:ea typeface="DejaVu Sans"/>
              </a:rPr>
              <a:t>Discipline: Biology</a:t>
            </a:r>
            <a:endParaRPr b="0" lang="ru-RU" sz="1800" spc="-1" strike="noStrike">
              <a:latin typeface="Arial"/>
            </a:endParaRPr>
          </a:p>
          <a:p>
            <a:pPr algn="ctr">
              <a:lnSpc>
                <a:spcPct val="100000"/>
              </a:lnSpc>
            </a:pPr>
            <a:r>
              <a:rPr b="1" lang="ru-RU" sz="1800" spc="-1" strike="noStrike">
                <a:solidFill>
                  <a:srgbClr val="000000"/>
                </a:solidFill>
                <a:latin typeface="Times New Roman"/>
                <a:ea typeface="DejaVu Sans"/>
              </a:rPr>
              <a:t>Lecture № 3</a:t>
            </a:r>
            <a:endParaRPr b="0" lang="ru-RU" sz="1800" spc="-1" strike="noStrike">
              <a:latin typeface="Arial"/>
            </a:endParaRPr>
          </a:p>
          <a:p>
            <a:pPr algn="ctr">
              <a:lnSpc>
                <a:spcPct val="100000"/>
              </a:lnSpc>
            </a:pPr>
            <a:r>
              <a:rPr b="1" lang="ru-RU" sz="1800" spc="-1" strike="noStrike">
                <a:solidFill>
                  <a:srgbClr val="000000"/>
                </a:solidFill>
                <a:latin typeface="Times New Roman"/>
                <a:ea typeface="DejaVu Sans"/>
              </a:rPr>
              <a:t>for 1st year students studying in the specialty</a:t>
            </a:r>
            <a:endParaRPr b="0" lang="ru-RU" sz="1800" spc="-1" strike="noStrike">
              <a:latin typeface="Arial"/>
            </a:endParaRPr>
          </a:p>
          <a:p>
            <a:pPr algn="ctr">
              <a:lnSpc>
                <a:spcPct val="100000"/>
              </a:lnSpc>
            </a:pPr>
            <a:r>
              <a:rPr b="1" lang="ru-RU" sz="1800" spc="-1" strike="noStrike">
                <a:solidFill>
                  <a:srgbClr val="000000"/>
                </a:solidFill>
                <a:latin typeface="Times New Roman"/>
                <a:ea typeface="DejaVu Sans"/>
              </a:rPr>
              <a:t>31.05.01 - General Medicine</a:t>
            </a:r>
            <a:endParaRPr b="0" lang="ru-RU" sz="1800" spc="-1" strike="noStrike">
              <a:latin typeface="Arial"/>
            </a:endParaRPr>
          </a:p>
        </p:txBody>
      </p:sp>
      <p:sp>
        <p:nvSpPr>
          <p:cNvPr id="271" name="CustomShape 4"/>
          <p:cNvSpPr/>
          <p:nvPr/>
        </p:nvSpPr>
        <p:spPr>
          <a:xfrm>
            <a:off x="4932000" y="5201280"/>
            <a:ext cx="4066920" cy="363960"/>
          </a:xfrm>
          <a:prstGeom prst="rect">
            <a:avLst/>
          </a:prstGeom>
          <a:noFill/>
          <a:ln>
            <a:noFill/>
          </a:ln>
        </p:spPr>
        <p:style>
          <a:lnRef idx="0"/>
          <a:fillRef idx="0"/>
          <a:effectRef idx="0"/>
          <a:fontRef idx="minor"/>
        </p:style>
        <p:txBody>
          <a:bodyPr lIns="90000" rIns="90000" tIns="45000" bIns="45000">
            <a:spAutoFit/>
          </a:bodyPr>
          <a:p>
            <a:pPr algn="r">
              <a:lnSpc>
                <a:spcPct val="100000"/>
              </a:lnSpc>
              <a:spcBef>
                <a:spcPts val="760"/>
              </a:spcBef>
            </a:pPr>
            <a:r>
              <a:rPr b="0" lang="ru-RU" sz="1800" spc="-1" strike="noStrike">
                <a:solidFill>
                  <a:srgbClr val="000000"/>
                </a:solidFill>
                <a:latin typeface="Times New Roman"/>
                <a:ea typeface="DejaVu Sans"/>
              </a:rPr>
              <a:t>Associate Professor, I.S.Vyshegorodtceva</a:t>
            </a:r>
            <a:endParaRPr b="0" lang="ru-RU" sz="1800" spc="-1" strike="noStrike">
              <a:latin typeface="Arial"/>
            </a:endParaRPr>
          </a:p>
        </p:txBody>
      </p:sp>
      <p:sp>
        <p:nvSpPr>
          <p:cNvPr id="272" name="CustomShape 5"/>
          <p:cNvSpPr/>
          <p:nvPr/>
        </p:nvSpPr>
        <p:spPr>
          <a:xfrm>
            <a:off x="3348000" y="6071040"/>
            <a:ext cx="3167280" cy="363960"/>
          </a:xfrm>
          <a:prstGeom prst="rect">
            <a:avLst/>
          </a:prstGeom>
          <a:noFill/>
          <a:ln>
            <a:noFill/>
          </a:ln>
        </p:spPr>
        <p:style>
          <a:lnRef idx="0"/>
          <a:fillRef idx="0"/>
          <a:effectRef idx="0"/>
          <a:fontRef idx="minor"/>
        </p:style>
        <p:txBody>
          <a:bodyPr lIns="90000" rIns="90000" tIns="45000" bIns="45000">
            <a:spAutoFit/>
          </a:bodyPr>
          <a:p>
            <a:pPr algn="ctr">
              <a:lnSpc>
                <a:spcPct val="100000"/>
              </a:lnSpc>
              <a:spcBef>
                <a:spcPts val="760"/>
              </a:spcBef>
            </a:pPr>
            <a:r>
              <a:rPr b="0" lang="ru-RU" sz="1800" spc="-1" strike="noStrike">
                <a:solidFill>
                  <a:srgbClr val="000000"/>
                </a:solidFill>
                <a:latin typeface="Times New Roman"/>
                <a:ea typeface="DejaVu Sans"/>
              </a:rPr>
              <a:t>Krasnoyarsk, 2020</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CustomShape 1"/>
          <p:cNvSpPr/>
          <p:nvPr/>
        </p:nvSpPr>
        <p:spPr>
          <a:xfrm>
            <a:off x="1152000" y="514800"/>
            <a:ext cx="7677720" cy="1645200"/>
          </a:xfrm>
          <a:prstGeom prst="rect">
            <a:avLst/>
          </a:prstGeom>
          <a:noFill/>
          <a:ln>
            <a:noFill/>
          </a:ln>
        </p:spPr>
        <p:style>
          <a:lnRef idx="0"/>
          <a:fillRef idx="0"/>
          <a:effectRef idx="0"/>
          <a:fontRef idx="minor"/>
        </p:style>
        <p:txBody>
          <a:bodyPr lIns="0" rIns="0" tIns="0" bIns="0" anchor="ctr">
            <a:spAutoFit/>
          </a:bodyPr>
          <a:p>
            <a:pPr algn="ctr">
              <a:lnSpc>
                <a:spcPct val="100000"/>
              </a:lnSpc>
            </a:pPr>
            <a:r>
              <a:rPr b="0" lang="ru-RU" sz="3600" spc="-1" strike="noStrike">
                <a:solidFill>
                  <a:srgbClr val="000000"/>
                </a:solidFill>
                <a:latin typeface="Times New Roman"/>
                <a:ea typeface="DejaVu Sans"/>
              </a:rPr>
              <a:t>The gene is the unit of heredity and variability</a:t>
            </a:r>
            <a:endParaRPr b="0" lang="ru-RU" sz="3600" spc="-1" strike="noStrike">
              <a:latin typeface="Arial"/>
            </a:endParaRPr>
          </a:p>
          <a:p>
            <a:pPr algn="ctr">
              <a:lnSpc>
                <a:spcPct val="100000"/>
              </a:lnSpc>
            </a:pPr>
            <a:r>
              <a:rPr b="0" lang="ru-RU" sz="3600" spc="-1" strike="noStrike">
                <a:solidFill>
                  <a:srgbClr val="000000"/>
                </a:solidFill>
                <a:latin typeface="Times New Roman"/>
                <a:ea typeface="DejaVu Sans"/>
              </a:rPr>
              <a:t>Gene classification</a:t>
            </a:r>
            <a:endParaRPr b="0" lang="ru-RU" sz="3600" spc="-1" strike="noStrike">
              <a:latin typeface="Arial"/>
            </a:endParaRPr>
          </a:p>
        </p:txBody>
      </p:sp>
      <p:sp>
        <p:nvSpPr>
          <p:cNvPr id="311" name="CustomShape 2"/>
          <p:cNvSpPr/>
          <p:nvPr/>
        </p:nvSpPr>
        <p:spPr>
          <a:xfrm>
            <a:off x="1008000" y="2376000"/>
            <a:ext cx="2231280" cy="1124640"/>
          </a:xfrm>
          <a:prstGeom prst="rect">
            <a:avLst/>
          </a:prstGeom>
          <a:noFill/>
          <a:ln>
            <a:noFill/>
          </a:ln>
        </p:spPr>
        <p:style>
          <a:lnRef idx="0"/>
          <a:fillRef idx="0"/>
          <a:effectRef idx="0"/>
          <a:fontRef idx="minor"/>
        </p:style>
        <p:txBody>
          <a:bodyPr lIns="0" rIns="0" tIns="0" bIns="0">
            <a:normAutofit/>
          </a:bodyPr>
          <a:p>
            <a:pPr marL="432000" indent="-323280">
              <a:lnSpc>
                <a:spcPct val="100000"/>
              </a:lnSpc>
              <a:spcBef>
                <a:spcPts val="1417"/>
              </a:spcBef>
              <a:buClr>
                <a:srgbClr val="000000"/>
              </a:buClr>
              <a:buSzPct val="45000"/>
              <a:buFont typeface="Wingdings" charset="2"/>
              <a:buChar char=""/>
            </a:pPr>
            <a:r>
              <a:rPr b="0" lang="ru-RU" sz="3200" spc="-1" strike="noStrike">
                <a:solidFill>
                  <a:srgbClr val="000000"/>
                </a:solidFill>
                <a:latin typeface="Times New Roman"/>
                <a:ea typeface="DejaVu Sans"/>
              </a:rPr>
              <a:t>Structural</a:t>
            </a:r>
            <a:endParaRPr b="0" lang="ru-RU" sz="3200" spc="-1" strike="noStrike">
              <a:latin typeface="Arial"/>
            </a:endParaRPr>
          </a:p>
        </p:txBody>
      </p:sp>
      <p:sp>
        <p:nvSpPr>
          <p:cNvPr id="312" name="CustomShape 3"/>
          <p:cNvSpPr/>
          <p:nvPr/>
        </p:nvSpPr>
        <p:spPr>
          <a:xfrm>
            <a:off x="3239640" y="2448000"/>
            <a:ext cx="2648880" cy="1052640"/>
          </a:xfrm>
          <a:prstGeom prst="rect">
            <a:avLst/>
          </a:prstGeom>
          <a:noFill/>
          <a:ln>
            <a:noFill/>
          </a:ln>
        </p:spPr>
        <p:style>
          <a:lnRef idx="0"/>
          <a:fillRef idx="0"/>
          <a:effectRef idx="0"/>
          <a:fontRef idx="minor"/>
        </p:style>
        <p:txBody>
          <a:bodyPr lIns="0" rIns="0" tIns="0" bIns="0">
            <a:normAutofit/>
          </a:bodyPr>
          <a:p>
            <a:pPr marL="432000" indent="-323280">
              <a:lnSpc>
                <a:spcPct val="100000"/>
              </a:lnSpc>
              <a:spcBef>
                <a:spcPts val="1417"/>
              </a:spcBef>
              <a:buClr>
                <a:srgbClr val="000000"/>
              </a:buClr>
              <a:buSzPct val="45000"/>
              <a:buFont typeface="Wingdings" charset="2"/>
              <a:buChar char=""/>
            </a:pPr>
            <a:r>
              <a:rPr b="0" lang="ru-RU" sz="3200" spc="-1" strike="noStrike">
                <a:solidFill>
                  <a:srgbClr val="000000"/>
                </a:solidFill>
                <a:latin typeface="Times New Roman"/>
                <a:ea typeface="DejaVu Sans"/>
              </a:rPr>
              <a:t>Functional</a:t>
            </a:r>
            <a:endParaRPr b="0" lang="ru-RU" sz="3200" spc="-1" strike="noStrike">
              <a:latin typeface="Arial"/>
            </a:endParaRPr>
          </a:p>
        </p:txBody>
      </p:sp>
      <p:sp>
        <p:nvSpPr>
          <p:cNvPr id="313" name="CustomShape 4"/>
          <p:cNvSpPr/>
          <p:nvPr/>
        </p:nvSpPr>
        <p:spPr>
          <a:xfrm>
            <a:off x="6022080" y="2088000"/>
            <a:ext cx="2648880" cy="1412640"/>
          </a:xfrm>
          <a:prstGeom prst="rect">
            <a:avLst/>
          </a:prstGeom>
          <a:noFill/>
          <a:ln>
            <a:noFill/>
          </a:ln>
        </p:spPr>
        <p:style>
          <a:lnRef idx="0"/>
          <a:fillRef idx="0"/>
          <a:effectRef idx="0"/>
          <a:fontRef idx="minor"/>
        </p:style>
        <p:txBody>
          <a:bodyPr lIns="0" rIns="0" tIns="0" bIns="0">
            <a:normAutofit/>
          </a:bodyPr>
          <a:p>
            <a:pPr marL="432000" indent="-323280">
              <a:lnSpc>
                <a:spcPct val="100000"/>
              </a:lnSpc>
              <a:spcBef>
                <a:spcPts val="1417"/>
              </a:spcBef>
              <a:buClr>
                <a:srgbClr val="000000"/>
              </a:buClr>
              <a:buSzPct val="45000"/>
              <a:buFont typeface="Wingdings" charset="2"/>
              <a:buChar char=""/>
            </a:pPr>
            <a:r>
              <a:rPr b="0" lang="ru-RU" sz="3200" spc="-1" strike="noStrike">
                <a:solidFill>
                  <a:srgbClr val="000000"/>
                </a:solidFill>
                <a:latin typeface="Times New Roman"/>
                <a:ea typeface="DejaVu Sans"/>
              </a:rPr>
              <a:t>Regulating the course of ontogenesis</a:t>
            </a:r>
            <a:endParaRPr b="0" lang="ru-RU" sz="3200" spc="-1" strike="noStrike">
              <a:latin typeface="Arial"/>
            </a:endParaRPr>
          </a:p>
        </p:txBody>
      </p:sp>
      <p:sp>
        <p:nvSpPr>
          <p:cNvPr id="314" name="CustomShape 5"/>
          <p:cNvSpPr/>
          <p:nvPr/>
        </p:nvSpPr>
        <p:spPr>
          <a:xfrm>
            <a:off x="936000" y="3682080"/>
            <a:ext cx="2170080" cy="1896120"/>
          </a:xfrm>
          <a:prstGeom prst="rect">
            <a:avLst/>
          </a:prstGeom>
          <a:noFill/>
          <a:ln>
            <a:noFill/>
          </a:ln>
        </p:spPr>
        <p:style>
          <a:lnRef idx="0"/>
          <a:fillRef idx="0"/>
          <a:effectRef idx="0"/>
          <a:fontRef idx="minor"/>
        </p:style>
        <p:txBody>
          <a:bodyPr lIns="0" rIns="0" tIns="0" bIns="0">
            <a:normAutofit/>
          </a:bodyPr>
          <a:p>
            <a:pPr marL="432000" indent="-323280">
              <a:lnSpc>
                <a:spcPct val="100000"/>
              </a:lnSpc>
              <a:spcBef>
                <a:spcPts val="1417"/>
              </a:spcBef>
              <a:buClr>
                <a:srgbClr val="000000"/>
              </a:buClr>
              <a:buSzPct val="45000"/>
              <a:buFont typeface="Wingdings" charset="2"/>
              <a:buChar char=""/>
            </a:pPr>
            <a:r>
              <a:rPr b="0" lang="ru-RU" sz="2600" spc="-1" strike="noStrike">
                <a:solidFill>
                  <a:srgbClr val="000000"/>
                </a:solidFill>
                <a:latin typeface="Times New Roman"/>
                <a:ea typeface="DejaVu Sans"/>
              </a:rPr>
              <a:t>Constitutive</a:t>
            </a:r>
            <a:endParaRPr b="0" lang="ru-RU" sz="2600" spc="-1" strike="noStrike">
              <a:latin typeface="Arial"/>
            </a:endParaRPr>
          </a:p>
          <a:p>
            <a:pPr marL="432000" indent="-323280">
              <a:lnSpc>
                <a:spcPct val="100000"/>
              </a:lnSpc>
              <a:spcBef>
                <a:spcPts val="1417"/>
              </a:spcBef>
              <a:buClr>
                <a:srgbClr val="000000"/>
              </a:buClr>
              <a:buSzPct val="45000"/>
              <a:buFont typeface="Wingdings" charset="2"/>
              <a:buChar char=""/>
            </a:pPr>
            <a:r>
              <a:rPr b="0" lang="ru-RU" sz="2600" spc="-1" strike="noStrike">
                <a:solidFill>
                  <a:srgbClr val="000000"/>
                </a:solidFill>
                <a:latin typeface="Times New Roman"/>
                <a:ea typeface="DejaVu Sans"/>
              </a:rPr>
              <a:t>Regulate</a:t>
            </a:r>
            <a:endParaRPr b="0" lang="ru-RU" sz="2600" spc="-1" strike="noStrike">
              <a:latin typeface="Arial"/>
            </a:endParaRPr>
          </a:p>
        </p:txBody>
      </p:sp>
      <p:sp>
        <p:nvSpPr>
          <p:cNvPr id="315" name="CustomShape 6"/>
          <p:cNvSpPr/>
          <p:nvPr/>
        </p:nvSpPr>
        <p:spPr>
          <a:xfrm>
            <a:off x="3239640" y="3682080"/>
            <a:ext cx="2648880" cy="1896120"/>
          </a:xfrm>
          <a:prstGeom prst="rect">
            <a:avLst/>
          </a:prstGeom>
          <a:noFill/>
          <a:ln>
            <a:noFill/>
          </a:ln>
        </p:spPr>
        <p:style>
          <a:lnRef idx="0"/>
          <a:fillRef idx="0"/>
          <a:effectRef idx="0"/>
          <a:fontRef idx="minor"/>
        </p:style>
        <p:txBody>
          <a:bodyPr lIns="0" rIns="0" tIns="0" bIns="0">
            <a:normAutofit fontScale="71000"/>
          </a:bodyPr>
          <a:p>
            <a:pPr marL="432000" indent="-323280">
              <a:lnSpc>
                <a:spcPct val="100000"/>
              </a:lnSpc>
              <a:spcBef>
                <a:spcPts val="1417"/>
              </a:spcBef>
              <a:buClr>
                <a:srgbClr val="000000"/>
              </a:buClr>
              <a:buSzPct val="45000"/>
              <a:buFont typeface="Wingdings" charset="2"/>
              <a:buChar char=""/>
            </a:pPr>
            <a:r>
              <a:rPr b="0" lang="ru-RU" sz="3200" spc="-1" strike="noStrike">
                <a:solidFill>
                  <a:srgbClr val="000000"/>
                </a:solidFill>
                <a:latin typeface="Times New Roman"/>
                <a:ea typeface="DejaVu Sans"/>
              </a:rPr>
              <a:t>Promoter</a:t>
            </a:r>
            <a:endParaRPr b="0" lang="ru-RU" sz="3200" spc="-1" strike="noStrike">
              <a:latin typeface="Arial"/>
            </a:endParaRPr>
          </a:p>
          <a:p>
            <a:pPr marL="432000" indent="-323280">
              <a:lnSpc>
                <a:spcPct val="100000"/>
              </a:lnSpc>
              <a:spcBef>
                <a:spcPts val="1417"/>
              </a:spcBef>
              <a:buClr>
                <a:srgbClr val="000000"/>
              </a:buClr>
              <a:buSzPct val="45000"/>
              <a:buFont typeface="Wingdings" charset="2"/>
              <a:buChar char=""/>
            </a:pPr>
            <a:r>
              <a:rPr b="0" lang="ru-RU" sz="3200" spc="-1" strike="noStrike">
                <a:solidFill>
                  <a:srgbClr val="000000"/>
                </a:solidFill>
                <a:latin typeface="Times New Roman"/>
                <a:ea typeface="DejaVu Sans"/>
              </a:rPr>
              <a:t>Operator</a:t>
            </a:r>
            <a:endParaRPr b="0" lang="ru-RU" sz="3200" spc="-1" strike="noStrike">
              <a:latin typeface="Arial"/>
            </a:endParaRPr>
          </a:p>
          <a:p>
            <a:pPr marL="432000" indent="-323280">
              <a:lnSpc>
                <a:spcPct val="100000"/>
              </a:lnSpc>
              <a:spcBef>
                <a:spcPts val="1417"/>
              </a:spcBef>
              <a:buClr>
                <a:srgbClr val="000000"/>
              </a:buClr>
              <a:buSzPct val="45000"/>
              <a:buFont typeface="Wingdings" charset="2"/>
              <a:buChar char=""/>
            </a:pPr>
            <a:r>
              <a:rPr b="0" lang="ru-RU" sz="3200" spc="-1" strike="noStrike">
                <a:solidFill>
                  <a:srgbClr val="000000"/>
                </a:solidFill>
                <a:latin typeface="Times New Roman"/>
                <a:ea typeface="DejaVu Sans"/>
              </a:rPr>
              <a:t>Enhancer</a:t>
            </a:r>
            <a:endParaRPr b="0" lang="ru-RU" sz="3200" spc="-1" strike="noStrike">
              <a:latin typeface="Arial"/>
            </a:endParaRPr>
          </a:p>
          <a:p>
            <a:pPr marL="432000" indent="-323280">
              <a:lnSpc>
                <a:spcPct val="100000"/>
              </a:lnSpc>
              <a:spcBef>
                <a:spcPts val="1417"/>
              </a:spcBef>
              <a:buClr>
                <a:srgbClr val="000000"/>
              </a:buClr>
              <a:buSzPct val="45000"/>
              <a:buFont typeface="Wingdings" charset="2"/>
              <a:buChar char=""/>
            </a:pPr>
            <a:r>
              <a:rPr b="0" lang="ru-RU" sz="3200" spc="-1" strike="noStrike">
                <a:solidFill>
                  <a:srgbClr val="000000"/>
                </a:solidFill>
                <a:latin typeface="Times New Roman"/>
                <a:ea typeface="DejaVu Sans"/>
              </a:rPr>
              <a:t>Silencer</a:t>
            </a:r>
            <a:endParaRPr b="0" lang="ru-RU" sz="3200" spc="-1" strike="noStrike">
              <a:latin typeface="Arial"/>
            </a:endParaRPr>
          </a:p>
        </p:txBody>
      </p:sp>
      <p:sp>
        <p:nvSpPr>
          <p:cNvPr id="316" name="CustomShape 7"/>
          <p:cNvSpPr/>
          <p:nvPr/>
        </p:nvSpPr>
        <p:spPr>
          <a:xfrm>
            <a:off x="6022080" y="3682080"/>
            <a:ext cx="2648880" cy="1896120"/>
          </a:xfrm>
          <a:prstGeom prst="rect">
            <a:avLst/>
          </a:prstGeom>
          <a:noFill/>
          <a:ln>
            <a:noFill/>
          </a:ln>
        </p:spPr>
        <p:style>
          <a:lnRef idx="0"/>
          <a:fillRef idx="0"/>
          <a:effectRef idx="0"/>
          <a:fontRef idx="minor"/>
        </p:style>
        <p:txBody>
          <a:bodyPr lIns="0" rIns="0" tIns="0" bIns="0">
            <a:normAutofit/>
          </a:bodyPr>
          <a:p>
            <a:pPr marL="432000" indent="-323280">
              <a:lnSpc>
                <a:spcPct val="100000"/>
              </a:lnSpc>
              <a:spcBef>
                <a:spcPts val="1417"/>
              </a:spcBef>
              <a:buClr>
                <a:srgbClr val="000000"/>
              </a:buClr>
              <a:buSzPct val="45000"/>
              <a:buFont typeface="Wingdings" charset="2"/>
              <a:buChar char=""/>
            </a:pPr>
            <a:r>
              <a:rPr b="0" lang="ru-RU" sz="2600" spc="-1" strike="noStrike">
                <a:solidFill>
                  <a:srgbClr val="000000"/>
                </a:solidFill>
                <a:latin typeface="Times New Roman"/>
                <a:ea typeface="DejaVu Sans"/>
              </a:rPr>
              <a:t>Chronogens</a:t>
            </a:r>
            <a:endParaRPr b="0" lang="ru-RU" sz="2600" spc="-1" strike="noStrike">
              <a:latin typeface="Arial"/>
            </a:endParaRPr>
          </a:p>
          <a:p>
            <a:pPr marL="432000" indent="-323280">
              <a:lnSpc>
                <a:spcPct val="100000"/>
              </a:lnSpc>
              <a:spcBef>
                <a:spcPts val="1417"/>
              </a:spcBef>
              <a:buClr>
                <a:srgbClr val="000000"/>
              </a:buClr>
              <a:buSzPct val="45000"/>
              <a:buFont typeface="Wingdings" charset="2"/>
              <a:buChar char=""/>
            </a:pPr>
            <a:r>
              <a:rPr b="0" lang="ru-RU" sz="2600" spc="-1" strike="noStrike">
                <a:solidFill>
                  <a:srgbClr val="000000"/>
                </a:solidFill>
                <a:latin typeface="Times New Roman"/>
                <a:ea typeface="DejaVu Sans"/>
              </a:rPr>
              <a:t>Genes for spatial organization</a:t>
            </a:r>
            <a:endParaRPr b="0" lang="ru-RU" sz="26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7" name="Рисунок 230" descr=""/>
          <p:cNvPicPr/>
          <p:nvPr/>
        </p:nvPicPr>
        <p:blipFill>
          <a:blip r:embed="rId1"/>
          <a:stretch/>
        </p:blipFill>
        <p:spPr>
          <a:xfrm>
            <a:off x="1458360" y="720000"/>
            <a:ext cx="2284920" cy="1736280"/>
          </a:xfrm>
          <a:prstGeom prst="rect">
            <a:avLst/>
          </a:prstGeom>
          <a:ln>
            <a:noFill/>
          </a:ln>
        </p:spPr>
      </p:pic>
      <p:sp>
        <p:nvSpPr>
          <p:cNvPr id="318" name="CustomShape 1"/>
          <p:cNvSpPr/>
          <p:nvPr/>
        </p:nvSpPr>
        <p:spPr>
          <a:xfrm>
            <a:off x="1613880" y="2952000"/>
            <a:ext cx="205740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Arial"/>
                <a:ea typeface="DejaVu Sans"/>
              </a:rPr>
              <a:t>Seymour Benzer;</a:t>
            </a:r>
            <a:endParaRPr b="0" lang="ru-RU" sz="1800" spc="-1" strike="noStrike">
              <a:latin typeface="Arial"/>
            </a:endParaRPr>
          </a:p>
        </p:txBody>
      </p:sp>
      <p:sp>
        <p:nvSpPr>
          <p:cNvPr id="319" name="CustomShape 2"/>
          <p:cNvSpPr/>
          <p:nvPr/>
        </p:nvSpPr>
        <p:spPr>
          <a:xfrm>
            <a:off x="5748480" y="3397320"/>
            <a:ext cx="181080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Arial"/>
                <a:ea typeface="DejaVu Sans"/>
              </a:rPr>
              <a:t> </a:t>
            </a:r>
            <a:r>
              <a:rPr b="0" lang="ru-RU" sz="1800" spc="-1" strike="noStrike">
                <a:solidFill>
                  <a:srgbClr val="000000"/>
                </a:solidFill>
                <a:latin typeface="Arial"/>
                <a:ea typeface="DejaVu Sans"/>
              </a:rPr>
              <a:t>Walter Gilbert;</a:t>
            </a:r>
            <a:endParaRPr b="0" lang="ru-RU" sz="1800" spc="-1" strike="noStrike">
              <a:latin typeface="Arial"/>
            </a:endParaRPr>
          </a:p>
        </p:txBody>
      </p:sp>
      <p:pic>
        <p:nvPicPr>
          <p:cNvPr id="320" name="Рисунок 233" descr=""/>
          <p:cNvPicPr/>
          <p:nvPr/>
        </p:nvPicPr>
        <p:blipFill>
          <a:blip r:embed="rId2"/>
          <a:stretch/>
        </p:blipFill>
        <p:spPr>
          <a:xfrm>
            <a:off x="5616000" y="165240"/>
            <a:ext cx="2513520" cy="314604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CustomShape 1"/>
          <p:cNvSpPr/>
          <p:nvPr/>
        </p:nvSpPr>
        <p:spPr>
          <a:xfrm>
            <a:off x="457200" y="273600"/>
            <a:ext cx="8228520" cy="1144080"/>
          </a:xfrm>
          <a:prstGeom prst="rect">
            <a:avLst/>
          </a:prstGeom>
          <a:noFill/>
          <a:ln>
            <a:noFill/>
          </a:ln>
        </p:spPr>
        <p:style>
          <a:lnRef idx="0"/>
          <a:fillRef idx="0"/>
          <a:effectRef idx="0"/>
          <a:fontRef idx="minor"/>
        </p:style>
      </p:sp>
      <p:sp>
        <p:nvSpPr>
          <p:cNvPr id="322" name="CustomShape 2"/>
          <p:cNvSpPr/>
          <p:nvPr/>
        </p:nvSpPr>
        <p:spPr>
          <a:xfrm>
            <a:off x="1008000" y="648000"/>
            <a:ext cx="7677720" cy="4933080"/>
          </a:xfrm>
          <a:prstGeom prst="rect">
            <a:avLst/>
          </a:prstGeom>
          <a:noFill/>
          <a:ln>
            <a:noFill/>
          </a:ln>
        </p:spPr>
        <p:style>
          <a:lnRef idx="0"/>
          <a:fillRef idx="0"/>
          <a:effectRef idx="0"/>
          <a:fontRef idx="minor"/>
        </p:style>
        <p:txBody>
          <a:bodyPr lIns="0" rIns="0" tIns="0" bIns="0">
            <a:normAutofit/>
          </a:bodyPr>
          <a:p>
            <a:pPr marL="432000" indent="-323280">
              <a:lnSpc>
                <a:spcPct val="100000"/>
              </a:lnSpc>
              <a:spcBef>
                <a:spcPts val="1417"/>
              </a:spcBef>
              <a:buClr>
                <a:srgbClr val="000000"/>
              </a:buClr>
              <a:buSzPct val="45000"/>
              <a:buFont typeface="Wingdings" charset="2"/>
              <a:buChar char=""/>
            </a:pPr>
            <a:r>
              <a:rPr b="0" lang="ru-RU" sz="2400" spc="-1" strike="noStrike">
                <a:solidFill>
                  <a:srgbClr val="000000"/>
                </a:solidFill>
                <a:latin typeface="Times New Roman"/>
                <a:ea typeface="DejaVu Sans"/>
              </a:rPr>
              <a:t>Exons are nucleotide sequences in DNA and RNA that are conserved in the creation of mature RNA. </a:t>
            </a:r>
            <a:endParaRPr b="0" lang="ru-RU" sz="2400" spc="-1" strike="noStrike">
              <a:latin typeface="Arial"/>
            </a:endParaRPr>
          </a:p>
          <a:p>
            <a:pPr marL="432000" indent="-323280">
              <a:lnSpc>
                <a:spcPct val="100000"/>
              </a:lnSpc>
              <a:spcBef>
                <a:spcPts val="1417"/>
              </a:spcBef>
              <a:buClr>
                <a:srgbClr val="000000"/>
              </a:buClr>
              <a:buSzPct val="45000"/>
              <a:buFont typeface="Wingdings" charset="2"/>
              <a:buChar char=""/>
            </a:pPr>
            <a:r>
              <a:rPr b="0" lang="ru-RU" sz="2400" spc="-1" strike="noStrike">
                <a:solidFill>
                  <a:srgbClr val="000000"/>
                </a:solidFill>
                <a:latin typeface="Times New Roman"/>
                <a:ea typeface="DejaVu Sans"/>
              </a:rPr>
              <a:t>Introns are nucleotide sequences in DNA and RNA that do not directly code for proteins, and are removed during the precursor messenger RNA (pre-mRNA) stage of maturation of mRNA by RNA splicing.</a:t>
            </a:r>
            <a:endParaRPr b="0" lang="ru-RU" sz="2400" spc="-1" strike="noStrike">
              <a:latin typeface="Arial"/>
            </a:endParaRPr>
          </a:p>
        </p:txBody>
      </p:sp>
      <p:pic>
        <p:nvPicPr>
          <p:cNvPr id="323" name="Рисунок 236" descr=""/>
          <p:cNvPicPr/>
          <p:nvPr/>
        </p:nvPicPr>
        <p:blipFill>
          <a:blip r:embed="rId1"/>
          <a:stretch/>
        </p:blipFill>
        <p:spPr>
          <a:xfrm>
            <a:off x="2376000" y="3528000"/>
            <a:ext cx="5183280" cy="300096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CustomShape 1"/>
          <p:cNvSpPr/>
          <p:nvPr/>
        </p:nvSpPr>
        <p:spPr>
          <a:xfrm>
            <a:off x="457200" y="273600"/>
            <a:ext cx="8228520" cy="1144080"/>
          </a:xfrm>
          <a:prstGeom prst="rect">
            <a:avLst/>
          </a:prstGeom>
          <a:noFill/>
          <a:ln>
            <a:noFill/>
          </a:ln>
        </p:spPr>
        <p:style>
          <a:lnRef idx="0"/>
          <a:fillRef idx="0"/>
          <a:effectRef idx="0"/>
          <a:fontRef idx="minor"/>
        </p:style>
      </p:sp>
      <p:sp>
        <p:nvSpPr>
          <p:cNvPr id="325" name="CustomShape 2"/>
          <p:cNvSpPr/>
          <p:nvPr/>
        </p:nvSpPr>
        <p:spPr>
          <a:xfrm>
            <a:off x="1043640" y="1604520"/>
            <a:ext cx="7642080" cy="3976560"/>
          </a:xfrm>
          <a:prstGeom prst="rect">
            <a:avLst/>
          </a:prstGeom>
          <a:noFill/>
          <a:ln>
            <a:noFill/>
          </a:ln>
        </p:spPr>
        <p:style>
          <a:lnRef idx="0"/>
          <a:fillRef idx="0"/>
          <a:effectRef idx="0"/>
          <a:fontRef idx="minor"/>
        </p:style>
      </p:sp>
      <p:pic>
        <p:nvPicPr>
          <p:cNvPr id="326" name="Рисунок 239" descr=""/>
          <p:cNvPicPr/>
          <p:nvPr/>
        </p:nvPicPr>
        <p:blipFill>
          <a:blip r:embed="rId1"/>
          <a:stretch/>
        </p:blipFill>
        <p:spPr>
          <a:xfrm>
            <a:off x="1371600" y="2160000"/>
            <a:ext cx="3019680" cy="3095280"/>
          </a:xfrm>
          <a:prstGeom prst="rect">
            <a:avLst/>
          </a:prstGeom>
          <a:ln>
            <a:noFill/>
          </a:ln>
        </p:spPr>
      </p:pic>
      <p:pic>
        <p:nvPicPr>
          <p:cNvPr id="327" name="Рисунок 240" descr=""/>
          <p:cNvPicPr/>
          <p:nvPr/>
        </p:nvPicPr>
        <p:blipFill>
          <a:blip r:embed="rId2"/>
          <a:stretch/>
        </p:blipFill>
        <p:spPr>
          <a:xfrm>
            <a:off x="4701240" y="1965240"/>
            <a:ext cx="3722040" cy="3722040"/>
          </a:xfrm>
          <a:prstGeom prst="rect">
            <a:avLst/>
          </a:prstGeom>
          <a:ln>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8" name="CustomShape 1"/>
          <p:cNvSpPr/>
          <p:nvPr/>
        </p:nvSpPr>
        <p:spPr>
          <a:xfrm>
            <a:off x="457200" y="274680"/>
            <a:ext cx="8228520" cy="11419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4000" spc="-1" strike="noStrike">
                <a:solidFill>
                  <a:srgbClr val="000000"/>
                </a:solidFill>
                <a:latin typeface="Times New Roman"/>
                <a:ea typeface="DejaVu Sans"/>
              </a:rPr>
              <a:t>The unit of transcription</a:t>
            </a:r>
            <a:endParaRPr b="0" lang="ru-RU" sz="4000" spc="-1" strike="noStrike">
              <a:latin typeface="Arial"/>
            </a:endParaRPr>
          </a:p>
        </p:txBody>
      </p:sp>
      <p:sp>
        <p:nvSpPr>
          <p:cNvPr id="329" name="CustomShape 2"/>
          <p:cNvSpPr/>
          <p:nvPr/>
        </p:nvSpPr>
        <p:spPr>
          <a:xfrm>
            <a:off x="457200" y="1600200"/>
            <a:ext cx="8228520" cy="4524840"/>
          </a:xfrm>
          <a:prstGeom prst="rect">
            <a:avLst/>
          </a:prstGeom>
          <a:noFill/>
          <a:ln>
            <a:noFill/>
          </a:ln>
        </p:spPr>
        <p:style>
          <a:lnRef idx="0"/>
          <a:fillRef idx="0"/>
          <a:effectRef idx="0"/>
          <a:fontRef idx="minor"/>
        </p:style>
      </p:sp>
      <p:pic>
        <p:nvPicPr>
          <p:cNvPr id="330" name="Picture 2" descr=""/>
          <p:cNvPicPr/>
          <p:nvPr/>
        </p:nvPicPr>
        <p:blipFill>
          <a:blip r:embed="rId1"/>
          <a:stretch/>
        </p:blipFill>
        <p:spPr>
          <a:xfrm>
            <a:off x="1043640" y="2061000"/>
            <a:ext cx="7451640" cy="3949200"/>
          </a:xfrm>
          <a:prstGeom prst="rect">
            <a:avLst/>
          </a:prstGeom>
          <a:ln>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1" name="CustomShape 1"/>
          <p:cNvSpPr/>
          <p:nvPr/>
        </p:nvSpPr>
        <p:spPr>
          <a:xfrm>
            <a:off x="457200" y="274680"/>
            <a:ext cx="8228520" cy="11419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4400" spc="-1" strike="noStrike">
                <a:solidFill>
                  <a:srgbClr val="000000"/>
                </a:solidFill>
                <a:latin typeface="Times New Roman"/>
                <a:ea typeface="DejaVu Sans"/>
              </a:rPr>
              <a:t>The unit of transcription</a:t>
            </a:r>
            <a:endParaRPr b="0" lang="ru-RU" sz="4400" spc="-1" strike="noStrike">
              <a:latin typeface="Arial"/>
            </a:endParaRPr>
          </a:p>
        </p:txBody>
      </p:sp>
      <p:pic>
        <p:nvPicPr>
          <p:cNvPr id="332" name="Picture 2" descr=""/>
          <p:cNvPicPr/>
          <p:nvPr/>
        </p:nvPicPr>
        <p:blipFill>
          <a:blip r:embed="rId1"/>
          <a:stretch/>
        </p:blipFill>
        <p:spPr>
          <a:xfrm>
            <a:off x="1115640" y="3357000"/>
            <a:ext cx="6766560" cy="2159280"/>
          </a:xfrm>
          <a:prstGeom prst="rect">
            <a:avLst/>
          </a:prstGeom>
          <a:ln>
            <a:noFill/>
          </a:ln>
        </p:spPr>
      </p:pic>
      <p:sp>
        <p:nvSpPr>
          <p:cNvPr id="333" name="CustomShape 2"/>
          <p:cNvSpPr/>
          <p:nvPr/>
        </p:nvSpPr>
        <p:spPr>
          <a:xfrm>
            <a:off x="971640" y="1628640"/>
            <a:ext cx="7199640" cy="118692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ru-RU" sz="2400" spc="-1" strike="noStrike">
                <a:solidFill>
                  <a:srgbClr val="000000"/>
                </a:solidFill>
                <a:latin typeface="Times New Roman"/>
                <a:ea typeface="DejaVu Sans"/>
              </a:rPr>
              <a:t>Transcription Unit is a stretch of a DNA transcribed into an RNA molecule. Its function is to encode at least one gene. </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CustomShape 1"/>
          <p:cNvSpPr/>
          <p:nvPr/>
        </p:nvSpPr>
        <p:spPr>
          <a:xfrm>
            <a:off x="457200" y="274680"/>
            <a:ext cx="8228520" cy="11419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4400" spc="-1" strike="noStrike">
                <a:solidFill>
                  <a:srgbClr val="000000"/>
                </a:solidFill>
                <a:latin typeface="Times New Roman"/>
                <a:ea typeface="DejaVu Sans"/>
              </a:rPr>
              <a:t>Transcription</a:t>
            </a:r>
            <a:endParaRPr b="0" lang="ru-RU" sz="4400" spc="-1" strike="noStrike">
              <a:latin typeface="Arial"/>
            </a:endParaRPr>
          </a:p>
        </p:txBody>
      </p:sp>
      <p:pic>
        <p:nvPicPr>
          <p:cNvPr id="335" name="Picture 3" descr=""/>
          <p:cNvPicPr/>
          <p:nvPr/>
        </p:nvPicPr>
        <p:blipFill>
          <a:blip r:embed="rId1"/>
          <a:stretch/>
        </p:blipFill>
        <p:spPr>
          <a:xfrm>
            <a:off x="3852000" y="2493000"/>
            <a:ext cx="4969440" cy="3551040"/>
          </a:xfrm>
          <a:prstGeom prst="rect">
            <a:avLst/>
          </a:prstGeom>
          <a:ln>
            <a:noFill/>
          </a:ln>
        </p:spPr>
      </p:pic>
      <p:sp>
        <p:nvSpPr>
          <p:cNvPr id="336" name="CustomShape 2"/>
          <p:cNvSpPr/>
          <p:nvPr/>
        </p:nvSpPr>
        <p:spPr>
          <a:xfrm>
            <a:off x="1229400" y="1917000"/>
            <a:ext cx="2591280" cy="3033000"/>
          </a:xfrm>
          <a:prstGeom prst="rect">
            <a:avLst/>
          </a:prstGeom>
          <a:noFill/>
          <a:ln>
            <a:noFill/>
          </a:ln>
        </p:spPr>
        <p:style>
          <a:lnRef idx="0"/>
          <a:fillRef idx="0"/>
          <a:effectRef idx="0"/>
          <a:fontRef idx="minor"/>
        </p:style>
        <p:txBody>
          <a:bodyPr lIns="90000" rIns="90000" tIns="45000" bIns="45000">
            <a:spAutoFit/>
          </a:bodyPr>
          <a:p>
            <a:pPr>
              <a:lnSpc>
                <a:spcPct val="115000"/>
              </a:lnSpc>
            </a:pPr>
            <a:r>
              <a:rPr b="0" lang="ru-RU" sz="2400" spc="-1" strike="noStrike">
                <a:solidFill>
                  <a:srgbClr val="000000"/>
                </a:solidFill>
                <a:latin typeface="Times New Roman"/>
                <a:ea typeface="DejaVu Sans"/>
              </a:rPr>
              <a:t>Transcription is the first step of gene expression that involves the formation of RNA molecucle from DNA.</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CustomShape 1"/>
          <p:cNvSpPr/>
          <p:nvPr/>
        </p:nvSpPr>
        <p:spPr>
          <a:xfrm>
            <a:off x="457200" y="274680"/>
            <a:ext cx="8228520" cy="11419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4400" spc="-1" strike="noStrike">
                <a:solidFill>
                  <a:srgbClr val="000000"/>
                </a:solidFill>
                <a:latin typeface="Times New Roman"/>
                <a:ea typeface="DejaVu Sans"/>
              </a:rPr>
              <a:t>Stages of Transcription</a:t>
            </a:r>
            <a:endParaRPr b="0" lang="ru-RU" sz="4400" spc="-1" strike="noStrike">
              <a:latin typeface="Arial"/>
            </a:endParaRPr>
          </a:p>
        </p:txBody>
      </p:sp>
      <p:sp>
        <p:nvSpPr>
          <p:cNvPr id="338" name="CustomShape 2"/>
          <p:cNvSpPr/>
          <p:nvPr/>
        </p:nvSpPr>
        <p:spPr>
          <a:xfrm>
            <a:off x="1259640" y="1600200"/>
            <a:ext cx="7426080" cy="4524840"/>
          </a:xfrm>
          <a:prstGeom prst="rect">
            <a:avLst/>
          </a:prstGeom>
          <a:noFill/>
          <a:ln>
            <a:noFill/>
          </a:ln>
        </p:spPr>
        <p:style>
          <a:lnRef idx="0"/>
          <a:fillRef idx="0"/>
          <a:effectRef idx="0"/>
          <a:fontRef idx="minor"/>
        </p:style>
        <p:txBody>
          <a:bodyPr lIns="90000" rIns="90000" tIns="45000" bIns="45000">
            <a:noAutofit/>
          </a:bodyPr>
          <a:p>
            <a:pPr marL="343080" indent="-342000">
              <a:lnSpc>
                <a:spcPct val="100000"/>
              </a:lnSpc>
              <a:spcBef>
                <a:spcPts val="641"/>
              </a:spcBef>
              <a:buClr>
                <a:srgbClr val="000000"/>
              </a:buClr>
              <a:buFont typeface="Arial"/>
              <a:buChar char="•"/>
            </a:pPr>
            <a:r>
              <a:rPr b="0" lang="ru-RU" sz="3200" spc="-1" strike="noStrike">
                <a:solidFill>
                  <a:srgbClr val="000000"/>
                </a:solidFill>
                <a:latin typeface="Times New Roman"/>
                <a:ea typeface="DejaVu Sans"/>
              </a:rPr>
              <a:t>Initiation, </a:t>
            </a:r>
            <a:endParaRPr b="0" lang="ru-RU" sz="3200" spc="-1" strike="noStrike">
              <a:latin typeface="Arial"/>
            </a:endParaRPr>
          </a:p>
          <a:p>
            <a:pPr marL="343080" indent="-342000">
              <a:lnSpc>
                <a:spcPct val="100000"/>
              </a:lnSpc>
              <a:spcBef>
                <a:spcPts val="641"/>
              </a:spcBef>
              <a:buClr>
                <a:srgbClr val="000000"/>
              </a:buClr>
              <a:buFont typeface="Arial"/>
              <a:buChar char="•"/>
            </a:pPr>
            <a:r>
              <a:rPr b="0" lang="ru-RU" sz="3200" spc="-1" strike="noStrike">
                <a:solidFill>
                  <a:srgbClr val="000000"/>
                </a:solidFill>
                <a:latin typeface="Times New Roman"/>
                <a:ea typeface="DejaVu Sans"/>
              </a:rPr>
              <a:t>Elongation.</a:t>
            </a:r>
            <a:endParaRPr b="0" lang="ru-RU" sz="3200" spc="-1" strike="noStrike">
              <a:latin typeface="Arial"/>
            </a:endParaRPr>
          </a:p>
          <a:p>
            <a:pPr marL="343080" indent="-342000">
              <a:lnSpc>
                <a:spcPct val="100000"/>
              </a:lnSpc>
              <a:spcBef>
                <a:spcPts val="641"/>
              </a:spcBef>
              <a:buClr>
                <a:srgbClr val="000000"/>
              </a:buClr>
              <a:buFont typeface="Arial"/>
              <a:buChar char="•"/>
            </a:pPr>
            <a:r>
              <a:rPr b="0" lang="ru-RU" sz="3200" spc="-1" strike="noStrike">
                <a:solidFill>
                  <a:srgbClr val="000000"/>
                </a:solidFill>
                <a:latin typeface="Times New Roman"/>
                <a:ea typeface="DejaVu Sans"/>
              </a:rPr>
              <a:t>Termination</a:t>
            </a:r>
            <a:endParaRPr b="0" lang="ru-RU" sz="3200" spc="-1" strike="noStrike">
              <a:latin typeface="Arial"/>
            </a:endParaRPr>
          </a:p>
          <a:p>
            <a:pPr>
              <a:lnSpc>
                <a:spcPct val="100000"/>
              </a:lnSpc>
              <a:spcBef>
                <a:spcPts val="641"/>
              </a:spcBef>
            </a:pPr>
            <a:endParaRPr b="0" lang="ru-RU" sz="3200" spc="-1" strike="noStrike">
              <a:latin typeface="Arial"/>
            </a:endParaRPr>
          </a:p>
        </p:txBody>
      </p:sp>
      <p:pic>
        <p:nvPicPr>
          <p:cNvPr id="339" name="Picture 2" descr=""/>
          <p:cNvPicPr/>
          <p:nvPr/>
        </p:nvPicPr>
        <p:blipFill>
          <a:blip r:embed="rId1"/>
          <a:stretch/>
        </p:blipFill>
        <p:spPr>
          <a:xfrm>
            <a:off x="2160000" y="3672000"/>
            <a:ext cx="5266080" cy="2194560"/>
          </a:xfrm>
          <a:prstGeom prst="rect">
            <a:avLst/>
          </a:prstGeom>
          <a:ln>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CustomShape 1"/>
          <p:cNvSpPr/>
          <p:nvPr/>
        </p:nvSpPr>
        <p:spPr>
          <a:xfrm>
            <a:off x="457200" y="274680"/>
            <a:ext cx="8228520" cy="11419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4400" spc="-1" strike="noStrike">
                <a:solidFill>
                  <a:srgbClr val="000000"/>
                </a:solidFill>
                <a:latin typeface="Times New Roman"/>
                <a:ea typeface="DejaVu Sans"/>
              </a:rPr>
              <a:t>Transcription: Initiation</a:t>
            </a:r>
            <a:endParaRPr b="0" lang="ru-RU" sz="4400" spc="-1" strike="noStrike">
              <a:latin typeface="Arial"/>
            </a:endParaRPr>
          </a:p>
        </p:txBody>
      </p:sp>
      <p:sp>
        <p:nvSpPr>
          <p:cNvPr id="341" name="CustomShape 2"/>
          <p:cNvSpPr/>
          <p:nvPr/>
        </p:nvSpPr>
        <p:spPr>
          <a:xfrm>
            <a:off x="1080000" y="1600200"/>
            <a:ext cx="7605720" cy="2115720"/>
          </a:xfrm>
          <a:prstGeom prst="rect">
            <a:avLst/>
          </a:prstGeom>
          <a:noFill/>
          <a:ln>
            <a:noFill/>
          </a:ln>
        </p:spPr>
        <p:style>
          <a:lnRef idx="0"/>
          <a:fillRef idx="0"/>
          <a:effectRef idx="0"/>
          <a:fontRef idx="minor"/>
        </p:style>
        <p:txBody>
          <a:bodyPr lIns="90000" rIns="90000" tIns="45000" bIns="45000">
            <a:normAutofit/>
          </a:bodyPr>
          <a:p>
            <a:pPr marL="343080" indent="-342000">
              <a:lnSpc>
                <a:spcPct val="100000"/>
              </a:lnSpc>
              <a:spcBef>
                <a:spcPts val="479"/>
              </a:spcBef>
              <a:buClr>
                <a:srgbClr val="000000"/>
              </a:buClr>
              <a:buFont typeface="Arial"/>
              <a:buChar char="•"/>
            </a:pPr>
            <a:r>
              <a:rPr b="0" lang="ru-RU" sz="2400" spc="-1" strike="noStrike">
                <a:solidFill>
                  <a:srgbClr val="000000"/>
                </a:solidFill>
                <a:latin typeface="Times New Roman"/>
                <a:ea typeface="DejaVu Sans"/>
              </a:rPr>
              <a:t>Transcription begins when a DNA-dependent RNA polymerase binds to a promoter.</a:t>
            </a:r>
            <a:endParaRPr b="0" lang="ru-RU" sz="2400" spc="-1" strike="noStrike">
              <a:latin typeface="Arial"/>
            </a:endParaRPr>
          </a:p>
          <a:p>
            <a:pPr marL="343080" indent="-342000">
              <a:lnSpc>
                <a:spcPct val="100000"/>
              </a:lnSpc>
              <a:spcBef>
                <a:spcPts val="479"/>
              </a:spcBef>
              <a:buClr>
                <a:srgbClr val="000000"/>
              </a:buClr>
              <a:buFont typeface="Arial"/>
              <a:buChar char="•"/>
            </a:pPr>
            <a:r>
              <a:rPr b="0" lang="ru-RU" sz="2400" spc="-1" strike="noStrike">
                <a:solidFill>
                  <a:srgbClr val="000000"/>
                </a:solidFill>
                <a:latin typeface="Times New Roman"/>
                <a:ea typeface="DejaVu Sans"/>
              </a:rPr>
              <a:t>The attachment site is the TATA box, a promoter site consisting of A-T pairs of nucleotides.</a:t>
            </a:r>
            <a:endParaRPr b="0" lang="ru-RU" sz="2400" spc="-1" strike="noStrike">
              <a:latin typeface="Arial"/>
            </a:endParaRPr>
          </a:p>
        </p:txBody>
      </p:sp>
      <p:pic>
        <p:nvPicPr>
          <p:cNvPr id="342" name="Picture 2" descr=""/>
          <p:cNvPicPr/>
          <p:nvPr/>
        </p:nvPicPr>
        <p:blipFill>
          <a:blip r:embed="rId1"/>
          <a:stretch/>
        </p:blipFill>
        <p:spPr>
          <a:xfrm>
            <a:off x="1115640" y="4293000"/>
            <a:ext cx="7418880" cy="1694520"/>
          </a:xfrm>
          <a:prstGeom prst="rect">
            <a:avLst/>
          </a:prstGeom>
          <a:ln>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CustomShape 1"/>
          <p:cNvSpPr/>
          <p:nvPr/>
        </p:nvSpPr>
        <p:spPr>
          <a:xfrm>
            <a:off x="457200" y="274680"/>
            <a:ext cx="8228520" cy="11419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4400" spc="-1" strike="noStrike">
                <a:solidFill>
                  <a:srgbClr val="000000"/>
                </a:solidFill>
                <a:latin typeface="Times New Roman"/>
                <a:ea typeface="DejaVu Sans"/>
              </a:rPr>
              <a:t>Transcription: Elongation</a:t>
            </a:r>
            <a:endParaRPr b="0" lang="ru-RU" sz="4400" spc="-1" strike="noStrike">
              <a:latin typeface="Arial"/>
            </a:endParaRPr>
          </a:p>
        </p:txBody>
      </p:sp>
      <p:pic>
        <p:nvPicPr>
          <p:cNvPr id="344" name="Picture 2" descr=""/>
          <p:cNvPicPr/>
          <p:nvPr/>
        </p:nvPicPr>
        <p:blipFill>
          <a:blip r:embed="rId1"/>
          <a:stretch/>
        </p:blipFill>
        <p:spPr>
          <a:xfrm>
            <a:off x="4208040" y="1917000"/>
            <a:ext cx="4967640" cy="3553200"/>
          </a:xfrm>
          <a:prstGeom prst="rect">
            <a:avLst/>
          </a:prstGeom>
          <a:ln>
            <a:noFill/>
          </a:ln>
        </p:spPr>
      </p:pic>
      <p:sp>
        <p:nvSpPr>
          <p:cNvPr id="345" name="CustomShape 2"/>
          <p:cNvSpPr/>
          <p:nvPr/>
        </p:nvSpPr>
        <p:spPr>
          <a:xfrm>
            <a:off x="971640" y="2061000"/>
            <a:ext cx="3235680" cy="4294440"/>
          </a:xfrm>
          <a:prstGeom prst="rect">
            <a:avLst/>
          </a:prstGeom>
          <a:noFill/>
          <a:ln>
            <a:noFill/>
          </a:ln>
        </p:spPr>
        <p:style>
          <a:lnRef idx="0"/>
          <a:fillRef idx="0"/>
          <a:effectRef idx="0"/>
          <a:fontRef idx="minor"/>
        </p:style>
        <p:txBody>
          <a:bodyPr lIns="90000" rIns="90000" tIns="45000" bIns="45000">
            <a:spAutoFit/>
          </a:bodyPr>
          <a:p>
            <a:pPr algn="ctr">
              <a:lnSpc>
                <a:spcPct val="115000"/>
              </a:lnSpc>
            </a:pPr>
            <a:r>
              <a:rPr b="0" lang="ru-RU" sz="2400" spc="-1" strike="noStrike">
                <a:solidFill>
                  <a:srgbClr val="000000"/>
                </a:solidFill>
                <a:latin typeface="Times New Roman"/>
                <a:ea typeface="DejaVu Sans"/>
              </a:rPr>
              <a:t>After joining the RNA polymerase, the double chain of DNA is unwound and the chains are disconnected from each other. RNA is built on the DNA matrix chain according to the principle of complementarity</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CustomShape 1"/>
          <p:cNvSpPr/>
          <p:nvPr/>
        </p:nvSpPr>
        <p:spPr>
          <a:xfrm>
            <a:off x="457200" y="274680"/>
            <a:ext cx="8227440" cy="114084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4400" spc="-1" strike="noStrike">
                <a:solidFill>
                  <a:srgbClr val="000000"/>
                </a:solidFill>
                <a:latin typeface="Calibri"/>
                <a:ea typeface="DejaVu Sans"/>
              </a:rPr>
              <a:t>Objectives of the lecture:</a:t>
            </a:r>
            <a:endParaRPr b="0" lang="ru-RU" sz="4400" spc="-1" strike="noStrike">
              <a:latin typeface="Arial"/>
            </a:endParaRPr>
          </a:p>
        </p:txBody>
      </p:sp>
      <p:sp>
        <p:nvSpPr>
          <p:cNvPr id="274" name="CustomShape 2"/>
          <p:cNvSpPr/>
          <p:nvPr/>
        </p:nvSpPr>
        <p:spPr>
          <a:xfrm>
            <a:off x="1043640" y="1600200"/>
            <a:ext cx="7641000" cy="4523760"/>
          </a:xfrm>
          <a:prstGeom prst="rect">
            <a:avLst/>
          </a:prstGeom>
          <a:noFill/>
          <a:ln>
            <a:noFill/>
          </a:ln>
        </p:spPr>
        <p:style>
          <a:lnRef idx="0"/>
          <a:fillRef idx="0"/>
          <a:effectRef idx="0"/>
          <a:fontRef idx="minor"/>
        </p:style>
        <p:txBody>
          <a:bodyPr lIns="90000" rIns="90000" tIns="45000" bIns="45000">
            <a:noAutofit/>
          </a:bodyPr>
          <a:p>
            <a:pPr marL="458280" indent="-456120" algn="just">
              <a:lnSpc>
                <a:spcPct val="100000"/>
              </a:lnSpc>
              <a:spcBef>
                <a:spcPts val="641"/>
              </a:spcBef>
              <a:buClr>
                <a:srgbClr val="000000"/>
              </a:buClr>
              <a:buFont typeface="Wingdings" charset="2"/>
              <a:buChar char=""/>
            </a:pPr>
            <a:r>
              <a:rPr b="0" lang="ru-RU" sz="3200" spc="-1" strike="noStrike">
                <a:solidFill>
                  <a:srgbClr val="000000"/>
                </a:solidFill>
                <a:latin typeface="Times New Roman"/>
                <a:ea typeface="DejaVu Sans"/>
              </a:rPr>
              <a:t>To get acquainted with gene expression - the transfer of genetic information from DNA to a trait;</a:t>
            </a:r>
            <a:endParaRPr b="0" lang="ru-RU" sz="3200" spc="-1" strike="noStrike">
              <a:latin typeface="Arial"/>
            </a:endParaRPr>
          </a:p>
          <a:p>
            <a:pPr marL="458280" indent="-456120" algn="just">
              <a:lnSpc>
                <a:spcPct val="100000"/>
              </a:lnSpc>
              <a:spcBef>
                <a:spcPts val="641"/>
              </a:spcBef>
              <a:buClr>
                <a:srgbClr val="000000"/>
              </a:buClr>
              <a:buFont typeface="Wingdings" charset="2"/>
              <a:buChar char=""/>
            </a:pPr>
            <a:r>
              <a:rPr b="0" lang="ru-RU" sz="3200" spc="-1" strike="noStrike">
                <a:solidFill>
                  <a:srgbClr val="000000"/>
                </a:solidFill>
                <a:latin typeface="Times New Roman"/>
                <a:ea typeface="DejaVu Sans"/>
              </a:rPr>
              <a:t>tо learn what the genetic code is, how genetic information is encoded on DNA;</a:t>
            </a:r>
            <a:endParaRPr b="0" lang="ru-RU" sz="3200" spc="-1" strike="noStrike">
              <a:latin typeface="Arial"/>
            </a:endParaRPr>
          </a:p>
          <a:p>
            <a:pPr marL="458280" indent="-456120" algn="just">
              <a:lnSpc>
                <a:spcPct val="100000"/>
              </a:lnSpc>
              <a:spcBef>
                <a:spcPts val="641"/>
              </a:spcBef>
              <a:buClr>
                <a:srgbClr val="000000"/>
              </a:buClr>
              <a:buFont typeface="Wingdings" charset="2"/>
              <a:buChar char=""/>
            </a:pPr>
            <a:r>
              <a:rPr b="0" lang="ru-RU" sz="3200" spc="-1" strike="noStrike">
                <a:solidFill>
                  <a:srgbClr val="000000"/>
                </a:solidFill>
                <a:latin typeface="Times New Roman"/>
                <a:ea typeface="DejaVu Sans"/>
              </a:rPr>
              <a:t>to study the processes of RNA transcription and protein translation.</a:t>
            </a:r>
            <a:endParaRPr b="0" lang="ru-RU" sz="3200" spc="-1" strike="noStrike">
              <a:latin typeface="Arial"/>
            </a:endParaRPr>
          </a:p>
          <a:p>
            <a:pPr algn="just">
              <a:lnSpc>
                <a:spcPct val="100000"/>
              </a:lnSpc>
              <a:spcBef>
                <a:spcPts val="641"/>
              </a:spcBef>
            </a:pPr>
            <a:endParaRPr b="0" lang="ru-RU" sz="32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CustomShape 1"/>
          <p:cNvSpPr/>
          <p:nvPr/>
        </p:nvSpPr>
        <p:spPr>
          <a:xfrm>
            <a:off x="457200" y="274680"/>
            <a:ext cx="8228520" cy="11419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4400" spc="-1" strike="noStrike">
                <a:solidFill>
                  <a:srgbClr val="000000"/>
                </a:solidFill>
                <a:latin typeface="Times New Roman"/>
                <a:ea typeface="DejaVu Sans"/>
              </a:rPr>
              <a:t>Transcription:Termination</a:t>
            </a:r>
            <a:endParaRPr b="0" lang="ru-RU" sz="4400" spc="-1" strike="noStrike">
              <a:latin typeface="Arial"/>
            </a:endParaRPr>
          </a:p>
        </p:txBody>
      </p:sp>
      <p:sp>
        <p:nvSpPr>
          <p:cNvPr id="347" name="CustomShape 2"/>
          <p:cNvSpPr/>
          <p:nvPr/>
        </p:nvSpPr>
        <p:spPr>
          <a:xfrm>
            <a:off x="1187640" y="1600200"/>
            <a:ext cx="7498080" cy="452484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561"/>
              </a:spcBef>
            </a:pPr>
            <a:r>
              <a:rPr b="0" lang="ru-RU" sz="2800" spc="-1" strike="noStrike">
                <a:solidFill>
                  <a:srgbClr val="000000"/>
                </a:solidFill>
                <a:latin typeface="Times New Roman"/>
                <a:ea typeface="DejaVu Sans"/>
              </a:rPr>
              <a:t>RNA polymerase encounters a terminator sequence and the transcription stops. RNA polymerase then releases the DNA template.</a:t>
            </a:r>
            <a:endParaRPr b="0" lang="ru-RU" sz="2800" spc="-1" strike="noStrike">
              <a:latin typeface="Arial"/>
            </a:endParaRPr>
          </a:p>
        </p:txBody>
      </p:sp>
      <p:pic>
        <p:nvPicPr>
          <p:cNvPr id="348" name="Picture 2" descr=""/>
          <p:cNvPicPr/>
          <p:nvPr/>
        </p:nvPicPr>
        <p:blipFill>
          <a:blip r:embed="rId1"/>
          <a:stretch/>
        </p:blipFill>
        <p:spPr>
          <a:xfrm>
            <a:off x="1187640" y="3429000"/>
            <a:ext cx="4494600" cy="2320560"/>
          </a:xfrm>
          <a:prstGeom prst="rect">
            <a:avLst/>
          </a:prstGeom>
          <a:ln>
            <a:noFill/>
          </a:ln>
        </p:spPr>
      </p:pic>
      <p:sp>
        <p:nvSpPr>
          <p:cNvPr id="349" name="CustomShape 3"/>
          <p:cNvSpPr/>
          <p:nvPr/>
        </p:nvSpPr>
        <p:spPr>
          <a:xfrm>
            <a:off x="6012000" y="3312360"/>
            <a:ext cx="2554560" cy="2833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000" spc="-1" strike="noStrike">
                <a:solidFill>
                  <a:srgbClr val="000000"/>
                </a:solidFill>
                <a:latin typeface="Times New Roman"/>
                <a:ea typeface="DejaVu Sans"/>
              </a:rPr>
              <a:t>Palindrome of DNA structure </a:t>
            </a:r>
            <a:endParaRPr b="0" lang="ru-RU" sz="2000" spc="-1" strike="noStrike">
              <a:latin typeface="Arial"/>
            </a:endParaRPr>
          </a:p>
          <a:p>
            <a:pPr>
              <a:lnSpc>
                <a:spcPct val="100000"/>
              </a:lnSpc>
            </a:pPr>
            <a:r>
              <a:rPr b="0" lang="ru-RU" sz="2000" spc="-1" strike="noStrike">
                <a:solidFill>
                  <a:srgbClr val="000000"/>
                </a:solidFill>
                <a:latin typeface="Times New Roman"/>
                <a:ea typeface="DejaVu Sans"/>
              </a:rPr>
              <a:t>A: Palindrome, </a:t>
            </a:r>
            <a:endParaRPr b="0" lang="ru-RU" sz="2000" spc="-1" strike="noStrike">
              <a:latin typeface="Arial"/>
            </a:endParaRPr>
          </a:p>
          <a:p>
            <a:pPr>
              <a:lnSpc>
                <a:spcPct val="100000"/>
              </a:lnSpc>
            </a:pPr>
            <a:r>
              <a:rPr b="0" lang="ru-RU" sz="2000" spc="-1" strike="noStrike">
                <a:solidFill>
                  <a:srgbClr val="000000"/>
                </a:solidFill>
                <a:latin typeface="Times New Roman"/>
                <a:ea typeface="DejaVu Sans"/>
              </a:rPr>
              <a:t>B: Loop, </a:t>
            </a:r>
            <a:endParaRPr b="0" lang="ru-RU" sz="2000" spc="-1" strike="noStrike">
              <a:latin typeface="Arial"/>
            </a:endParaRPr>
          </a:p>
          <a:p>
            <a:pPr>
              <a:lnSpc>
                <a:spcPct val="100000"/>
              </a:lnSpc>
            </a:pPr>
            <a:r>
              <a:rPr b="0" lang="ru-RU" sz="2000" spc="-1" strike="noStrike">
                <a:solidFill>
                  <a:srgbClr val="000000"/>
                </a:solidFill>
                <a:latin typeface="Times New Roman"/>
                <a:ea typeface="DejaVu Sans"/>
              </a:rPr>
              <a:t>C: Stem</a:t>
            </a:r>
            <a:endParaRPr b="0" lang="ru-RU" sz="2000" spc="-1" strike="noStrike">
              <a:latin typeface="Arial"/>
            </a:endParaRPr>
          </a:p>
          <a:p>
            <a:pPr>
              <a:lnSpc>
                <a:spcPct val="100000"/>
              </a:lnSpc>
            </a:pPr>
            <a:r>
              <a:rPr b="0" lang="ru-RU" sz="2000" spc="-1" strike="noStrike">
                <a:solidFill>
                  <a:srgbClr val="000000"/>
                </a:solidFill>
                <a:latin typeface="Times New Roman"/>
                <a:ea typeface="DejaVu Sans"/>
              </a:rPr>
              <a:t>In eukaryotes, no perspicuous termination signal has been found.</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0" name="CustomShape 1"/>
          <p:cNvSpPr/>
          <p:nvPr/>
        </p:nvSpPr>
        <p:spPr>
          <a:xfrm>
            <a:off x="627120" y="225720"/>
            <a:ext cx="8228520" cy="11419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4400" spc="-1" strike="noStrike">
                <a:solidFill>
                  <a:srgbClr val="000000"/>
                </a:solidFill>
                <a:latin typeface="Times New Roman"/>
                <a:ea typeface="DejaVu Sans"/>
              </a:rPr>
              <a:t>RNA Processing</a:t>
            </a:r>
            <a:endParaRPr b="0" lang="ru-RU" sz="4400" spc="-1" strike="noStrike">
              <a:latin typeface="Arial"/>
            </a:endParaRPr>
          </a:p>
        </p:txBody>
      </p:sp>
      <p:sp>
        <p:nvSpPr>
          <p:cNvPr id="351" name="CustomShape 2"/>
          <p:cNvSpPr/>
          <p:nvPr/>
        </p:nvSpPr>
        <p:spPr>
          <a:xfrm>
            <a:off x="1043640" y="1600200"/>
            <a:ext cx="7642080" cy="452484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641"/>
              </a:spcBef>
            </a:pPr>
            <a:r>
              <a:rPr b="0" lang="ru-RU" sz="3200" spc="-1" strike="noStrike">
                <a:solidFill>
                  <a:srgbClr val="000000"/>
                </a:solidFill>
                <a:latin typeface="Times New Roman"/>
                <a:ea typeface="DejaVu Sans"/>
              </a:rPr>
              <a:t>The transcribed RNA is known as the pre-mRNA. It is processed further to convert it into mature RNA. The RNA processing include:</a:t>
            </a:r>
            <a:endParaRPr b="0" lang="ru-RU" sz="3200" spc="-1" strike="noStrike">
              <a:latin typeface="Arial"/>
            </a:endParaRPr>
          </a:p>
          <a:p>
            <a:pPr marL="343080" indent="-342000">
              <a:lnSpc>
                <a:spcPct val="100000"/>
              </a:lnSpc>
              <a:spcBef>
                <a:spcPts val="641"/>
              </a:spcBef>
              <a:buClr>
                <a:srgbClr val="000000"/>
              </a:buClr>
              <a:buFont typeface="Arial"/>
              <a:buChar char="•"/>
            </a:pPr>
            <a:r>
              <a:rPr b="0" lang="ru-RU" sz="3200" spc="-1" strike="noStrike">
                <a:solidFill>
                  <a:srgbClr val="000000"/>
                </a:solidFill>
                <a:latin typeface="Times New Roman"/>
                <a:ea typeface="DejaVu Sans"/>
              </a:rPr>
              <a:t>Capping</a:t>
            </a:r>
            <a:endParaRPr b="0" lang="ru-RU" sz="3200" spc="-1" strike="noStrike">
              <a:latin typeface="Arial"/>
            </a:endParaRPr>
          </a:p>
          <a:p>
            <a:pPr marL="343080" indent="-342000">
              <a:lnSpc>
                <a:spcPct val="100000"/>
              </a:lnSpc>
              <a:spcBef>
                <a:spcPts val="641"/>
              </a:spcBef>
              <a:buClr>
                <a:srgbClr val="000000"/>
              </a:buClr>
              <a:buFont typeface="Arial"/>
              <a:buChar char="•"/>
            </a:pPr>
            <a:r>
              <a:rPr b="0" lang="ru-RU" sz="3200" spc="-1" strike="noStrike">
                <a:solidFill>
                  <a:srgbClr val="000000"/>
                </a:solidFill>
                <a:latin typeface="Times New Roman"/>
                <a:ea typeface="DejaVu Sans"/>
              </a:rPr>
              <a:t>Polyadenylation</a:t>
            </a:r>
            <a:endParaRPr b="0" lang="ru-RU" sz="3200" spc="-1" strike="noStrike">
              <a:latin typeface="Arial"/>
            </a:endParaRPr>
          </a:p>
          <a:p>
            <a:pPr marL="343080" indent="-342000">
              <a:lnSpc>
                <a:spcPct val="100000"/>
              </a:lnSpc>
              <a:spcBef>
                <a:spcPts val="641"/>
              </a:spcBef>
              <a:buClr>
                <a:srgbClr val="000000"/>
              </a:buClr>
              <a:buFont typeface="Arial"/>
              <a:buChar char="•"/>
            </a:pPr>
            <a:r>
              <a:rPr b="0" lang="ru-RU" sz="3200" spc="-1" strike="noStrike">
                <a:solidFill>
                  <a:srgbClr val="000000"/>
                </a:solidFill>
                <a:latin typeface="Times New Roman"/>
                <a:ea typeface="DejaVu Sans"/>
              </a:rPr>
              <a:t>Splicing</a:t>
            </a:r>
            <a:endParaRPr b="0" lang="ru-RU" sz="3200" spc="-1" strike="noStrike">
              <a:latin typeface="Arial"/>
            </a:endParaRPr>
          </a:p>
          <a:p>
            <a:pPr>
              <a:lnSpc>
                <a:spcPct val="100000"/>
              </a:lnSpc>
              <a:spcBef>
                <a:spcPts val="641"/>
              </a:spcBef>
            </a:pPr>
            <a:endParaRPr b="0" lang="ru-RU" sz="32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CustomShape 1"/>
          <p:cNvSpPr/>
          <p:nvPr/>
        </p:nvSpPr>
        <p:spPr>
          <a:xfrm>
            <a:off x="1043640" y="353520"/>
            <a:ext cx="7642080" cy="984240"/>
          </a:xfrm>
          <a:prstGeom prst="rect">
            <a:avLst/>
          </a:prstGeom>
          <a:noFill/>
          <a:ln>
            <a:noFill/>
          </a:ln>
        </p:spPr>
        <p:style>
          <a:lnRef idx="0"/>
          <a:fillRef idx="0"/>
          <a:effectRef idx="0"/>
          <a:fontRef idx="minor"/>
        </p:style>
        <p:txBody>
          <a:bodyPr lIns="0" rIns="0" tIns="0" bIns="0" anchor="ctr">
            <a:noAutofit/>
          </a:bodyPr>
          <a:p>
            <a:pPr>
              <a:lnSpc>
                <a:spcPct val="100000"/>
              </a:lnSpc>
            </a:pPr>
            <a:r>
              <a:rPr b="0" lang="ru-RU" sz="3200" spc="-1" strike="noStrike">
                <a:solidFill>
                  <a:srgbClr val="000000"/>
                </a:solidFill>
                <a:latin typeface="Times New Roman"/>
              </a:rPr>
              <a:t>RNA Processing: Capping and poliadenylation</a:t>
            </a:r>
            <a:br/>
            <a:endParaRPr b="0" lang="ru-RU" sz="3200" spc="-1" strike="noStrike">
              <a:latin typeface="Arial"/>
            </a:endParaRPr>
          </a:p>
        </p:txBody>
      </p:sp>
      <p:sp>
        <p:nvSpPr>
          <p:cNvPr id="353" name="CustomShape 2"/>
          <p:cNvSpPr/>
          <p:nvPr/>
        </p:nvSpPr>
        <p:spPr>
          <a:xfrm>
            <a:off x="1187640" y="1600200"/>
            <a:ext cx="7498080" cy="4524840"/>
          </a:xfrm>
          <a:prstGeom prst="rect">
            <a:avLst/>
          </a:prstGeom>
          <a:noFill/>
          <a:ln>
            <a:noFill/>
          </a:ln>
        </p:spPr>
        <p:style>
          <a:lnRef idx="0"/>
          <a:fillRef idx="0"/>
          <a:effectRef idx="0"/>
          <a:fontRef idx="minor"/>
        </p:style>
      </p:sp>
      <p:pic>
        <p:nvPicPr>
          <p:cNvPr id="354" name="Picture 3" descr=""/>
          <p:cNvPicPr/>
          <p:nvPr/>
        </p:nvPicPr>
        <p:blipFill>
          <a:blip r:embed="rId1"/>
          <a:stretch/>
        </p:blipFill>
        <p:spPr>
          <a:xfrm>
            <a:off x="1029240" y="1944000"/>
            <a:ext cx="7961400" cy="3167640"/>
          </a:xfrm>
          <a:prstGeom prst="rect">
            <a:avLst/>
          </a:prstGeom>
          <a:ln>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CustomShape 1"/>
          <p:cNvSpPr/>
          <p:nvPr/>
        </p:nvSpPr>
        <p:spPr>
          <a:xfrm>
            <a:off x="457200" y="274680"/>
            <a:ext cx="8228520" cy="11419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4400" spc="-1" strike="noStrike">
                <a:solidFill>
                  <a:srgbClr val="000000"/>
                </a:solidFill>
                <a:latin typeface="Times New Roman"/>
                <a:ea typeface="DejaVu Sans"/>
              </a:rPr>
              <a:t>RNA Processing: Splicing</a:t>
            </a:r>
            <a:endParaRPr b="0" lang="ru-RU" sz="4400" spc="-1" strike="noStrike">
              <a:latin typeface="Arial"/>
            </a:endParaRPr>
          </a:p>
        </p:txBody>
      </p:sp>
      <p:sp>
        <p:nvSpPr>
          <p:cNvPr id="356" name="CustomShape 2"/>
          <p:cNvSpPr/>
          <p:nvPr/>
        </p:nvSpPr>
        <p:spPr>
          <a:xfrm>
            <a:off x="1115640" y="1196640"/>
            <a:ext cx="3239640" cy="5039280"/>
          </a:xfrm>
          <a:prstGeom prst="rect">
            <a:avLst/>
          </a:prstGeom>
          <a:noFill/>
          <a:ln>
            <a:noFill/>
          </a:ln>
        </p:spPr>
        <p:style>
          <a:lnRef idx="0"/>
          <a:fillRef idx="0"/>
          <a:effectRef idx="0"/>
          <a:fontRef idx="minor"/>
        </p:style>
        <p:txBody>
          <a:bodyPr lIns="90000" rIns="90000" tIns="45000" bIns="45000">
            <a:normAutofit/>
          </a:bodyPr>
          <a:p>
            <a:pPr marL="360" algn="just">
              <a:lnSpc>
                <a:spcPct val="115000"/>
              </a:lnSpc>
              <a:spcBef>
                <a:spcPts val="967"/>
              </a:spcBef>
              <a:spcAft>
                <a:spcPts val="567"/>
              </a:spcAft>
            </a:pPr>
            <a:r>
              <a:rPr b="0" lang="ru-RU" sz="2000" spc="-1" strike="noStrike">
                <a:solidFill>
                  <a:srgbClr val="000000"/>
                </a:solidFill>
                <a:latin typeface="Times New Roman"/>
                <a:ea typeface="DejaVu Sans"/>
              </a:rPr>
              <a:t>	</a:t>
            </a:r>
            <a:r>
              <a:rPr b="0" lang="ru-RU" sz="2000" spc="-1" strike="noStrike">
                <a:solidFill>
                  <a:srgbClr val="000000"/>
                </a:solidFill>
                <a:latin typeface="Times New Roman"/>
                <a:ea typeface="DejaVu Sans"/>
              </a:rPr>
              <a:t>RNA splicing is a form of RNA processing in which a newly made precursor messenger RNA (pre-mRNA) transcript is transformed into a mature messenger RNA (mRNA). During splicing, introns (Non-coding regions) are removed and exons (Coding Regions) are joined together. </a:t>
            </a:r>
            <a:endParaRPr b="0" lang="ru-RU" sz="2000" spc="-1" strike="noStrike">
              <a:latin typeface="Arial"/>
            </a:endParaRPr>
          </a:p>
        </p:txBody>
      </p:sp>
      <p:pic>
        <p:nvPicPr>
          <p:cNvPr id="357" name="Picture 2" descr=""/>
          <p:cNvPicPr/>
          <p:nvPr/>
        </p:nvPicPr>
        <p:blipFill>
          <a:blip r:embed="rId1"/>
          <a:stretch/>
        </p:blipFill>
        <p:spPr>
          <a:xfrm>
            <a:off x="4356000" y="1196280"/>
            <a:ext cx="5959800" cy="5328360"/>
          </a:xfrm>
          <a:prstGeom prst="rect">
            <a:avLst/>
          </a:prstGeom>
          <a:ln>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8" name="CustomShape 1"/>
          <p:cNvSpPr/>
          <p:nvPr/>
        </p:nvSpPr>
        <p:spPr>
          <a:xfrm>
            <a:off x="457200" y="274680"/>
            <a:ext cx="8228520" cy="11419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4400" spc="-1" strike="noStrike">
                <a:solidFill>
                  <a:srgbClr val="000000"/>
                </a:solidFill>
                <a:latin typeface="Times New Roman"/>
                <a:ea typeface="DejaVu Sans"/>
              </a:rPr>
              <a:t>Alternative splicing </a:t>
            </a:r>
            <a:endParaRPr b="0" lang="ru-RU" sz="4400" spc="-1" strike="noStrike">
              <a:latin typeface="Arial"/>
            </a:endParaRPr>
          </a:p>
        </p:txBody>
      </p:sp>
      <p:sp>
        <p:nvSpPr>
          <p:cNvPr id="359" name="CustomShape 2"/>
          <p:cNvSpPr/>
          <p:nvPr/>
        </p:nvSpPr>
        <p:spPr>
          <a:xfrm>
            <a:off x="1296000" y="1656000"/>
            <a:ext cx="7642080" cy="4524840"/>
          </a:xfrm>
          <a:prstGeom prst="rect">
            <a:avLst/>
          </a:prstGeom>
          <a:noFill/>
          <a:ln>
            <a:noFill/>
          </a:ln>
        </p:spPr>
        <p:style>
          <a:lnRef idx="0"/>
          <a:fillRef idx="0"/>
          <a:effectRef idx="0"/>
          <a:fontRef idx="minor"/>
        </p:style>
        <p:txBody>
          <a:bodyPr lIns="90000" rIns="90000" tIns="45000" bIns="45000">
            <a:noAutofit/>
          </a:bodyPr>
          <a:p>
            <a:pPr marL="360" algn="ctr">
              <a:lnSpc>
                <a:spcPct val="100000"/>
              </a:lnSpc>
              <a:spcBef>
                <a:spcPts val="641"/>
              </a:spcBef>
            </a:pPr>
            <a:r>
              <a:rPr b="0" lang="ru-RU" sz="3200" spc="-1" strike="noStrike">
                <a:solidFill>
                  <a:srgbClr val="000000"/>
                </a:solidFill>
                <a:latin typeface="Times New Roman"/>
                <a:ea typeface="DejaVu Sans"/>
              </a:rPr>
              <a:t>The splicing process can create a range of unique proteins by varying the exon composition of the same mRNA. </a:t>
            </a:r>
            <a:endParaRPr b="0" lang="ru-RU" sz="3200" spc="-1" strike="noStrike">
              <a:latin typeface="Arial"/>
            </a:endParaRPr>
          </a:p>
        </p:txBody>
      </p:sp>
      <p:pic>
        <p:nvPicPr>
          <p:cNvPr id="360" name="Picture 2" descr=""/>
          <p:cNvPicPr/>
          <p:nvPr/>
        </p:nvPicPr>
        <p:blipFill>
          <a:blip r:embed="rId1"/>
          <a:stretch/>
        </p:blipFill>
        <p:spPr>
          <a:xfrm>
            <a:off x="2051640" y="3213000"/>
            <a:ext cx="4706280" cy="3527280"/>
          </a:xfrm>
          <a:prstGeom prst="rect">
            <a:avLst/>
          </a:prstGeom>
          <a:ln>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1" name="CustomShape 1"/>
          <p:cNvSpPr/>
          <p:nvPr/>
        </p:nvSpPr>
        <p:spPr>
          <a:xfrm>
            <a:off x="1152000" y="707400"/>
            <a:ext cx="7533720" cy="276120"/>
          </a:xfrm>
          <a:prstGeom prst="rect">
            <a:avLst/>
          </a:prstGeom>
          <a:noFill/>
          <a:ln>
            <a:noFill/>
          </a:ln>
        </p:spPr>
        <p:style>
          <a:lnRef idx="0"/>
          <a:fillRef idx="0"/>
          <a:effectRef idx="0"/>
          <a:fontRef idx="minor"/>
        </p:style>
        <p:txBody>
          <a:bodyPr lIns="0" rIns="0" tIns="0" bIns="0" anchor="ctr">
            <a:noAutofit/>
          </a:bodyPr>
          <a:p>
            <a:pPr>
              <a:lnSpc>
                <a:spcPct val="100000"/>
              </a:lnSpc>
            </a:pPr>
            <a:r>
              <a:rPr b="0" lang="ru-RU" sz="3600" spc="-1" strike="noStrike">
                <a:solidFill>
                  <a:srgbClr val="000000"/>
                </a:solidFill>
                <a:latin typeface="Times New Roman"/>
              </a:rPr>
              <a:t>Activation and transport of amino acids</a:t>
            </a:r>
            <a:endParaRPr b="0" lang="ru-RU" sz="3600" spc="-1" strike="noStrike">
              <a:latin typeface="Arial"/>
            </a:endParaRPr>
          </a:p>
        </p:txBody>
      </p:sp>
      <p:sp>
        <p:nvSpPr>
          <p:cNvPr id="362" name="CustomShape 2"/>
          <p:cNvSpPr/>
          <p:nvPr/>
        </p:nvSpPr>
        <p:spPr>
          <a:xfrm>
            <a:off x="1115640" y="1917000"/>
            <a:ext cx="2674080" cy="3086640"/>
          </a:xfrm>
          <a:prstGeom prst="rect">
            <a:avLst/>
          </a:prstGeom>
          <a:noFill/>
          <a:ln>
            <a:noFill/>
          </a:ln>
        </p:spPr>
        <p:style>
          <a:lnRef idx="0"/>
          <a:fillRef idx="0"/>
          <a:effectRef idx="0"/>
          <a:fontRef idx="minor"/>
        </p:style>
        <p:txBody>
          <a:bodyPr lIns="0" rIns="0" tIns="0" bIns="0" anchor="ctr">
            <a:noAutofit/>
          </a:bodyPr>
          <a:p>
            <a:pPr>
              <a:lnSpc>
                <a:spcPct val="100000"/>
              </a:lnSpc>
            </a:pPr>
            <a:r>
              <a:rPr b="0" lang="ru-RU" sz="2600" spc="-1" strike="noStrike">
                <a:latin typeface="Times New Roman"/>
              </a:rPr>
              <a:t>The amino acid attachment to transport RNA is provided by the amino-acyl tRNA synthetase enzyme.</a:t>
            </a:r>
            <a:endParaRPr b="0" lang="ru-RU" sz="2600" spc="-1" strike="noStrike">
              <a:latin typeface="Arial"/>
            </a:endParaRPr>
          </a:p>
        </p:txBody>
      </p:sp>
      <p:pic>
        <p:nvPicPr>
          <p:cNvPr id="363" name="Picture 2" descr=""/>
          <p:cNvPicPr/>
          <p:nvPr/>
        </p:nvPicPr>
        <p:blipFill>
          <a:blip r:embed="rId1"/>
          <a:stretch/>
        </p:blipFill>
        <p:spPr>
          <a:xfrm>
            <a:off x="4284000" y="1340640"/>
            <a:ext cx="4897440" cy="5068440"/>
          </a:xfrm>
          <a:prstGeom prst="rect">
            <a:avLst/>
          </a:prstGeom>
          <a:ln>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4" name="CustomShape 1"/>
          <p:cNvSpPr/>
          <p:nvPr/>
        </p:nvSpPr>
        <p:spPr>
          <a:xfrm>
            <a:off x="-32040" y="332640"/>
            <a:ext cx="8228520" cy="11419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4400" spc="-1" strike="noStrike">
                <a:solidFill>
                  <a:srgbClr val="000000"/>
                </a:solidFill>
                <a:latin typeface="Calibri"/>
                <a:ea typeface="DejaVu Sans"/>
              </a:rPr>
              <a:t>Translation</a:t>
            </a:r>
            <a:endParaRPr b="0" lang="ru-RU" sz="4400" spc="-1" strike="noStrike">
              <a:latin typeface="Arial"/>
            </a:endParaRPr>
          </a:p>
        </p:txBody>
      </p:sp>
      <p:sp>
        <p:nvSpPr>
          <p:cNvPr id="365" name="CustomShape 2"/>
          <p:cNvSpPr/>
          <p:nvPr/>
        </p:nvSpPr>
        <p:spPr>
          <a:xfrm>
            <a:off x="1008000" y="1656000"/>
            <a:ext cx="2087640" cy="5000400"/>
          </a:xfrm>
          <a:prstGeom prst="rect">
            <a:avLst/>
          </a:prstGeom>
          <a:noFill/>
          <a:ln>
            <a:noFill/>
          </a:ln>
        </p:spPr>
        <p:style>
          <a:lnRef idx="0"/>
          <a:fillRef idx="0"/>
          <a:effectRef idx="0"/>
          <a:fontRef idx="minor"/>
        </p:style>
        <p:txBody>
          <a:bodyPr lIns="90000" rIns="90000" tIns="45000" bIns="45000">
            <a:normAutofit/>
          </a:bodyPr>
          <a:p>
            <a:pPr marL="360" algn="ctr">
              <a:lnSpc>
                <a:spcPct val="100000"/>
              </a:lnSpc>
              <a:spcBef>
                <a:spcPts val="479"/>
              </a:spcBef>
            </a:pPr>
            <a:r>
              <a:rPr b="0" lang="ru-RU" sz="2400" spc="-1" strike="noStrike">
                <a:solidFill>
                  <a:srgbClr val="000000"/>
                </a:solidFill>
                <a:latin typeface="Times New Roman"/>
                <a:ea typeface="DejaVu Sans"/>
              </a:rPr>
              <a:t>Translation is the process in which ribosomes in the cytoplasm or ER synthesize proteins after the process of transcription of DNA to RNA in the cell's nucleus. </a:t>
            </a:r>
            <a:endParaRPr b="0" lang="ru-RU" sz="2400" spc="-1" strike="noStrike">
              <a:latin typeface="Arial"/>
            </a:endParaRPr>
          </a:p>
        </p:txBody>
      </p:sp>
      <p:pic>
        <p:nvPicPr>
          <p:cNvPr id="366" name="Picture 3" descr=""/>
          <p:cNvPicPr/>
          <p:nvPr/>
        </p:nvPicPr>
        <p:blipFill>
          <a:blip r:embed="rId1"/>
          <a:stretch/>
        </p:blipFill>
        <p:spPr>
          <a:xfrm>
            <a:off x="3182400" y="1475280"/>
            <a:ext cx="5960880" cy="5265360"/>
          </a:xfrm>
          <a:prstGeom prst="rect">
            <a:avLst/>
          </a:prstGeom>
          <a:ln>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7" name="CustomShape 1"/>
          <p:cNvSpPr/>
          <p:nvPr/>
        </p:nvSpPr>
        <p:spPr>
          <a:xfrm>
            <a:off x="1152000" y="1600200"/>
            <a:ext cx="7533720" cy="4524840"/>
          </a:xfrm>
          <a:prstGeom prst="rect">
            <a:avLst/>
          </a:prstGeom>
          <a:noFill/>
          <a:ln>
            <a:noFill/>
          </a:ln>
        </p:spPr>
        <p:style>
          <a:lnRef idx="0"/>
          <a:fillRef idx="0"/>
          <a:effectRef idx="0"/>
          <a:fontRef idx="minor"/>
        </p:style>
        <p:txBody>
          <a:bodyPr lIns="0" rIns="0" tIns="0" bIns="0">
            <a:noAutofit/>
          </a:bodyPr>
          <a:p>
            <a:pPr>
              <a:lnSpc>
                <a:spcPct val="100000"/>
              </a:lnSpc>
            </a:pPr>
            <a:r>
              <a:rPr b="0" lang="ru-RU" sz="2400" spc="-1" strike="noStrike">
                <a:solidFill>
                  <a:srgbClr val="000000"/>
                </a:solidFill>
                <a:latin typeface="Times New Roman"/>
              </a:rPr>
              <a:t>Translation consists </a:t>
            </a:r>
            <a:endParaRPr b="0" lang="ru-RU" sz="2400" spc="-1" strike="noStrike">
              <a:latin typeface="Arial"/>
            </a:endParaRPr>
          </a:p>
          <a:p>
            <a:pPr>
              <a:lnSpc>
                <a:spcPct val="100000"/>
              </a:lnSpc>
            </a:pPr>
            <a:r>
              <a:rPr b="0" lang="ru-RU" sz="2400" spc="-1" strike="noStrike">
                <a:solidFill>
                  <a:srgbClr val="000000"/>
                </a:solidFill>
                <a:latin typeface="Times New Roman"/>
              </a:rPr>
              <a:t>of three phases</a:t>
            </a:r>
            <a:endParaRPr b="0" lang="ru-RU" sz="2400" spc="-1" strike="noStrike">
              <a:latin typeface="Arial"/>
            </a:endParaRPr>
          </a:p>
          <a:p>
            <a:pPr>
              <a:lnSpc>
                <a:spcPct val="100000"/>
              </a:lnSpc>
            </a:pPr>
            <a:endParaRPr b="0" lang="ru-RU" sz="2400" spc="-1" strike="noStrike">
              <a:latin typeface="Arial"/>
            </a:endParaRPr>
          </a:p>
          <a:p>
            <a:pPr>
              <a:lnSpc>
                <a:spcPct val="100000"/>
              </a:lnSpc>
            </a:pPr>
            <a:r>
              <a:rPr b="0" lang="ru-RU" sz="2400" spc="-1" strike="noStrike">
                <a:solidFill>
                  <a:srgbClr val="000000"/>
                </a:solidFill>
                <a:latin typeface="Times New Roman"/>
              </a:rPr>
              <a:t>Initiation</a:t>
            </a:r>
            <a:endParaRPr b="0" lang="ru-RU" sz="2400" spc="-1" strike="noStrike">
              <a:latin typeface="Arial"/>
            </a:endParaRPr>
          </a:p>
          <a:p>
            <a:pPr>
              <a:lnSpc>
                <a:spcPct val="100000"/>
              </a:lnSpc>
            </a:pPr>
            <a:endParaRPr b="0" lang="ru-RU" sz="2400" spc="-1" strike="noStrike">
              <a:latin typeface="Arial"/>
            </a:endParaRPr>
          </a:p>
          <a:p>
            <a:pPr>
              <a:lnSpc>
                <a:spcPct val="100000"/>
              </a:lnSpc>
            </a:pPr>
            <a:r>
              <a:rPr b="0" lang="ru-RU" sz="2400" spc="-1" strike="noStrike">
                <a:solidFill>
                  <a:srgbClr val="000000"/>
                </a:solidFill>
                <a:latin typeface="Times New Roman"/>
              </a:rPr>
              <a:t>Elongation </a:t>
            </a:r>
            <a:endParaRPr b="0" lang="ru-RU" sz="2400" spc="-1" strike="noStrike">
              <a:latin typeface="Arial"/>
            </a:endParaRPr>
          </a:p>
          <a:p>
            <a:pPr>
              <a:lnSpc>
                <a:spcPct val="100000"/>
              </a:lnSpc>
            </a:pPr>
            <a:endParaRPr b="0" lang="ru-RU" sz="2400" spc="-1" strike="noStrike">
              <a:latin typeface="Arial"/>
            </a:endParaRPr>
          </a:p>
          <a:p>
            <a:pPr>
              <a:lnSpc>
                <a:spcPct val="100000"/>
              </a:lnSpc>
            </a:pPr>
            <a:r>
              <a:rPr b="0" lang="ru-RU" sz="2400" spc="-1" strike="noStrike">
                <a:solidFill>
                  <a:srgbClr val="000000"/>
                </a:solidFill>
                <a:latin typeface="Times New Roman"/>
              </a:rPr>
              <a:t>Termination</a:t>
            </a:r>
            <a:endParaRPr b="0" lang="ru-RU" sz="2400" spc="-1" strike="noStrike">
              <a:latin typeface="Arial"/>
            </a:endParaRPr>
          </a:p>
        </p:txBody>
      </p:sp>
      <p:sp>
        <p:nvSpPr>
          <p:cNvPr id="368" name="CustomShape 2"/>
          <p:cNvSpPr/>
          <p:nvPr/>
        </p:nvSpPr>
        <p:spPr>
          <a:xfrm>
            <a:off x="1296000" y="569160"/>
            <a:ext cx="7389720" cy="55332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ru-RU" sz="3600" spc="-1" strike="noStrike">
                <a:solidFill>
                  <a:srgbClr val="000000"/>
                </a:solidFill>
                <a:latin typeface="Times New Roman"/>
              </a:rPr>
              <a:t>Translation</a:t>
            </a:r>
            <a:br/>
            <a:endParaRPr b="0" lang="ru-RU" sz="3600" spc="-1" strike="noStrike">
              <a:latin typeface="Arial"/>
            </a:endParaRPr>
          </a:p>
        </p:txBody>
      </p:sp>
      <p:pic>
        <p:nvPicPr>
          <p:cNvPr id="369" name="Picture 2" descr=""/>
          <p:cNvPicPr/>
          <p:nvPr/>
        </p:nvPicPr>
        <p:blipFill>
          <a:blip r:embed="rId1"/>
          <a:stretch/>
        </p:blipFill>
        <p:spPr>
          <a:xfrm>
            <a:off x="5010120" y="1800000"/>
            <a:ext cx="3854880" cy="4349520"/>
          </a:xfrm>
          <a:prstGeom prst="rect">
            <a:avLst/>
          </a:prstGeom>
          <a:ln>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0" name="CustomShape 1"/>
          <p:cNvSpPr/>
          <p:nvPr/>
        </p:nvSpPr>
        <p:spPr>
          <a:xfrm>
            <a:off x="498240" y="265680"/>
            <a:ext cx="8228520" cy="11419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4400" spc="-1" strike="noStrike">
                <a:solidFill>
                  <a:srgbClr val="000000"/>
                </a:solidFill>
                <a:latin typeface="Calibri"/>
                <a:ea typeface="DejaVu Sans"/>
              </a:rPr>
              <a:t>Ribosomes</a:t>
            </a:r>
            <a:endParaRPr b="0" lang="ru-RU" sz="4400" spc="-1" strike="noStrike">
              <a:latin typeface="Arial"/>
            </a:endParaRPr>
          </a:p>
        </p:txBody>
      </p:sp>
      <p:pic>
        <p:nvPicPr>
          <p:cNvPr id="371" name="Picture 3" descr=""/>
          <p:cNvPicPr/>
          <p:nvPr/>
        </p:nvPicPr>
        <p:blipFill>
          <a:blip r:embed="rId1"/>
          <a:stretch/>
        </p:blipFill>
        <p:spPr>
          <a:xfrm>
            <a:off x="2921400" y="1660680"/>
            <a:ext cx="2563200" cy="2526120"/>
          </a:xfrm>
          <a:prstGeom prst="rect">
            <a:avLst/>
          </a:prstGeom>
          <a:ln>
            <a:noFill/>
          </a:ln>
        </p:spPr>
      </p:pic>
      <p:sp>
        <p:nvSpPr>
          <p:cNvPr id="372" name="CustomShape 2"/>
          <p:cNvSpPr/>
          <p:nvPr/>
        </p:nvSpPr>
        <p:spPr>
          <a:xfrm>
            <a:off x="3636000" y="2599200"/>
            <a:ext cx="291600" cy="363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ru-RU" sz="1800" spc="-1" strike="noStrike">
                <a:solidFill>
                  <a:srgbClr val="000000"/>
                </a:solidFill>
                <a:latin typeface="Calibri"/>
                <a:ea typeface="DejaVu Sans"/>
              </a:rPr>
              <a:t>E</a:t>
            </a:r>
            <a:endParaRPr b="0" lang="ru-RU" sz="1800" spc="-1" strike="noStrike">
              <a:latin typeface="Arial"/>
            </a:endParaRPr>
          </a:p>
        </p:txBody>
      </p:sp>
      <p:sp>
        <p:nvSpPr>
          <p:cNvPr id="373" name="CustomShape 3"/>
          <p:cNvSpPr/>
          <p:nvPr/>
        </p:nvSpPr>
        <p:spPr>
          <a:xfrm>
            <a:off x="4005000" y="2594160"/>
            <a:ext cx="297720" cy="363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ru-RU" sz="1800" spc="-1" strike="noStrike">
                <a:solidFill>
                  <a:srgbClr val="000000"/>
                </a:solidFill>
                <a:latin typeface="Calibri"/>
                <a:ea typeface="DejaVu Sans"/>
              </a:rPr>
              <a:t>P</a:t>
            </a:r>
            <a:endParaRPr b="0" lang="ru-RU" sz="1800" spc="-1" strike="noStrike">
              <a:latin typeface="Arial"/>
            </a:endParaRPr>
          </a:p>
        </p:txBody>
      </p:sp>
      <p:sp>
        <p:nvSpPr>
          <p:cNvPr id="374" name="CustomShape 4"/>
          <p:cNvSpPr/>
          <p:nvPr/>
        </p:nvSpPr>
        <p:spPr>
          <a:xfrm>
            <a:off x="4367160" y="2664360"/>
            <a:ext cx="25812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Calibri"/>
                <a:ea typeface="DejaVu Sans"/>
              </a:rPr>
              <a:t>A</a:t>
            </a:r>
            <a:endParaRPr b="0" lang="ru-RU" sz="1800" spc="-1" strike="noStrike">
              <a:latin typeface="Arial"/>
            </a:endParaRPr>
          </a:p>
        </p:txBody>
      </p:sp>
      <p:sp>
        <p:nvSpPr>
          <p:cNvPr id="375" name="CustomShape 5"/>
          <p:cNvSpPr/>
          <p:nvPr/>
        </p:nvSpPr>
        <p:spPr>
          <a:xfrm>
            <a:off x="4549680" y="1722960"/>
            <a:ext cx="93492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Calibri"/>
                <a:ea typeface="DejaVu Sans"/>
              </a:rPr>
              <a:t>Large</a:t>
            </a:r>
            <a:endParaRPr b="0" lang="ru-RU" sz="1800" spc="-1" strike="noStrike">
              <a:latin typeface="Arial"/>
            </a:endParaRPr>
          </a:p>
          <a:p>
            <a:pPr>
              <a:lnSpc>
                <a:spcPct val="100000"/>
              </a:lnSpc>
            </a:pPr>
            <a:r>
              <a:rPr b="0" lang="ru-RU" sz="1800" spc="-1" strike="noStrike">
                <a:solidFill>
                  <a:srgbClr val="000000"/>
                </a:solidFill>
                <a:latin typeface="Calibri"/>
                <a:ea typeface="DejaVu Sans"/>
              </a:rPr>
              <a:t>subunit</a:t>
            </a:r>
            <a:endParaRPr b="0" lang="ru-RU" sz="1800" spc="-1" strike="noStrike">
              <a:latin typeface="Arial"/>
            </a:endParaRPr>
          </a:p>
        </p:txBody>
      </p:sp>
      <p:sp>
        <p:nvSpPr>
          <p:cNvPr id="376" name="CustomShape 6"/>
          <p:cNvSpPr/>
          <p:nvPr/>
        </p:nvSpPr>
        <p:spPr>
          <a:xfrm>
            <a:off x="4496760" y="3366000"/>
            <a:ext cx="91692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Calibri"/>
                <a:ea typeface="DejaVu Sans"/>
              </a:rPr>
              <a:t>Small</a:t>
            </a:r>
            <a:endParaRPr b="0" lang="ru-RU" sz="1800" spc="-1" strike="noStrike">
              <a:latin typeface="Arial"/>
            </a:endParaRPr>
          </a:p>
          <a:p>
            <a:pPr>
              <a:lnSpc>
                <a:spcPct val="100000"/>
              </a:lnSpc>
            </a:pPr>
            <a:r>
              <a:rPr b="0" lang="ru-RU" sz="1800" spc="-1" strike="noStrike">
                <a:solidFill>
                  <a:srgbClr val="000000"/>
                </a:solidFill>
                <a:latin typeface="Calibri"/>
                <a:ea typeface="DejaVu Sans"/>
              </a:rPr>
              <a:t>subunit</a:t>
            </a:r>
            <a:endParaRPr b="0" lang="ru-RU" sz="1800" spc="-1" strike="noStrike">
              <a:latin typeface="Arial"/>
            </a:endParaRPr>
          </a:p>
        </p:txBody>
      </p:sp>
      <p:sp>
        <p:nvSpPr>
          <p:cNvPr id="377" name="CustomShape 7"/>
          <p:cNvSpPr/>
          <p:nvPr/>
        </p:nvSpPr>
        <p:spPr>
          <a:xfrm>
            <a:off x="2506320" y="5517360"/>
            <a:ext cx="5434560" cy="4856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ru-RU" sz="2600" spc="-1" strike="noStrike">
                <a:solidFill>
                  <a:srgbClr val="000000"/>
                </a:solidFill>
                <a:latin typeface="Times New Roman"/>
                <a:ea typeface="DejaVu Sans"/>
              </a:rPr>
              <a:t>Schematic model showing binding sites</a:t>
            </a:r>
            <a:endParaRPr b="0" lang="ru-RU" sz="2600" spc="-1" strike="noStrike">
              <a:latin typeface="Arial"/>
            </a:endParaRPr>
          </a:p>
        </p:txBody>
      </p:sp>
      <p:sp>
        <p:nvSpPr>
          <p:cNvPr id="378" name="CustomShape 8"/>
          <p:cNvSpPr/>
          <p:nvPr/>
        </p:nvSpPr>
        <p:spPr>
          <a:xfrm>
            <a:off x="2211120" y="4005000"/>
            <a:ext cx="1845000" cy="3945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000" spc="-1" strike="noStrike">
                <a:solidFill>
                  <a:srgbClr val="000000"/>
                </a:solidFill>
                <a:latin typeface="Times New Roman"/>
                <a:ea typeface="DejaVu Sans"/>
              </a:rPr>
              <a:t>E site (Exit site)</a:t>
            </a:r>
            <a:endParaRPr b="0" lang="ru-RU" sz="2000" spc="-1" strike="noStrike">
              <a:latin typeface="Arial"/>
            </a:endParaRPr>
          </a:p>
        </p:txBody>
      </p:sp>
      <p:sp>
        <p:nvSpPr>
          <p:cNvPr id="379" name="CustomShape 9"/>
          <p:cNvSpPr/>
          <p:nvPr/>
        </p:nvSpPr>
        <p:spPr>
          <a:xfrm>
            <a:off x="2211120" y="4350600"/>
            <a:ext cx="4570920" cy="3945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000" spc="-1" strike="noStrike">
                <a:solidFill>
                  <a:srgbClr val="000000"/>
                </a:solidFill>
                <a:latin typeface="Times New Roman"/>
                <a:ea typeface="DejaVu Sans"/>
              </a:rPr>
              <a:t>P site (Peptidyl-tRNA binding site)</a:t>
            </a:r>
            <a:endParaRPr b="0" lang="ru-RU" sz="2000" spc="-1" strike="noStrike">
              <a:latin typeface="Arial"/>
            </a:endParaRPr>
          </a:p>
        </p:txBody>
      </p:sp>
      <p:sp>
        <p:nvSpPr>
          <p:cNvPr id="380" name="CustomShape 10"/>
          <p:cNvSpPr/>
          <p:nvPr/>
        </p:nvSpPr>
        <p:spPr>
          <a:xfrm>
            <a:off x="2211120" y="4714200"/>
            <a:ext cx="4570920" cy="3945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000" spc="-1" strike="noStrike">
                <a:solidFill>
                  <a:srgbClr val="000000"/>
                </a:solidFill>
                <a:latin typeface="Times New Roman"/>
                <a:ea typeface="DejaVu Sans"/>
              </a:rPr>
              <a:t>A site (Aminoacyl- tRNA binding site)</a:t>
            </a:r>
            <a:endParaRPr b="0" lang="ru-RU" sz="2000" spc="-1" strike="noStrike">
              <a:latin typeface="Arial"/>
            </a:endParaRPr>
          </a:p>
        </p:txBody>
      </p:sp>
      <p:pic>
        <p:nvPicPr>
          <p:cNvPr id="381" name="Picture 2" descr=""/>
          <p:cNvPicPr/>
          <p:nvPr/>
        </p:nvPicPr>
        <p:blipFill>
          <a:blip r:embed="rId2"/>
          <a:stretch/>
        </p:blipFill>
        <p:spPr>
          <a:xfrm>
            <a:off x="6101640" y="1196640"/>
            <a:ext cx="2842920" cy="1925280"/>
          </a:xfrm>
          <a:prstGeom prst="rect">
            <a:avLst/>
          </a:prstGeom>
          <a:ln>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CustomShape 1"/>
          <p:cNvSpPr/>
          <p:nvPr/>
        </p:nvSpPr>
        <p:spPr>
          <a:xfrm>
            <a:off x="457200" y="274680"/>
            <a:ext cx="8228520" cy="11419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4400" spc="-1" strike="noStrike">
                <a:solidFill>
                  <a:srgbClr val="000000"/>
                </a:solidFill>
                <a:latin typeface="Calibri"/>
                <a:ea typeface="DejaVu Sans"/>
              </a:rPr>
              <a:t>Translation: Initiation</a:t>
            </a:r>
            <a:endParaRPr b="0" lang="ru-RU" sz="4400" spc="-1" strike="noStrike">
              <a:latin typeface="Arial"/>
            </a:endParaRPr>
          </a:p>
        </p:txBody>
      </p:sp>
      <p:pic>
        <p:nvPicPr>
          <p:cNvPr id="383" name="Picture 5" descr=""/>
          <p:cNvPicPr/>
          <p:nvPr/>
        </p:nvPicPr>
        <p:blipFill>
          <a:blip r:embed="rId1"/>
          <a:stretch/>
        </p:blipFill>
        <p:spPr>
          <a:xfrm>
            <a:off x="1187640" y="1224000"/>
            <a:ext cx="7749000" cy="3962520"/>
          </a:xfrm>
          <a:prstGeom prst="rect">
            <a:avLst/>
          </a:prstGeom>
          <a:ln>
            <a:noFill/>
          </a:ln>
        </p:spPr>
      </p:pic>
      <p:sp>
        <p:nvSpPr>
          <p:cNvPr id="384" name="CustomShape 2"/>
          <p:cNvSpPr/>
          <p:nvPr/>
        </p:nvSpPr>
        <p:spPr>
          <a:xfrm>
            <a:off x="1152000" y="5805360"/>
            <a:ext cx="770364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ru-RU" sz="2400" spc="-1" strike="noStrike">
                <a:solidFill>
                  <a:srgbClr val="000000"/>
                </a:solidFill>
                <a:latin typeface="Times New Roman"/>
                <a:ea typeface="DejaVu Sans"/>
              </a:rPr>
              <a:t>The ribosome assembles around the target mRNA. The first tRNA is attached at the start codon.</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CustomShape 1"/>
          <p:cNvSpPr/>
          <p:nvPr/>
        </p:nvSpPr>
        <p:spPr>
          <a:xfrm>
            <a:off x="457200" y="274680"/>
            <a:ext cx="8227440" cy="114084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4400" spc="-1" strike="noStrike">
                <a:solidFill>
                  <a:srgbClr val="000000"/>
                </a:solidFill>
                <a:latin typeface="Times New Roman"/>
                <a:ea typeface="DejaVu Sans"/>
              </a:rPr>
              <a:t>Deoxyribonucleic acid, or DNA</a:t>
            </a:r>
            <a:endParaRPr b="0" lang="ru-RU" sz="4400" spc="-1" strike="noStrike">
              <a:latin typeface="Arial"/>
            </a:endParaRPr>
          </a:p>
        </p:txBody>
      </p:sp>
      <p:pic>
        <p:nvPicPr>
          <p:cNvPr id="276" name="Picture 3" descr=""/>
          <p:cNvPicPr/>
          <p:nvPr/>
        </p:nvPicPr>
        <p:blipFill>
          <a:blip r:embed="rId1"/>
          <a:stretch/>
        </p:blipFill>
        <p:spPr>
          <a:xfrm>
            <a:off x="2362680" y="1207440"/>
            <a:ext cx="4188600" cy="5487840"/>
          </a:xfrm>
          <a:prstGeom prst="rect">
            <a:avLst/>
          </a:prstGeom>
          <a:ln>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CustomShape 1"/>
          <p:cNvSpPr/>
          <p:nvPr/>
        </p:nvSpPr>
        <p:spPr>
          <a:xfrm>
            <a:off x="457200" y="274680"/>
            <a:ext cx="8228520" cy="11419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4400" spc="-1" strike="noStrike">
                <a:solidFill>
                  <a:srgbClr val="000000"/>
                </a:solidFill>
                <a:latin typeface="Calibri"/>
                <a:ea typeface="DejaVu Sans"/>
              </a:rPr>
              <a:t>Translation: Elongation</a:t>
            </a:r>
            <a:endParaRPr b="0" lang="ru-RU" sz="4400" spc="-1" strike="noStrike">
              <a:latin typeface="Arial"/>
            </a:endParaRPr>
          </a:p>
        </p:txBody>
      </p:sp>
      <p:pic>
        <p:nvPicPr>
          <p:cNvPr id="386" name="Picture 3" descr=""/>
          <p:cNvPicPr/>
          <p:nvPr/>
        </p:nvPicPr>
        <p:blipFill>
          <a:blip r:embed="rId1"/>
          <a:stretch/>
        </p:blipFill>
        <p:spPr>
          <a:xfrm>
            <a:off x="1785240" y="1207800"/>
            <a:ext cx="5572800" cy="4524840"/>
          </a:xfrm>
          <a:prstGeom prst="rect">
            <a:avLst/>
          </a:prstGeom>
          <a:ln>
            <a:noFill/>
          </a:ln>
        </p:spPr>
      </p:pic>
      <p:sp>
        <p:nvSpPr>
          <p:cNvPr id="387" name="CustomShape 2"/>
          <p:cNvSpPr/>
          <p:nvPr/>
        </p:nvSpPr>
        <p:spPr>
          <a:xfrm>
            <a:off x="1053000" y="5733360"/>
            <a:ext cx="7848000" cy="10954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ru-RU" sz="2200" spc="-1" strike="noStrike">
                <a:solidFill>
                  <a:srgbClr val="000000"/>
                </a:solidFill>
                <a:latin typeface="Times New Roman"/>
                <a:ea typeface="DejaVu Sans"/>
              </a:rPr>
              <a:t>The tRNA transfers an amino acid to the tRNA corresponding to the next codon. The ribosome then moves (translocates) to the next mRNA codon to continue the process, creating an amino acid chain.</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8" name="CustomShape 1"/>
          <p:cNvSpPr/>
          <p:nvPr/>
        </p:nvSpPr>
        <p:spPr>
          <a:xfrm>
            <a:off x="457200" y="274680"/>
            <a:ext cx="8228520" cy="11419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4400" spc="-1" strike="noStrike">
                <a:solidFill>
                  <a:srgbClr val="000000"/>
                </a:solidFill>
                <a:latin typeface="Calibri"/>
                <a:ea typeface="DejaVu Sans"/>
              </a:rPr>
              <a:t>Translation: Termination</a:t>
            </a:r>
            <a:endParaRPr b="0" lang="ru-RU" sz="4400" spc="-1" strike="noStrike">
              <a:latin typeface="Arial"/>
            </a:endParaRPr>
          </a:p>
        </p:txBody>
      </p:sp>
      <p:pic>
        <p:nvPicPr>
          <p:cNvPr id="389" name="Picture 2" descr=""/>
          <p:cNvPicPr/>
          <p:nvPr/>
        </p:nvPicPr>
        <p:blipFill>
          <a:blip r:embed="rId1"/>
          <a:stretch/>
        </p:blipFill>
        <p:spPr>
          <a:xfrm>
            <a:off x="1187640" y="1196640"/>
            <a:ext cx="7580520" cy="3842640"/>
          </a:xfrm>
          <a:prstGeom prst="rect">
            <a:avLst/>
          </a:prstGeom>
          <a:ln>
            <a:noFill/>
          </a:ln>
        </p:spPr>
      </p:pic>
      <p:sp>
        <p:nvSpPr>
          <p:cNvPr id="390" name="CustomShape 2"/>
          <p:cNvSpPr/>
          <p:nvPr/>
        </p:nvSpPr>
        <p:spPr>
          <a:xfrm>
            <a:off x="1080000" y="5058360"/>
            <a:ext cx="7487640" cy="12776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ru-RU" sz="2600" spc="-1" strike="noStrike">
                <a:solidFill>
                  <a:srgbClr val="000000"/>
                </a:solidFill>
                <a:latin typeface="Times New Roman"/>
                <a:ea typeface="DejaVu Sans"/>
              </a:rPr>
              <a:t>When a peptidyl tRNA encounters a stop codon, then the ribosome folds the polypeptide into its final structure.</a:t>
            </a:r>
            <a:endParaRPr b="0" lang="ru-RU" sz="26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CustomShape 1"/>
          <p:cNvSpPr/>
          <p:nvPr/>
        </p:nvSpPr>
        <p:spPr>
          <a:xfrm>
            <a:off x="1080000" y="1600200"/>
            <a:ext cx="7605720" cy="4524840"/>
          </a:xfrm>
          <a:prstGeom prst="rect">
            <a:avLst/>
          </a:prstGeom>
          <a:noFill/>
          <a:ln>
            <a:noFill/>
          </a:ln>
        </p:spPr>
        <p:style>
          <a:lnRef idx="0"/>
          <a:fillRef idx="0"/>
          <a:effectRef idx="0"/>
          <a:fontRef idx="minor"/>
        </p:style>
        <p:txBody>
          <a:bodyPr lIns="0" rIns="0" tIns="0" bIns="0">
            <a:noAutofit/>
          </a:bodyPr>
          <a:p>
            <a:pPr marL="432000" indent="-323640">
              <a:lnSpc>
                <a:spcPct val="100000"/>
              </a:lnSpc>
              <a:spcBef>
                <a:spcPts val="850"/>
              </a:spcBef>
              <a:spcAft>
                <a:spcPts val="850"/>
              </a:spcAft>
              <a:buClr>
                <a:srgbClr val="000000"/>
              </a:buClr>
              <a:buFont typeface="Wingdings" charset="2"/>
              <a:buChar char=""/>
            </a:pPr>
            <a:r>
              <a:rPr b="0" lang="ru-RU" sz="2800" spc="-1" strike="noStrike">
                <a:solidFill>
                  <a:srgbClr val="000000"/>
                </a:solidFill>
                <a:latin typeface="Times New Roman"/>
                <a:ea typeface="DejaVu Sans"/>
              </a:rPr>
              <a:t>Today you have learned about gene expression — the transfer of genetic information from DNA to a trait.  </a:t>
            </a:r>
            <a:endParaRPr b="0" lang="ru-RU" sz="2800" spc="-1" strike="noStrike">
              <a:latin typeface="Arial"/>
            </a:endParaRPr>
          </a:p>
          <a:p>
            <a:pPr marL="432000" indent="-323640">
              <a:lnSpc>
                <a:spcPct val="100000"/>
              </a:lnSpc>
              <a:spcBef>
                <a:spcPts val="850"/>
              </a:spcBef>
              <a:spcAft>
                <a:spcPts val="850"/>
              </a:spcAft>
              <a:buClr>
                <a:srgbClr val="000000"/>
              </a:buClr>
              <a:buFont typeface="Wingdings" charset="2"/>
              <a:buChar char=""/>
            </a:pPr>
            <a:r>
              <a:rPr b="0" lang="ru-RU" sz="2800" spc="-1" strike="noStrike">
                <a:solidFill>
                  <a:srgbClr val="000000"/>
                </a:solidFill>
                <a:latin typeface="Times New Roman"/>
                <a:ea typeface="DejaVu Sans"/>
              </a:rPr>
              <a:t>You have learned what the genetic code is, how genetic information is encoded on DNA. </a:t>
            </a:r>
            <a:endParaRPr b="0" lang="ru-RU" sz="2800" spc="-1" strike="noStrike">
              <a:latin typeface="Arial"/>
            </a:endParaRPr>
          </a:p>
          <a:p>
            <a:pPr marL="432000" indent="-323640">
              <a:lnSpc>
                <a:spcPct val="100000"/>
              </a:lnSpc>
              <a:spcBef>
                <a:spcPts val="850"/>
              </a:spcBef>
              <a:spcAft>
                <a:spcPts val="850"/>
              </a:spcAft>
              <a:buClr>
                <a:srgbClr val="000000"/>
              </a:buClr>
              <a:buFont typeface="Wingdings" charset="2"/>
              <a:buChar char=""/>
            </a:pPr>
            <a:r>
              <a:rPr b="0" lang="ru-RU" sz="2800" spc="-1" strike="noStrike">
                <a:solidFill>
                  <a:srgbClr val="000000"/>
                </a:solidFill>
                <a:latin typeface="Times New Roman"/>
                <a:ea typeface="DejaVu Sans"/>
              </a:rPr>
              <a:t>We studied the processes of RNA transcription and protein translation.</a:t>
            </a:r>
            <a:endParaRPr b="0" lang="ru-RU" sz="2800" spc="-1" strike="noStrike">
              <a:latin typeface="Arial"/>
            </a:endParaRPr>
          </a:p>
        </p:txBody>
      </p:sp>
      <p:sp>
        <p:nvSpPr>
          <p:cNvPr id="392" name="CustomShape 2"/>
          <p:cNvSpPr/>
          <p:nvPr/>
        </p:nvSpPr>
        <p:spPr>
          <a:xfrm>
            <a:off x="457200" y="274680"/>
            <a:ext cx="8228520" cy="114192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ru-RU" sz="4000" spc="-1" strike="noStrike">
                <a:solidFill>
                  <a:srgbClr val="000000"/>
                </a:solidFill>
                <a:latin typeface="Times New Roman"/>
              </a:rPr>
              <a:t>Conclusion</a:t>
            </a:r>
            <a:endParaRPr b="0" lang="ru-RU" sz="40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3" name="CustomShape 1"/>
          <p:cNvSpPr/>
          <p:nvPr/>
        </p:nvSpPr>
        <p:spPr>
          <a:xfrm>
            <a:off x="1152000" y="277560"/>
            <a:ext cx="6968160" cy="11419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4400" spc="-1" strike="noStrike">
                <a:solidFill>
                  <a:srgbClr val="000000"/>
                </a:solidFill>
                <a:latin typeface="Calibri"/>
                <a:ea typeface="DejaVu Sans"/>
              </a:rPr>
              <a:t>Please answer the following questions.</a:t>
            </a:r>
            <a:endParaRPr b="0" lang="ru-RU" sz="4400" spc="-1" strike="noStrike">
              <a:latin typeface="Arial"/>
            </a:endParaRPr>
          </a:p>
        </p:txBody>
      </p:sp>
      <p:sp>
        <p:nvSpPr>
          <p:cNvPr id="394" name="CustomShape 2"/>
          <p:cNvSpPr/>
          <p:nvPr/>
        </p:nvSpPr>
        <p:spPr>
          <a:xfrm>
            <a:off x="457200" y="1600200"/>
            <a:ext cx="8228520" cy="4524840"/>
          </a:xfrm>
          <a:prstGeom prst="rect">
            <a:avLst/>
          </a:prstGeom>
          <a:noFill/>
          <a:ln>
            <a:noFill/>
          </a:ln>
        </p:spPr>
        <p:style>
          <a:lnRef idx="0"/>
          <a:fillRef idx="0"/>
          <a:effectRef idx="0"/>
          <a:fontRef idx="minor"/>
        </p:style>
      </p:sp>
      <p:pic>
        <p:nvPicPr>
          <p:cNvPr id="395" name="Picture 2" descr=""/>
          <p:cNvPicPr/>
          <p:nvPr/>
        </p:nvPicPr>
        <p:blipFill>
          <a:blip r:embed="rId1"/>
          <a:stretch/>
        </p:blipFill>
        <p:spPr>
          <a:xfrm>
            <a:off x="1224000" y="2304000"/>
            <a:ext cx="8704440" cy="2375640"/>
          </a:xfrm>
          <a:prstGeom prst="rect">
            <a:avLst/>
          </a:prstGeom>
          <a:ln>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6" name="CustomShape 1"/>
          <p:cNvSpPr/>
          <p:nvPr/>
        </p:nvSpPr>
        <p:spPr>
          <a:xfrm>
            <a:off x="457200" y="274680"/>
            <a:ext cx="8228520" cy="1141920"/>
          </a:xfrm>
          <a:prstGeom prst="rect">
            <a:avLst/>
          </a:prstGeom>
          <a:noFill/>
          <a:ln>
            <a:noFill/>
          </a:ln>
        </p:spPr>
        <p:style>
          <a:lnRef idx="0"/>
          <a:fillRef idx="0"/>
          <a:effectRef idx="0"/>
          <a:fontRef idx="minor"/>
        </p:style>
      </p:sp>
      <p:sp>
        <p:nvSpPr>
          <p:cNvPr id="397" name="CustomShape 2"/>
          <p:cNvSpPr/>
          <p:nvPr/>
        </p:nvSpPr>
        <p:spPr>
          <a:xfrm>
            <a:off x="457200" y="1600200"/>
            <a:ext cx="8228520" cy="4524840"/>
          </a:xfrm>
          <a:prstGeom prst="rect">
            <a:avLst/>
          </a:prstGeom>
          <a:noFill/>
          <a:ln>
            <a:noFill/>
          </a:ln>
        </p:spPr>
        <p:style>
          <a:lnRef idx="0"/>
          <a:fillRef idx="0"/>
          <a:effectRef idx="0"/>
          <a:fontRef idx="minor"/>
        </p:style>
        <p:txBody>
          <a:bodyPr lIns="90000" rIns="90000" tIns="45000" bIns="45000">
            <a:noAutofit/>
          </a:bodyPr>
          <a:p>
            <a:pPr marL="343080" indent="-342000" algn="ctr">
              <a:lnSpc>
                <a:spcPct val="100000"/>
              </a:lnSpc>
              <a:spcBef>
                <a:spcPts val="641"/>
              </a:spcBef>
              <a:buClr>
                <a:srgbClr val="000000"/>
              </a:buClr>
              <a:buFont typeface="Arial"/>
              <a:buChar char="•"/>
            </a:pPr>
            <a:r>
              <a:rPr b="0" lang="ru-RU" sz="3200" spc="-1" strike="noStrike">
                <a:solidFill>
                  <a:srgbClr val="000000"/>
                </a:solidFill>
                <a:latin typeface="Times New Roman"/>
                <a:ea typeface="DejaVu Sans"/>
              </a:rPr>
              <a:t>Our lesson is over. Thanks for your attention! Goodbye.</a:t>
            </a:r>
            <a:endParaRPr b="0" lang="ru-RU" sz="32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CustomShape 1"/>
          <p:cNvSpPr/>
          <p:nvPr/>
        </p:nvSpPr>
        <p:spPr>
          <a:xfrm>
            <a:off x="457200" y="274680"/>
            <a:ext cx="8228520" cy="1141920"/>
          </a:xfrm>
          <a:prstGeom prst="rect">
            <a:avLst/>
          </a:prstGeom>
          <a:noFill/>
          <a:ln>
            <a:noFill/>
          </a:ln>
        </p:spPr>
        <p:style>
          <a:lnRef idx="0"/>
          <a:fillRef idx="0"/>
          <a:effectRef idx="0"/>
          <a:fontRef idx="minor"/>
        </p:style>
      </p:sp>
      <p:pic>
        <p:nvPicPr>
          <p:cNvPr id="278" name="Picture 2" descr=""/>
          <p:cNvPicPr/>
          <p:nvPr/>
        </p:nvPicPr>
        <p:blipFill>
          <a:blip r:embed="rId1"/>
          <a:stretch/>
        </p:blipFill>
        <p:spPr>
          <a:xfrm>
            <a:off x="1080000" y="0"/>
            <a:ext cx="7910280" cy="660780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9" name="CustomShape 1"/>
          <p:cNvSpPr/>
          <p:nvPr/>
        </p:nvSpPr>
        <p:spPr>
          <a:xfrm>
            <a:off x="457200" y="160560"/>
            <a:ext cx="8228520" cy="1370880"/>
          </a:xfrm>
          <a:prstGeom prst="rect">
            <a:avLst/>
          </a:prstGeom>
          <a:noFill/>
          <a:ln>
            <a:noFill/>
          </a:ln>
        </p:spPr>
        <p:style>
          <a:lnRef idx="0"/>
          <a:fillRef idx="0"/>
          <a:effectRef idx="0"/>
          <a:fontRef idx="minor"/>
        </p:style>
        <p:txBody>
          <a:bodyPr lIns="0" rIns="0" tIns="0" bIns="0" anchor="ctr">
            <a:spAutoFit/>
          </a:bodyPr>
          <a:p>
            <a:pPr algn="ctr">
              <a:lnSpc>
                <a:spcPct val="100000"/>
              </a:lnSpc>
            </a:pPr>
            <a:br/>
            <a:r>
              <a:rPr b="0" lang="ru-RU" sz="3600" spc="-1" strike="noStrike">
                <a:solidFill>
                  <a:srgbClr val="000000"/>
                </a:solidFill>
                <a:latin typeface="Times New Roman"/>
                <a:ea typeface="DejaVu Sans"/>
              </a:rPr>
              <a:t>The genetic code.</a:t>
            </a:r>
            <a:br/>
            <a:endParaRPr b="0" lang="ru-RU" sz="3600" spc="-1" strike="noStrike">
              <a:latin typeface="Arial"/>
            </a:endParaRPr>
          </a:p>
        </p:txBody>
      </p:sp>
      <p:sp>
        <p:nvSpPr>
          <p:cNvPr id="280" name="CustomShape 2"/>
          <p:cNvSpPr/>
          <p:nvPr/>
        </p:nvSpPr>
        <p:spPr>
          <a:xfrm>
            <a:off x="1177560" y="1134720"/>
            <a:ext cx="7605720" cy="1600560"/>
          </a:xfrm>
          <a:prstGeom prst="rect">
            <a:avLst/>
          </a:prstGeom>
          <a:noFill/>
          <a:ln>
            <a:noFill/>
          </a:ln>
        </p:spPr>
        <p:style>
          <a:lnRef idx="0"/>
          <a:fillRef idx="0"/>
          <a:effectRef idx="0"/>
          <a:fontRef idx="minor"/>
        </p:style>
        <p:txBody>
          <a:bodyPr lIns="0" rIns="0" tIns="0" bIns="0">
            <a:normAutofit/>
          </a:bodyPr>
          <a:p>
            <a:pPr marL="432000" indent="-323280">
              <a:lnSpc>
                <a:spcPct val="100000"/>
              </a:lnSpc>
              <a:spcBef>
                <a:spcPts val="1417"/>
              </a:spcBef>
              <a:buClr>
                <a:srgbClr val="000000"/>
              </a:buClr>
              <a:buSzPct val="45000"/>
              <a:buFont typeface="Wingdings" charset="2"/>
              <a:buChar char=""/>
            </a:pPr>
            <a:r>
              <a:rPr b="0" lang="ru-RU" sz="2000" spc="-1" strike="noStrike">
                <a:solidFill>
                  <a:srgbClr val="000000"/>
                </a:solidFill>
                <a:latin typeface="Times New Roman"/>
                <a:ea typeface="DejaVu Sans"/>
              </a:rPr>
              <a:t>The genetic code is made up of codons, which are three-letter chains of nucleotides. Each codon codes for one specific amino acid. The code defines the order in which amino acids are added to the polypeptide chain during protein synthesis. Hence, the genetic code dictates the sequence of amino acids in a protein.</a:t>
            </a:r>
            <a:endParaRPr b="0" lang="ru-RU" sz="2000" spc="-1" strike="noStrike">
              <a:latin typeface="Arial"/>
            </a:endParaRPr>
          </a:p>
        </p:txBody>
      </p:sp>
      <p:pic>
        <p:nvPicPr>
          <p:cNvPr id="281" name="Picture 2" descr=""/>
          <p:cNvPicPr/>
          <p:nvPr/>
        </p:nvPicPr>
        <p:blipFill>
          <a:blip r:embed="rId1"/>
          <a:stretch/>
        </p:blipFill>
        <p:spPr>
          <a:xfrm>
            <a:off x="3054240" y="2736000"/>
            <a:ext cx="3785040" cy="3809160"/>
          </a:xfrm>
          <a:prstGeom prst="rect">
            <a:avLst/>
          </a:prstGeom>
          <a:ln>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 name="CustomShape 1"/>
          <p:cNvSpPr/>
          <p:nvPr/>
        </p:nvSpPr>
        <p:spPr>
          <a:xfrm>
            <a:off x="1008000" y="510120"/>
            <a:ext cx="7677720" cy="670680"/>
          </a:xfrm>
          <a:prstGeom prst="rect">
            <a:avLst/>
          </a:prstGeom>
          <a:noFill/>
          <a:ln>
            <a:noFill/>
          </a:ln>
        </p:spPr>
        <p:style>
          <a:lnRef idx="0"/>
          <a:fillRef idx="0"/>
          <a:effectRef idx="0"/>
          <a:fontRef idx="minor"/>
        </p:style>
        <p:txBody>
          <a:bodyPr lIns="0" rIns="0" tIns="0" bIns="0" anchor="ctr">
            <a:spAutoFit/>
          </a:bodyPr>
          <a:p>
            <a:pPr>
              <a:lnSpc>
                <a:spcPct val="100000"/>
              </a:lnSpc>
            </a:pPr>
            <a:r>
              <a:rPr b="0" lang="ru-RU" sz="4400" spc="-1" strike="noStrike">
                <a:solidFill>
                  <a:srgbClr val="000000"/>
                </a:solidFill>
                <a:latin typeface="Times New Roman"/>
                <a:ea typeface="DejaVu Sans"/>
              </a:rPr>
              <a:t>Discovery of the genetic code</a:t>
            </a:r>
            <a:endParaRPr b="0" lang="ru-RU" sz="4400" spc="-1" strike="noStrike">
              <a:latin typeface="Arial"/>
            </a:endParaRPr>
          </a:p>
        </p:txBody>
      </p:sp>
      <p:sp>
        <p:nvSpPr>
          <p:cNvPr id="283" name="CustomShape 2"/>
          <p:cNvSpPr/>
          <p:nvPr/>
        </p:nvSpPr>
        <p:spPr>
          <a:xfrm>
            <a:off x="1008000" y="1368000"/>
            <a:ext cx="7631280" cy="3976560"/>
          </a:xfrm>
          <a:prstGeom prst="rect">
            <a:avLst/>
          </a:prstGeom>
          <a:noFill/>
          <a:ln>
            <a:noFill/>
          </a:ln>
        </p:spPr>
        <p:style>
          <a:lnRef idx="0"/>
          <a:fillRef idx="0"/>
          <a:effectRef idx="0"/>
          <a:fontRef idx="minor"/>
        </p:style>
        <p:txBody>
          <a:bodyPr lIns="0" rIns="0" tIns="0" bIns="0">
            <a:normAutofit/>
          </a:bodyPr>
          <a:p>
            <a:pPr marL="432000" indent="-323280">
              <a:lnSpc>
                <a:spcPct val="100000"/>
              </a:lnSpc>
              <a:spcBef>
                <a:spcPts val="1417"/>
              </a:spcBef>
              <a:buClr>
                <a:srgbClr val="000000"/>
              </a:buClr>
              <a:buSzPct val="45000"/>
              <a:buFont typeface="Wingdings" charset="2"/>
              <a:buChar char=""/>
            </a:pPr>
            <a:r>
              <a:rPr b="0" lang="ru-RU" sz="3200" spc="-1" strike="noStrike">
                <a:solidFill>
                  <a:srgbClr val="000000"/>
                </a:solidFill>
                <a:latin typeface="Times New Roman"/>
                <a:ea typeface="DejaVu Sans"/>
              </a:rPr>
              <a:t>In 1961, Francis Crick and his colleagues introduced the idea of ​​a codon. </a:t>
            </a:r>
            <a:endParaRPr b="0" lang="ru-RU" sz="3200" spc="-1" strike="noStrike">
              <a:latin typeface="Arial"/>
            </a:endParaRPr>
          </a:p>
          <a:p>
            <a:pPr marL="432000" indent="-323280">
              <a:lnSpc>
                <a:spcPct val="100000"/>
              </a:lnSpc>
              <a:spcBef>
                <a:spcPts val="1417"/>
              </a:spcBef>
              <a:buClr>
                <a:srgbClr val="000000"/>
              </a:buClr>
              <a:buSzPct val="45000"/>
              <a:buFont typeface="Wingdings" charset="2"/>
              <a:buChar char=""/>
            </a:pPr>
            <a:r>
              <a:rPr b="0" lang="ru-RU" sz="3200" spc="-1" strike="noStrike">
                <a:solidFill>
                  <a:srgbClr val="000000"/>
                </a:solidFill>
                <a:latin typeface="Times New Roman"/>
                <a:ea typeface="DejaVu Sans"/>
              </a:rPr>
              <a:t>Marshall Nirenberg and his colleagues deciphered the genetic code.</a:t>
            </a:r>
            <a:endParaRPr b="0" lang="ru-RU" sz="3200" spc="-1" strike="noStrike">
              <a:latin typeface="Arial"/>
            </a:endParaRPr>
          </a:p>
        </p:txBody>
      </p:sp>
      <p:pic>
        <p:nvPicPr>
          <p:cNvPr id="284" name="Рисунок 195" descr=""/>
          <p:cNvPicPr/>
          <p:nvPr/>
        </p:nvPicPr>
        <p:blipFill>
          <a:blip r:embed="rId1"/>
          <a:stretch/>
        </p:blipFill>
        <p:spPr>
          <a:xfrm>
            <a:off x="1368000" y="3671640"/>
            <a:ext cx="2818440" cy="1584000"/>
          </a:xfrm>
          <a:prstGeom prst="rect">
            <a:avLst/>
          </a:prstGeom>
          <a:ln>
            <a:noFill/>
          </a:ln>
        </p:spPr>
      </p:pic>
      <p:sp>
        <p:nvSpPr>
          <p:cNvPr id="285" name="CustomShape 3"/>
          <p:cNvSpPr/>
          <p:nvPr/>
        </p:nvSpPr>
        <p:spPr>
          <a:xfrm>
            <a:off x="1008000" y="5341320"/>
            <a:ext cx="3455640" cy="6386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Arial"/>
                <a:ea typeface="DejaVu Sans"/>
              </a:rPr>
              <a:t>Francis Harry Compton Crick</a:t>
            </a:r>
            <a:endParaRPr b="0" lang="ru-RU" sz="1800" spc="-1" strike="noStrike">
              <a:latin typeface="Arial"/>
            </a:endParaRPr>
          </a:p>
          <a:p>
            <a:pPr>
              <a:lnSpc>
                <a:spcPct val="100000"/>
              </a:lnSpc>
            </a:pPr>
            <a:r>
              <a:rPr b="0" lang="ru-RU" sz="1800" spc="-1" strike="noStrike">
                <a:solidFill>
                  <a:srgbClr val="000000"/>
                </a:solidFill>
                <a:latin typeface="Arial"/>
                <a:ea typeface="DejaVu Sans"/>
              </a:rPr>
              <a:t>and  James Dewey Watson</a:t>
            </a:r>
            <a:endParaRPr b="0" lang="ru-RU" sz="1800" spc="-1" strike="noStrike">
              <a:latin typeface="Arial"/>
            </a:endParaRPr>
          </a:p>
        </p:txBody>
      </p:sp>
      <p:pic>
        <p:nvPicPr>
          <p:cNvPr id="286" name="Рисунок 197" descr=""/>
          <p:cNvPicPr/>
          <p:nvPr/>
        </p:nvPicPr>
        <p:blipFill>
          <a:blip r:embed="rId2"/>
          <a:stretch/>
        </p:blipFill>
        <p:spPr>
          <a:xfrm>
            <a:off x="6489360" y="3168000"/>
            <a:ext cx="2077920" cy="2735280"/>
          </a:xfrm>
          <a:prstGeom prst="rect">
            <a:avLst/>
          </a:prstGeom>
          <a:ln>
            <a:noFill/>
          </a:ln>
        </p:spPr>
      </p:pic>
      <p:sp>
        <p:nvSpPr>
          <p:cNvPr id="287" name="CustomShape 4"/>
          <p:cNvSpPr/>
          <p:nvPr/>
        </p:nvSpPr>
        <p:spPr>
          <a:xfrm>
            <a:off x="5404320" y="6133320"/>
            <a:ext cx="309096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Arial"/>
                <a:ea typeface="DejaVu Sans"/>
              </a:rPr>
              <a:t>Marshall Warren Nirenberg</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CustomShape 1"/>
          <p:cNvSpPr/>
          <p:nvPr/>
        </p:nvSpPr>
        <p:spPr>
          <a:xfrm>
            <a:off x="1512000" y="452520"/>
            <a:ext cx="8228520" cy="670680"/>
          </a:xfrm>
          <a:prstGeom prst="rect">
            <a:avLst/>
          </a:prstGeom>
          <a:noFill/>
          <a:ln>
            <a:noFill/>
          </a:ln>
        </p:spPr>
        <p:style>
          <a:lnRef idx="0"/>
          <a:fillRef idx="0"/>
          <a:effectRef idx="0"/>
          <a:fontRef idx="minor"/>
        </p:style>
        <p:txBody>
          <a:bodyPr lIns="0" rIns="0" tIns="0" bIns="0" anchor="ctr">
            <a:spAutoFit/>
          </a:bodyPr>
          <a:p>
            <a:pPr>
              <a:lnSpc>
                <a:spcPct val="100000"/>
              </a:lnSpc>
            </a:pPr>
            <a:r>
              <a:rPr b="0" lang="ru-RU" sz="4400" spc="-1" strike="noStrike">
                <a:solidFill>
                  <a:srgbClr val="000000"/>
                </a:solidFill>
                <a:latin typeface="Calibri"/>
                <a:ea typeface="DejaVu Sans"/>
              </a:rPr>
              <a:t>Discovery of the genetic cod</a:t>
            </a:r>
            <a:endParaRPr b="0" lang="ru-RU" sz="4400" spc="-1" strike="noStrike">
              <a:latin typeface="Arial"/>
            </a:endParaRPr>
          </a:p>
        </p:txBody>
      </p:sp>
      <p:sp>
        <p:nvSpPr>
          <p:cNvPr id="289" name="CustomShape 2"/>
          <p:cNvSpPr/>
          <p:nvPr/>
        </p:nvSpPr>
        <p:spPr>
          <a:xfrm>
            <a:off x="1080000" y="1206720"/>
            <a:ext cx="7631280" cy="1888560"/>
          </a:xfrm>
          <a:prstGeom prst="rect">
            <a:avLst/>
          </a:prstGeom>
          <a:noFill/>
          <a:ln>
            <a:noFill/>
          </a:ln>
        </p:spPr>
        <p:style>
          <a:lnRef idx="0"/>
          <a:fillRef idx="0"/>
          <a:effectRef idx="0"/>
          <a:fontRef idx="minor"/>
        </p:style>
        <p:txBody>
          <a:bodyPr lIns="0" rIns="0" tIns="0" bIns="0">
            <a:normAutofit/>
          </a:bodyPr>
          <a:p>
            <a:pPr marL="432000" indent="-323280">
              <a:lnSpc>
                <a:spcPct val="100000"/>
              </a:lnSpc>
              <a:spcBef>
                <a:spcPts val="1417"/>
              </a:spcBef>
              <a:buClr>
                <a:srgbClr val="000000"/>
              </a:buClr>
              <a:buSzPct val="45000"/>
              <a:buFont typeface="Wingdings" charset="2"/>
              <a:buChar char=""/>
            </a:pPr>
            <a:r>
              <a:rPr b="0" lang="ru-RU" sz="2200" spc="-1" strike="noStrike">
                <a:solidFill>
                  <a:srgbClr val="000000"/>
                </a:solidFill>
                <a:latin typeface="Times New Roman"/>
                <a:ea typeface="DejaVu Sans"/>
              </a:rPr>
              <a:t>Har Gobind Khorana produced synthetic RNA molecules with specific combinations of nucleotides. </a:t>
            </a:r>
            <a:endParaRPr b="0" lang="ru-RU" sz="2200" spc="-1" strike="noStrike">
              <a:latin typeface="Arial"/>
            </a:endParaRPr>
          </a:p>
          <a:p>
            <a:pPr marL="432000" indent="-323280">
              <a:lnSpc>
                <a:spcPct val="100000"/>
              </a:lnSpc>
              <a:spcBef>
                <a:spcPts val="1417"/>
              </a:spcBef>
              <a:buClr>
                <a:srgbClr val="000000"/>
              </a:buClr>
              <a:buSzPct val="45000"/>
              <a:buFont typeface="Wingdings" charset="2"/>
              <a:buChar char=""/>
            </a:pPr>
            <a:r>
              <a:rPr b="0" lang="ru-RU" sz="2200" spc="-1" strike="noStrike">
                <a:solidFill>
                  <a:srgbClr val="000000"/>
                </a:solidFill>
                <a:latin typeface="Times New Roman"/>
                <a:ea typeface="DejaVu Sans"/>
              </a:rPr>
              <a:t>Robert Holley in 1965 figured out the structure of transport RNA (tRNA), a molecule involved in RNA translation and protein synthesis.</a:t>
            </a:r>
            <a:endParaRPr b="0" lang="ru-RU" sz="2200" spc="-1" strike="noStrike">
              <a:latin typeface="Arial"/>
            </a:endParaRPr>
          </a:p>
        </p:txBody>
      </p:sp>
      <p:sp>
        <p:nvSpPr>
          <p:cNvPr id="290" name="CustomShape 3"/>
          <p:cNvSpPr/>
          <p:nvPr/>
        </p:nvSpPr>
        <p:spPr>
          <a:xfrm>
            <a:off x="1512000" y="5976000"/>
            <a:ext cx="252864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Arial"/>
                <a:ea typeface="DejaVu Sans"/>
              </a:rPr>
              <a:t>Robert William Holley</a:t>
            </a:r>
            <a:endParaRPr b="0" lang="ru-RU" sz="1800" spc="-1" strike="noStrike">
              <a:latin typeface="Arial"/>
            </a:endParaRPr>
          </a:p>
        </p:txBody>
      </p:sp>
      <p:pic>
        <p:nvPicPr>
          <p:cNvPr id="291" name="Рисунок 202" descr=""/>
          <p:cNvPicPr/>
          <p:nvPr/>
        </p:nvPicPr>
        <p:blipFill>
          <a:blip r:embed="rId1"/>
          <a:stretch/>
        </p:blipFill>
        <p:spPr>
          <a:xfrm>
            <a:off x="1717200" y="3240000"/>
            <a:ext cx="1954080" cy="2472480"/>
          </a:xfrm>
          <a:prstGeom prst="rect">
            <a:avLst/>
          </a:prstGeom>
          <a:ln>
            <a:noFill/>
          </a:ln>
        </p:spPr>
      </p:pic>
      <p:sp>
        <p:nvSpPr>
          <p:cNvPr id="292" name="CustomShape 4"/>
          <p:cNvSpPr/>
          <p:nvPr/>
        </p:nvSpPr>
        <p:spPr>
          <a:xfrm>
            <a:off x="6077880" y="5989320"/>
            <a:ext cx="241740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Arial"/>
                <a:ea typeface="DejaVu Sans"/>
              </a:rPr>
              <a:t>Har Gobind Khorana</a:t>
            </a:r>
            <a:endParaRPr b="0" lang="ru-RU" sz="1800" spc="-1" strike="noStrike">
              <a:latin typeface="Arial"/>
            </a:endParaRPr>
          </a:p>
        </p:txBody>
      </p:sp>
      <p:pic>
        <p:nvPicPr>
          <p:cNvPr id="293" name="Рисунок 204" descr=""/>
          <p:cNvPicPr/>
          <p:nvPr/>
        </p:nvPicPr>
        <p:blipFill>
          <a:blip r:embed="rId2"/>
          <a:stretch/>
        </p:blipFill>
        <p:spPr>
          <a:xfrm>
            <a:off x="6228720" y="3024000"/>
            <a:ext cx="1834560" cy="258228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CustomShape 1"/>
          <p:cNvSpPr/>
          <p:nvPr/>
        </p:nvSpPr>
        <p:spPr>
          <a:xfrm>
            <a:off x="1152000" y="120960"/>
            <a:ext cx="8228520" cy="670680"/>
          </a:xfrm>
          <a:prstGeom prst="rect">
            <a:avLst/>
          </a:prstGeom>
          <a:noFill/>
          <a:ln>
            <a:noFill/>
          </a:ln>
        </p:spPr>
        <p:style>
          <a:lnRef idx="0"/>
          <a:fillRef idx="0"/>
          <a:effectRef idx="0"/>
          <a:fontRef idx="minor"/>
        </p:style>
        <p:txBody>
          <a:bodyPr lIns="0" rIns="0" tIns="0" bIns="0" anchor="ctr">
            <a:spAutoFit/>
          </a:bodyPr>
          <a:p>
            <a:pPr>
              <a:lnSpc>
                <a:spcPct val="100000"/>
              </a:lnSpc>
            </a:pPr>
            <a:r>
              <a:rPr b="0" lang="ru-RU" sz="4400" spc="-1" strike="noStrike">
                <a:solidFill>
                  <a:srgbClr val="000000"/>
                </a:solidFill>
                <a:latin typeface="Calibri"/>
                <a:ea typeface="DejaVu Sans"/>
              </a:rPr>
              <a:t>Properties of Genetic Code</a:t>
            </a:r>
            <a:endParaRPr b="0" lang="ru-RU" sz="4400" spc="-1" strike="noStrike">
              <a:latin typeface="Arial"/>
            </a:endParaRPr>
          </a:p>
        </p:txBody>
      </p:sp>
      <p:sp>
        <p:nvSpPr>
          <p:cNvPr id="295" name="CustomShape 2"/>
          <p:cNvSpPr/>
          <p:nvPr/>
        </p:nvSpPr>
        <p:spPr>
          <a:xfrm>
            <a:off x="914760" y="2519280"/>
            <a:ext cx="3332520" cy="719280"/>
          </a:xfrm>
          <a:prstGeom prst="rect">
            <a:avLst/>
          </a:prstGeom>
          <a:noFill/>
          <a:ln>
            <a:noFill/>
          </a:ln>
        </p:spPr>
        <p:style>
          <a:lnRef idx="0"/>
          <a:fillRef idx="0"/>
          <a:effectRef idx="0"/>
          <a:fontRef idx="minor"/>
        </p:style>
        <p:txBody>
          <a:bodyPr lIns="0" rIns="0" tIns="0" bIns="0">
            <a:normAutofit/>
          </a:bodyPr>
          <a:p>
            <a:pPr marL="432000" indent="-323280">
              <a:lnSpc>
                <a:spcPct val="100000"/>
              </a:lnSpc>
              <a:spcBef>
                <a:spcPts val="1417"/>
              </a:spcBef>
              <a:buClr>
                <a:srgbClr val="000000"/>
              </a:buClr>
              <a:buSzPct val="45000"/>
              <a:buFont typeface="Wingdings" charset="2"/>
              <a:buChar char=""/>
            </a:pPr>
            <a:r>
              <a:rPr b="0" lang="ru-RU" sz="2800" spc="-1" strike="noStrike">
                <a:solidFill>
                  <a:srgbClr val="0070c0"/>
                </a:solidFill>
                <a:latin typeface="Calibri"/>
                <a:ea typeface="DejaVu Sans"/>
              </a:rPr>
              <a:t>Code is a Triplet</a:t>
            </a:r>
            <a:r>
              <a:rPr b="0" lang="ru-RU" sz="3200" spc="-1" strike="noStrike">
                <a:solidFill>
                  <a:srgbClr val="000000"/>
                </a:solidFill>
                <a:latin typeface="Gill Sans MT"/>
                <a:ea typeface="DejaVu Sans"/>
              </a:rPr>
              <a:t> </a:t>
            </a:r>
            <a:endParaRPr b="0" lang="ru-RU" sz="3200" spc="-1" strike="noStrike">
              <a:latin typeface="Arial"/>
            </a:endParaRPr>
          </a:p>
        </p:txBody>
      </p:sp>
      <p:pic>
        <p:nvPicPr>
          <p:cNvPr id="296" name="Рисунок 207" descr=""/>
          <p:cNvPicPr/>
          <p:nvPr/>
        </p:nvPicPr>
        <p:blipFill>
          <a:blip r:embed="rId1"/>
          <a:stretch/>
        </p:blipFill>
        <p:spPr>
          <a:xfrm>
            <a:off x="1656000" y="923040"/>
            <a:ext cx="2303280" cy="1711440"/>
          </a:xfrm>
          <a:prstGeom prst="rect">
            <a:avLst/>
          </a:prstGeom>
          <a:ln>
            <a:noFill/>
          </a:ln>
        </p:spPr>
      </p:pic>
      <p:sp>
        <p:nvSpPr>
          <p:cNvPr id="297" name="CustomShape 3"/>
          <p:cNvSpPr/>
          <p:nvPr/>
        </p:nvSpPr>
        <p:spPr>
          <a:xfrm>
            <a:off x="4194000" y="2592000"/>
            <a:ext cx="394128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800" spc="-1" strike="noStrike">
                <a:solidFill>
                  <a:srgbClr val="0070c0"/>
                </a:solidFill>
                <a:latin typeface="Calibri"/>
                <a:ea typeface="DejaVu Sans"/>
              </a:rPr>
              <a:t>The Code is Degenerate</a:t>
            </a:r>
            <a:endParaRPr b="0" lang="ru-RU" sz="2800" spc="-1" strike="noStrike">
              <a:latin typeface="Arial"/>
            </a:endParaRPr>
          </a:p>
        </p:txBody>
      </p:sp>
      <p:sp>
        <p:nvSpPr>
          <p:cNvPr id="298" name="CustomShape 4"/>
          <p:cNvSpPr/>
          <p:nvPr/>
        </p:nvSpPr>
        <p:spPr>
          <a:xfrm>
            <a:off x="936000" y="5904000"/>
            <a:ext cx="432828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800" spc="-1" strike="noStrike">
                <a:solidFill>
                  <a:srgbClr val="0070c0"/>
                </a:solidFill>
                <a:latin typeface="Calibri"/>
                <a:ea typeface="DejaVu Sans"/>
              </a:rPr>
              <a:t>The Code is Non-overlapping</a:t>
            </a:r>
            <a:endParaRPr b="0" lang="ru-RU" sz="2800" spc="-1" strike="noStrike">
              <a:latin typeface="Arial"/>
            </a:endParaRPr>
          </a:p>
        </p:txBody>
      </p:sp>
      <p:sp>
        <p:nvSpPr>
          <p:cNvPr id="299" name="CustomShape 5"/>
          <p:cNvSpPr/>
          <p:nvPr/>
        </p:nvSpPr>
        <p:spPr>
          <a:xfrm>
            <a:off x="4752000" y="3225960"/>
            <a:ext cx="379620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800" spc="-1" strike="noStrike">
                <a:solidFill>
                  <a:srgbClr val="0070c0"/>
                </a:solidFill>
                <a:latin typeface="Calibri"/>
                <a:ea typeface="DejaVu Sans"/>
              </a:rPr>
              <a:t> </a:t>
            </a:r>
            <a:r>
              <a:rPr b="0" lang="ru-RU" sz="2800" spc="-1" strike="noStrike">
                <a:solidFill>
                  <a:srgbClr val="0070c0"/>
                </a:solidFill>
                <a:latin typeface="Calibri"/>
                <a:ea typeface="DejaVu Sans"/>
              </a:rPr>
              <a:t>The Code is Comma Less</a:t>
            </a:r>
            <a:endParaRPr b="0" lang="ru-RU" sz="2800" spc="-1" strike="noStrike">
              <a:latin typeface="Arial"/>
            </a:endParaRPr>
          </a:p>
        </p:txBody>
      </p:sp>
      <p:sp>
        <p:nvSpPr>
          <p:cNvPr id="300" name="CustomShape 6"/>
          <p:cNvSpPr/>
          <p:nvPr/>
        </p:nvSpPr>
        <p:spPr>
          <a:xfrm>
            <a:off x="5370480" y="5760000"/>
            <a:ext cx="391680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800" spc="-1" strike="noStrike">
                <a:solidFill>
                  <a:srgbClr val="0070c0"/>
                </a:solidFill>
                <a:latin typeface="Calibri"/>
                <a:ea typeface="DejaVu Sans"/>
              </a:rPr>
              <a:t>The Code is Unambiguous</a:t>
            </a:r>
            <a:endParaRPr b="0" lang="ru-RU" sz="2800" spc="-1" strike="noStrike">
              <a:latin typeface="Arial"/>
            </a:endParaRPr>
          </a:p>
        </p:txBody>
      </p:sp>
      <p:sp>
        <p:nvSpPr>
          <p:cNvPr id="301" name="CustomShape 7"/>
          <p:cNvSpPr/>
          <p:nvPr/>
        </p:nvSpPr>
        <p:spPr>
          <a:xfrm>
            <a:off x="4896000" y="3859920"/>
            <a:ext cx="325224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800" spc="-1" strike="noStrike">
                <a:solidFill>
                  <a:srgbClr val="0070c0"/>
                </a:solidFill>
                <a:latin typeface="Calibri"/>
                <a:ea typeface="DejaVu Sans"/>
              </a:rPr>
              <a:t>The Code is Universal</a:t>
            </a:r>
            <a:endParaRPr b="0" lang="ru-RU" sz="2800" spc="-1" strike="noStrike">
              <a:latin typeface="Arial"/>
            </a:endParaRPr>
          </a:p>
        </p:txBody>
      </p:sp>
      <p:pic>
        <p:nvPicPr>
          <p:cNvPr id="302" name="Content Placeholder 4" descr=""/>
          <p:cNvPicPr/>
          <p:nvPr/>
        </p:nvPicPr>
        <p:blipFill>
          <a:blip r:embed="rId2"/>
          <a:stretch/>
        </p:blipFill>
        <p:spPr>
          <a:xfrm>
            <a:off x="1512360" y="3312000"/>
            <a:ext cx="2735280" cy="273924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CustomShape 1"/>
          <p:cNvSpPr/>
          <p:nvPr/>
        </p:nvSpPr>
        <p:spPr>
          <a:xfrm>
            <a:off x="457200" y="273600"/>
            <a:ext cx="8228520" cy="1144080"/>
          </a:xfrm>
          <a:prstGeom prst="rect">
            <a:avLst/>
          </a:prstGeom>
          <a:noFill/>
          <a:ln>
            <a:noFill/>
          </a:ln>
        </p:spPr>
        <p:style>
          <a:lnRef idx="0"/>
          <a:fillRef idx="0"/>
          <a:effectRef idx="0"/>
          <a:fontRef idx="minor"/>
        </p:style>
      </p:sp>
      <p:sp>
        <p:nvSpPr>
          <p:cNvPr id="304" name="CustomShape 2"/>
          <p:cNvSpPr/>
          <p:nvPr/>
        </p:nvSpPr>
        <p:spPr>
          <a:xfrm>
            <a:off x="457200" y="1604520"/>
            <a:ext cx="8228520" cy="3976560"/>
          </a:xfrm>
          <a:prstGeom prst="rect">
            <a:avLst/>
          </a:prstGeom>
          <a:noFill/>
          <a:ln>
            <a:noFill/>
          </a:ln>
        </p:spPr>
        <p:style>
          <a:lnRef idx="0"/>
          <a:fillRef idx="0"/>
          <a:effectRef idx="0"/>
          <a:fontRef idx="minor"/>
        </p:style>
      </p:sp>
      <p:sp>
        <p:nvSpPr>
          <p:cNvPr id="305" name="CustomShape 3"/>
          <p:cNvSpPr/>
          <p:nvPr/>
        </p:nvSpPr>
        <p:spPr>
          <a:xfrm>
            <a:off x="864000" y="3225960"/>
            <a:ext cx="192348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800" spc="-1" strike="noStrike">
                <a:solidFill>
                  <a:srgbClr val="00b0f0"/>
                </a:solidFill>
                <a:latin typeface="Calibri"/>
                <a:ea typeface="DejaVu Sans"/>
              </a:rPr>
              <a:t> </a:t>
            </a:r>
            <a:r>
              <a:rPr b="0" lang="ru-RU" sz="2800" spc="-1" strike="noStrike">
                <a:solidFill>
                  <a:srgbClr val="00b0f0"/>
                </a:solidFill>
                <a:latin typeface="Calibri"/>
                <a:ea typeface="DejaVu Sans"/>
              </a:rPr>
              <a:t>Co-linearity</a:t>
            </a:r>
            <a:endParaRPr b="0" lang="ru-RU" sz="2800" spc="-1" strike="noStrike">
              <a:latin typeface="Arial"/>
            </a:endParaRPr>
          </a:p>
        </p:txBody>
      </p:sp>
      <p:pic>
        <p:nvPicPr>
          <p:cNvPr id="306" name="Picture 5" descr=""/>
          <p:cNvPicPr/>
          <p:nvPr/>
        </p:nvPicPr>
        <p:blipFill>
          <a:blip r:embed="rId1"/>
          <a:stretch/>
        </p:blipFill>
        <p:spPr>
          <a:xfrm>
            <a:off x="1180440" y="1102680"/>
            <a:ext cx="1770840" cy="1848600"/>
          </a:xfrm>
          <a:prstGeom prst="rect">
            <a:avLst/>
          </a:prstGeom>
          <a:ln>
            <a:noFill/>
          </a:ln>
        </p:spPr>
      </p:pic>
      <p:sp>
        <p:nvSpPr>
          <p:cNvPr id="307" name="CustomShape 4"/>
          <p:cNvSpPr/>
          <p:nvPr/>
        </p:nvSpPr>
        <p:spPr>
          <a:xfrm>
            <a:off x="4536000" y="3672000"/>
            <a:ext cx="368352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800" spc="-1" strike="noStrike">
                <a:solidFill>
                  <a:srgbClr val="0070c0"/>
                </a:solidFill>
                <a:latin typeface="Calibri"/>
                <a:ea typeface="DejaVu Sans"/>
              </a:rPr>
              <a:t>Gene-polypeptide Parity</a:t>
            </a:r>
            <a:endParaRPr b="0" lang="ru-RU" sz="2800" spc="-1" strike="noStrike">
              <a:latin typeface="Arial"/>
            </a:endParaRPr>
          </a:p>
        </p:txBody>
      </p:sp>
      <p:pic>
        <p:nvPicPr>
          <p:cNvPr id="308" name="Content Placeholder 4" descr=""/>
          <p:cNvPicPr/>
          <p:nvPr/>
        </p:nvPicPr>
        <p:blipFill>
          <a:blip r:embed="rId2"/>
          <a:stretch/>
        </p:blipFill>
        <p:spPr>
          <a:xfrm>
            <a:off x="4645080" y="1512000"/>
            <a:ext cx="3274200" cy="1889280"/>
          </a:xfrm>
          <a:prstGeom prst="rect">
            <a:avLst/>
          </a:prstGeom>
          <a:ln>
            <a:noFill/>
          </a:ln>
        </p:spPr>
      </p:pic>
      <p:sp>
        <p:nvSpPr>
          <p:cNvPr id="309" name="CustomShape 5"/>
          <p:cNvSpPr/>
          <p:nvPr/>
        </p:nvSpPr>
        <p:spPr>
          <a:xfrm>
            <a:off x="1699920" y="360000"/>
            <a:ext cx="6291360" cy="759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4400" spc="-1" strike="noStrike">
                <a:solidFill>
                  <a:srgbClr val="000000"/>
                </a:solidFill>
                <a:latin typeface="Calibri"/>
                <a:ea typeface="DejaVu Sans"/>
              </a:rPr>
              <a:t>Properties of Genetic Code</a:t>
            </a:r>
            <a:endParaRPr b="0" lang="ru-RU" sz="44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687</TotalTime>
  <Application>Neat_Office/6.2.8.2$Windows_x86 LibreOffice_project/</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2020-09-16T06:09:35Z</dcterms:created>
  <dc:creator>Биология</dc:creator>
  <dc:description/>
  <dc:language>ru-RU</dc:language>
  <cp:lastModifiedBy/>
  <dcterms:modified xsi:type="dcterms:W3CDTF">2020-11-03T18:40:51Z</dcterms:modified>
  <cp:revision>35</cp:revision>
  <dc:subject/>
  <dc:title>Stages of gene expression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Экран (4:3)</vt:lpwstr>
  </property>
  <property fmtid="{D5CDD505-2E9C-101B-9397-08002B2CF9AE}" pid="9" name="ScaleCrop">
    <vt:bool>0</vt:bool>
  </property>
  <property fmtid="{D5CDD505-2E9C-101B-9397-08002B2CF9AE}" pid="10" name="ShareDoc">
    <vt:bool>0</vt:bool>
  </property>
  <property fmtid="{D5CDD505-2E9C-101B-9397-08002B2CF9AE}" pid="11" name="Slides">
    <vt:i4>34</vt:i4>
  </property>
</Properties>
</file>