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4" r:id="rId3"/>
    <p:sldId id="257" r:id="rId4"/>
    <p:sldId id="262" r:id="rId5"/>
    <p:sldId id="280" r:id="rId6"/>
    <p:sldId id="260" r:id="rId7"/>
    <p:sldId id="265" r:id="rId8"/>
    <p:sldId id="277" r:id="rId9"/>
    <p:sldId id="272" r:id="rId10"/>
    <p:sldId id="276" r:id="rId11"/>
    <p:sldId id="269" r:id="rId12"/>
    <p:sldId id="267" r:id="rId13"/>
    <p:sldId id="268" r:id="rId14"/>
    <p:sldId id="270" r:id="rId15"/>
    <p:sldId id="266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0216A-70FA-4696-88ED-21E0A6E00AFE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F30D0-A7AA-44BB-B8A7-1F6BD7C34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95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473204-63AB-4C5E-836A-883BD638858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0DD240-C9A4-4FC5-8452-F2E82FA1F792}" type="slidenum">
              <a:rPr lang="en-US"/>
              <a:pPr/>
              <a:t>12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C12D-1593-4692-9910-E3A1E8348130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1EEF-0C77-4B05-B577-5F7477A354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C12D-1593-4692-9910-E3A1E8348130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1EEF-0C77-4B05-B577-5F7477A354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C12D-1593-4692-9910-E3A1E8348130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1EEF-0C77-4B05-B577-5F7477A354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C12D-1593-4692-9910-E3A1E8348130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1EEF-0C77-4B05-B577-5F7477A354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C12D-1593-4692-9910-E3A1E8348130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1EEF-0C77-4B05-B577-5F7477A354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C12D-1593-4692-9910-E3A1E8348130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1EEF-0C77-4B05-B577-5F7477A354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C12D-1593-4692-9910-E3A1E8348130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1EEF-0C77-4B05-B577-5F7477A354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C12D-1593-4692-9910-E3A1E8348130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1EEF-0C77-4B05-B577-5F7477A354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C12D-1593-4692-9910-E3A1E8348130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1EEF-0C77-4B05-B577-5F7477A354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C12D-1593-4692-9910-E3A1E8348130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1EEF-0C77-4B05-B577-5F7477A354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C12D-1593-4692-9910-E3A1E8348130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C1EEF-0C77-4B05-B577-5F7477A354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1C12D-1593-4692-9910-E3A1E8348130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C1EEF-0C77-4B05-B577-5F7477A354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" y="3071810"/>
            <a:ext cx="9144000" cy="1647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едиатрическое образование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практикоориентированность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формате новой логистики образовательного процесса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2" descr="C:\студенты 2014\1393215536_logo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contrast="-10000"/>
          </a:blip>
          <a:srcRect/>
          <a:stretch>
            <a:fillRect/>
          </a:stretch>
        </p:blipFill>
        <p:spPr bwMode="auto">
          <a:xfrm>
            <a:off x="7786710" y="4500570"/>
            <a:ext cx="10810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1" descr="http://krasgmu.ru/sys/files/content_attach/1429683890_emblema_s_voiino-yasenetski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688" y="5500710"/>
            <a:ext cx="121446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214414" y="5214950"/>
            <a:ext cx="6715141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М.Ю. Галактионова, Н.В. Тихонова,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Д.А.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Маисеенко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01 сентября 201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7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 г.</a:t>
            </a:r>
            <a:endParaRPr lang="ru-RU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0" name="Picture 2" descr="C:\Users\Admin\Desktop\ДЕКАНАТ 2015\в СМО- по Олимпиаде\Аглямзянова Р.Ф., Шилина Е.В., Кондрашин В.В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142852"/>
            <a:ext cx="3214710" cy="2428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72008"/>
            <a:ext cx="1806575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https://www.medvestnik.ru/apps/mv/assets/cache/files/content/news/772/77233/front-jpg/front-z-7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142852"/>
            <a:ext cx="2484940" cy="2428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6" descr="C:\Users\galaktionova\Desktop\станции по аккредитации\манекены для станций\Профилактический осмотр №1\20170426_11533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8" cstate="print">
            <a:extLst/>
          </a:blip>
          <a:srcRect l="777" t="16170" r="-777" b="5069"/>
          <a:stretch/>
        </p:blipFill>
        <p:spPr>
          <a:xfrm>
            <a:off x="3352300" y="116632"/>
            <a:ext cx="3091908" cy="2395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Критерии отбора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Студент сидит за столом с книг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42" y="3645024"/>
            <a:ext cx="3640570" cy="3085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07504" y="692696"/>
            <a:ext cx="8856984" cy="367411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достоверная </a:t>
            </a:r>
            <a:r>
              <a:rPr lang="ru-RU" b="1" dirty="0">
                <a:solidFill>
                  <a:srgbClr val="002060"/>
                </a:solidFill>
              </a:rPr>
              <a:t>взаимосвязь между </a:t>
            </a:r>
            <a:r>
              <a:rPr lang="ru-RU" b="1" u="sng" dirty="0">
                <a:solidFill>
                  <a:srgbClr val="C00000"/>
                </a:solidFill>
              </a:rPr>
              <a:t>баллом ЕГЭ </a:t>
            </a:r>
            <a:r>
              <a:rPr lang="ru-RU" b="1" dirty="0">
                <a:solidFill>
                  <a:srgbClr val="002060"/>
                </a:solidFill>
              </a:rPr>
              <a:t>и средним баллом успеваемости обучающихся (r=0,4884, 1859 пар значений</a:t>
            </a:r>
            <a:r>
              <a:rPr lang="ru-RU" b="1" dirty="0" smtClean="0">
                <a:solidFill>
                  <a:srgbClr val="002060"/>
                </a:solidFill>
              </a:rPr>
              <a:t>);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значимой </a:t>
            </a:r>
            <a:r>
              <a:rPr lang="ru-RU" b="1" dirty="0">
                <a:solidFill>
                  <a:srgbClr val="002060"/>
                </a:solidFill>
              </a:rPr>
              <a:t>связи между средним баллом успеваемости и </a:t>
            </a:r>
            <a:r>
              <a:rPr lang="ru-RU" b="1" dirty="0" smtClean="0">
                <a:solidFill>
                  <a:srgbClr val="002060"/>
                </a:solidFill>
              </a:rPr>
              <a:t>коэффициентом </a:t>
            </a:r>
            <a:r>
              <a:rPr lang="ru-RU" b="1" dirty="0">
                <a:solidFill>
                  <a:srgbClr val="002060"/>
                </a:solidFill>
              </a:rPr>
              <a:t>интеллекта </a:t>
            </a:r>
            <a:r>
              <a:rPr lang="en-US" b="1" dirty="0">
                <a:solidFill>
                  <a:srgbClr val="002060"/>
                </a:solidFill>
              </a:rPr>
              <a:t>IQ</a:t>
            </a:r>
            <a:r>
              <a:rPr lang="ru-RU" b="1" dirty="0">
                <a:solidFill>
                  <a:srgbClr val="002060"/>
                </a:solidFill>
              </a:rPr>
              <a:t>, не </a:t>
            </a:r>
            <a:r>
              <a:rPr lang="ru-RU" b="1" dirty="0" smtClean="0">
                <a:solidFill>
                  <a:srgbClr val="002060"/>
                </a:solidFill>
              </a:rPr>
              <a:t>выявлено;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ключевой </a:t>
            </a:r>
            <a:r>
              <a:rPr lang="ru-RU" b="1" dirty="0">
                <a:solidFill>
                  <a:srgbClr val="002060"/>
                </a:solidFill>
              </a:rPr>
              <a:t>параметр, влияющий на успеваемость </a:t>
            </a:r>
            <a:r>
              <a:rPr lang="ru-RU" b="1" dirty="0" smtClean="0">
                <a:solidFill>
                  <a:srgbClr val="002060"/>
                </a:solidFill>
              </a:rPr>
              <a:t>– которая </a:t>
            </a:r>
            <a:r>
              <a:rPr lang="ru-RU" b="1" dirty="0">
                <a:solidFill>
                  <a:srgbClr val="002060"/>
                </a:solidFill>
              </a:rPr>
              <a:t>определяется </a:t>
            </a:r>
            <a:r>
              <a:rPr lang="ru-RU" b="1" u="sng" dirty="0">
                <a:solidFill>
                  <a:srgbClr val="C00000"/>
                </a:solidFill>
              </a:rPr>
              <a:t>мотивацией</a:t>
            </a:r>
            <a:r>
              <a:rPr lang="ru-RU" b="1" dirty="0">
                <a:solidFill>
                  <a:srgbClr val="C00000"/>
                </a:solidFill>
              </a:rPr>
              <a:t>. 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Картинки по запросу студент медик сесс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93096"/>
            <a:ext cx="3672408" cy="2437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Зачетка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17" b="98193" l="400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7000">
            <a:off x="2998659" y="4496268"/>
            <a:ext cx="2684257" cy="215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951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Новая логистика образовательного процесса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b="1" dirty="0" smtClean="0">
                <a:solidFill>
                  <a:srgbClr val="002060"/>
                </a:solidFill>
              </a:rPr>
              <a:t>дифференцированный подход (выделение групп обучающихся, соответствующих уровням: необходимому, допустимому, высокому – условно обозначаемых  </a:t>
            </a:r>
            <a:r>
              <a:rPr lang="en-US" altLang="ru-RU" b="1" dirty="0" smtClean="0">
                <a:solidFill>
                  <a:srgbClr val="002060"/>
                </a:solidFill>
              </a:rPr>
              <a:t>C, B, A)</a:t>
            </a:r>
          </a:p>
          <a:p>
            <a:pPr>
              <a:lnSpc>
                <a:spcPct val="80000"/>
              </a:lnSpc>
            </a:pPr>
            <a:r>
              <a:rPr lang="ru-RU" altLang="ru-RU" b="1" dirty="0" smtClean="0">
                <a:solidFill>
                  <a:srgbClr val="002060"/>
                </a:solidFill>
              </a:rPr>
              <a:t> </a:t>
            </a:r>
            <a:r>
              <a:rPr lang="ru-RU" altLang="ru-RU" sz="4400" b="1" dirty="0" smtClean="0">
                <a:solidFill>
                  <a:srgbClr val="002060"/>
                </a:solidFill>
              </a:rPr>
              <a:t>предоставление возможности для реализации  индивидуальных образовательных траекторий</a:t>
            </a:r>
          </a:p>
          <a:p>
            <a:endParaRPr lang="ru-RU" dirty="0"/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/>
          <a:srcRect t="12978" r="23434"/>
          <a:stretch>
            <a:fillRect/>
          </a:stretch>
        </p:blipFill>
        <p:spPr bwMode="auto">
          <a:xfrm>
            <a:off x="7429520" y="142852"/>
            <a:ext cx="1489075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Rectangle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09860" y="-24"/>
            <a:ext cx="7920501" cy="71596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ПЕДАГОГИЧЕСКИЙ  ЭКСПЕРИМЕНТ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85720" y="857232"/>
            <a:ext cx="1944216" cy="57606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3366"/>
                </a:solidFill>
                <a:latin typeface="Calibri" pitchFamily="34" charset="0"/>
              </a:rPr>
              <a:t>Студенты 1 курса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3366"/>
              </a:solidFill>
              <a:effectLst/>
              <a:latin typeface="Calibri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58319" y="4295771"/>
            <a:ext cx="1944216" cy="576064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132-150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586334" y="2922664"/>
            <a:ext cx="3414426" cy="792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Психологическое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тестирование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549852" y="4941168"/>
            <a:ext cx="2375370" cy="792088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</a:rPr>
              <a:t>101, 102,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</a:rPr>
              <a:t>106-112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298448" y="1762192"/>
            <a:ext cx="1944216" cy="792088"/>
          </a:xfrm>
          <a:prstGeom prst="roundRect">
            <a:avLst/>
          </a:prstGeom>
          <a:solidFill>
            <a:srgbClr val="002060"/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Анализ балла ЕГЭ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6623182" y="2492896"/>
            <a:ext cx="2306536" cy="93097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Формирование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групп</a:t>
            </a: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2632571" y="3933777"/>
            <a:ext cx="3656769" cy="2671166"/>
          </a:xfrm>
          <a:prstGeom prst="roundRect">
            <a:avLst/>
          </a:prstGeom>
          <a:noFill/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</a:rPr>
              <a:t>Из числа студентов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</a:rPr>
              <a:t>с высоким ЕГЭ, выявлено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C00000"/>
                </a:solidFill>
              </a:rPr>
              <a:t>35,2%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</a:rPr>
              <a:t>с низкой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</a:rPr>
              <a:t>мотивацией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</a:rPr>
              <a:t>к обучению</a:t>
            </a: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6660232" y="5805264"/>
            <a:ext cx="2264990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113,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 114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158319" y="5093568"/>
            <a:ext cx="1944216" cy="576064"/>
          </a:xfrm>
          <a:prstGeom prst="roundRect">
            <a:avLst/>
          </a:prstGeom>
          <a:solidFill>
            <a:srgbClr val="92D050"/>
          </a:solidFill>
          <a:ln>
            <a:solidFill>
              <a:schemeClr val="accent4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151-240</a:t>
            </a: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174361" y="5912366"/>
            <a:ext cx="1944216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241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charset="0"/>
              </a:rPr>
              <a:t> и выше</a:t>
            </a:r>
          </a:p>
        </p:txBody>
      </p:sp>
      <p:sp>
        <p:nvSpPr>
          <p:cNvPr id="29" name="Крест 28"/>
          <p:cNvSpPr/>
          <p:nvPr/>
        </p:nvSpPr>
        <p:spPr bwMode="auto">
          <a:xfrm>
            <a:off x="1475656" y="3367061"/>
            <a:ext cx="248240" cy="277963"/>
          </a:xfrm>
          <a:prstGeom prst="plus">
            <a:avLst>
              <a:gd name="adj" fmla="val 30970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156176" y="3383995"/>
            <a:ext cx="266328" cy="9001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6156176" y="3235921"/>
            <a:ext cx="266328" cy="85067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Прямоугольник 30"/>
          <p:cNvSpPr/>
          <p:nvPr/>
        </p:nvSpPr>
        <p:spPr bwMode="auto">
          <a:xfrm flipV="1">
            <a:off x="7760838" y="3501008"/>
            <a:ext cx="66584" cy="288032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 flipV="1">
            <a:off x="7620976" y="3501008"/>
            <a:ext cx="66584" cy="288032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1130427" y="1428736"/>
            <a:ext cx="226863" cy="333456"/>
          </a:xfrm>
          <a:prstGeom prst="downArrow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Стрелка вниз 34"/>
          <p:cNvSpPr/>
          <p:nvPr/>
        </p:nvSpPr>
        <p:spPr bwMode="auto">
          <a:xfrm>
            <a:off x="1109755" y="2603551"/>
            <a:ext cx="180020" cy="1650897"/>
          </a:xfrm>
          <a:prstGeom prst="downArrow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2223087" y="4468354"/>
            <a:ext cx="327707" cy="242316"/>
          </a:xfrm>
          <a:prstGeom prst="rightArrow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Стрелка вправо 35"/>
          <p:cNvSpPr/>
          <p:nvPr/>
        </p:nvSpPr>
        <p:spPr bwMode="auto">
          <a:xfrm>
            <a:off x="2223087" y="6080206"/>
            <a:ext cx="327707" cy="242316"/>
          </a:xfrm>
          <a:prstGeom prst="rightArrow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Стрелка вправо 36"/>
          <p:cNvSpPr/>
          <p:nvPr/>
        </p:nvSpPr>
        <p:spPr bwMode="auto">
          <a:xfrm>
            <a:off x="2223087" y="5269360"/>
            <a:ext cx="286791" cy="242316"/>
          </a:xfrm>
          <a:prstGeom prst="rightArrow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Стрелка вправо 37"/>
          <p:cNvSpPr/>
          <p:nvPr/>
        </p:nvSpPr>
        <p:spPr bwMode="auto">
          <a:xfrm>
            <a:off x="6300192" y="6001867"/>
            <a:ext cx="359538" cy="242316"/>
          </a:xfrm>
          <a:prstGeom prst="rightArrow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11760" y="836712"/>
            <a:ext cx="63358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Разделение студентов на группы в зависимости от базового уровня (балл ЕГЭ), </a:t>
            </a:r>
            <a:r>
              <a:rPr lang="ru-RU" sz="2000" b="1" dirty="0" smtClean="0">
                <a:solidFill>
                  <a:srgbClr val="002060"/>
                </a:solidFill>
              </a:rPr>
              <a:t>результатов психологического тестирования. </a:t>
            </a:r>
            <a:r>
              <a:rPr lang="ru-RU" sz="2000" b="1" dirty="0">
                <a:solidFill>
                  <a:srgbClr val="002060"/>
                </a:solidFill>
              </a:rPr>
              <a:t>Присвоение группам на каждом факультете уровневого индекса (</a:t>
            </a:r>
            <a:r>
              <a:rPr lang="en-US" sz="2000" b="1" dirty="0" smtClean="0">
                <a:solidFill>
                  <a:srgbClr val="002060"/>
                </a:solidFill>
              </a:rPr>
              <a:t>A,B,C)</a:t>
            </a:r>
            <a:r>
              <a:rPr lang="ru-RU" sz="2000" b="1" dirty="0">
                <a:solidFill>
                  <a:srgbClr val="002060"/>
                </a:solidFill>
              </a:rPr>
              <a:t>. Дифференцированный подход к обучению этих групп. </a:t>
            </a: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6540856" y="4057836"/>
            <a:ext cx="2384366" cy="792088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</a:rPr>
              <a:t>103, 104, 105</a:t>
            </a:r>
          </a:p>
        </p:txBody>
      </p:sp>
    </p:spTree>
    <p:extLst>
      <p:ext uri="{BB962C8B-B14F-4D97-AF65-F5344CB8AC3E}">
        <p14:creationId xmlns:p14="http://schemas.microsoft.com/office/powerpoint/2010/main" val="33469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345638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ru-RU" altLang="ru-RU" b="1" dirty="0" smtClean="0">
                <a:solidFill>
                  <a:srgbClr val="002060"/>
                </a:solidFill>
              </a:rPr>
              <a:t>отбор инициативных преподавателей – грамотное выстраивание кадровой </a:t>
            </a:r>
            <a:r>
              <a:rPr lang="ru-RU" altLang="ru-RU" b="1" dirty="0" smtClean="0">
                <a:solidFill>
                  <a:srgbClr val="002060"/>
                </a:solidFill>
              </a:rPr>
              <a:t>политики;</a:t>
            </a:r>
            <a:endParaRPr lang="ru-RU" altLang="ru-RU" b="1" dirty="0" smtClean="0">
              <a:solidFill>
                <a:srgbClr val="00206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altLang="ru-RU" b="1" dirty="0">
                <a:solidFill>
                  <a:srgbClr val="002060"/>
                </a:solidFill>
              </a:rPr>
              <a:t>обучающий семинар по формируемым компетенциям в соответствии с </a:t>
            </a:r>
            <a:r>
              <a:rPr lang="ru-RU" b="1" dirty="0">
                <a:solidFill>
                  <a:srgbClr val="002060"/>
                </a:solidFill>
              </a:rPr>
              <a:t>профессионального стандарта «Специалист по педиатрии» (Приказ Минтруда от 25.06.2015 № 400н) </a:t>
            </a:r>
            <a:endParaRPr lang="ru-RU" altLang="ru-RU" b="1" u="sng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разработка и внедрение критериев оценки </a:t>
            </a:r>
            <a:r>
              <a:rPr lang="ru-RU" b="1" dirty="0">
                <a:solidFill>
                  <a:srgbClr val="002060"/>
                </a:solidFill>
              </a:rPr>
              <a:t>деятельности </a:t>
            </a:r>
            <a:r>
              <a:rPr lang="ru-RU" b="1" dirty="0" smtClean="0">
                <a:solidFill>
                  <a:srgbClr val="002060"/>
                </a:solidFill>
              </a:rPr>
              <a:t>ППС;</a:t>
            </a:r>
          </a:p>
          <a:p>
            <a:pPr>
              <a:lnSpc>
                <a:spcPct val="90000"/>
              </a:lnSpc>
            </a:pPr>
            <a:r>
              <a:rPr lang="ru-RU" altLang="ru-RU" b="1" dirty="0" smtClean="0">
                <a:solidFill>
                  <a:srgbClr val="002060"/>
                </a:solidFill>
              </a:rPr>
              <a:t>систематическое </a:t>
            </a:r>
            <a:r>
              <a:rPr lang="ru-RU" altLang="ru-RU" b="1" dirty="0" smtClean="0">
                <a:solidFill>
                  <a:srgbClr val="002060"/>
                </a:solidFill>
              </a:rPr>
              <a:t>повышение методической грамотности преподавателей </a:t>
            </a:r>
            <a:r>
              <a:rPr lang="ru-RU" altLang="ru-RU" b="1" dirty="0" smtClean="0">
                <a:solidFill>
                  <a:srgbClr val="002060"/>
                </a:solidFill>
              </a:rPr>
              <a:t>(организация курсов повышения квалификации);</a:t>
            </a:r>
            <a:endParaRPr lang="ru-RU" alt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Rectangle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09860" y="120750"/>
            <a:ext cx="7920501" cy="715962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ПЕДАГОГИЧЕСКИЙ  ЭКСПЕРИМЕНТ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Picture 2" descr="http://ivanovo.spravedlivo.ru/depot/pict/045/04504460484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 bwMode="auto">
          <a:xfrm>
            <a:off x="4817640" y="4437112"/>
            <a:ext cx="335476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storii-x.ru/images/stories/ludi/plat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04664"/>
            <a:ext cx="3810000" cy="4543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4929198"/>
            <a:ext cx="90011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«Начало </a:t>
            </a:r>
            <a:r>
              <a:rPr lang="ru-RU" sz="3600" b="1" dirty="0">
                <a:solidFill>
                  <a:srgbClr val="C00000"/>
                </a:solidFill>
              </a:rPr>
              <a:t>– самая сложная часть любой </a:t>
            </a:r>
            <a:r>
              <a:rPr lang="ru-RU" sz="3600" b="1" dirty="0" smtClean="0">
                <a:solidFill>
                  <a:srgbClr val="C00000"/>
                </a:solidFill>
              </a:rPr>
              <a:t>работы»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                                                                                             Платон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>
          <a:xfrm>
            <a:off x="34925" y="285729"/>
            <a:ext cx="9109075" cy="177512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Благодарим за внимание!</a:t>
            </a:r>
          </a:p>
        </p:txBody>
      </p:sp>
      <p:pic>
        <p:nvPicPr>
          <p:cNvPr id="20488" name="Picture 2" descr="child girl eating watermelon &amp;icy;&amp;zcy; Oksana Kuzmina, &amp;Rcy;&amp;ocy;&amp;yacy;&amp;lcy;&amp;tcy;&amp;icy;-&amp;fcy;&amp;rcy;&amp;icy; &amp;scy;&amp;tcy;&amp;ocy;&amp;kcy;&amp;ocy;&amp;vcy;&amp;ocy;&amp;iecy; &amp;fcy;&amp;ocy;&amp;tcy;&amp;ocy; #56430008 &amp;ncy;&amp;acy; Fotolia.r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3000364" y="3786190"/>
            <a:ext cx="321471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4925" y="1700808"/>
            <a:ext cx="9109075" cy="2362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Поздравляем с ДНЕМ ЗНАНИЙ!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062788" cy="7200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Структура </a:t>
            </a:r>
            <a:r>
              <a:rPr kumimoji="0" lang="ru-RU" sz="3600" b="1" dirty="0" smtClean="0">
                <a:solidFill>
                  <a:srgbClr val="C00000"/>
                </a:solidFill>
              </a:rPr>
              <a:t>педиатрического факультета (2017)</a:t>
            </a:r>
            <a:endParaRPr kumimoji="0" lang="ru-RU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838870"/>
              </p:ext>
            </p:extLst>
          </p:nvPr>
        </p:nvGraphicFramePr>
        <p:xfrm>
          <a:off x="227090" y="4429132"/>
          <a:ext cx="4202034" cy="2215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2034"/>
              </a:tblGrid>
              <a:tr h="359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Кафедра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дерматовенерологии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 с курсом косметологии и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ПО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имени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профессора В.В. Иванова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noFill/>
                  </a:tcPr>
                </a:tc>
              </a:tr>
              <a:tr h="355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Кафедра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детских инфекционных болезней с курсом ПО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Кафедра детских болезней с курсом ПО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noFill/>
                  </a:tcPr>
                </a:tc>
              </a:tr>
              <a:tr h="233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Кафедра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детской хирургии с курсом ПО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имени профессора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В.П.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Красовской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noFill/>
                  </a:tcPr>
                </a:tc>
              </a:tr>
              <a:tr h="233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Кафедра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поликлинической педиатрии и пропедевтики детских болезней с курсом ПО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noFill/>
                  </a:tcPr>
                </a:tc>
              </a:tr>
              <a:tr h="233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Кафедра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пропедевтики внутренних  болезней и терапии 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noFill/>
                  </a:tcPr>
                </a:tc>
              </a:tr>
              <a:tr h="263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Кафедра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туберкулеза с курсом ПО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noFill/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357158" y="1285860"/>
            <a:ext cx="4070826" cy="12858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Педиатрический       </a:t>
            </a:r>
            <a:endParaRPr lang="ru-RU" sz="3200" b="1" dirty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факультет</a:t>
            </a:r>
            <a:endParaRPr lang="ru-RU" sz="3200" b="1" dirty="0">
              <a:solidFill>
                <a:srgbClr val="002060"/>
              </a:solidFill>
            </a:endParaRPr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6016" y="1285860"/>
            <a:ext cx="4071966" cy="12858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Отделение подготовки по направлению социальная работа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" name="Picture 11" descr="http://krasgmu.ru/sys/files/content_attach/1429683890_emblema_s_voiino-yasenetsk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44892"/>
            <a:ext cx="107157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143108" y="2857496"/>
            <a:ext cx="5143536" cy="6429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Ученый совет факультета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4348" y="3714752"/>
            <a:ext cx="7786742" cy="5715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Методическая комиссия  факультета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838870"/>
              </p:ext>
            </p:extLst>
          </p:nvPr>
        </p:nvGraphicFramePr>
        <p:xfrm>
          <a:off x="4513370" y="4536367"/>
          <a:ext cx="4416348" cy="17501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6348"/>
              </a:tblGrid>
              <a:tr h="359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Кафедра патологической физиологии с курсом клинической патофизиологии имени профессора В.В. Иванова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noFill/>
                  </a:tcPr>
                </a:tc>
              </a:tr>
              <a:tr h="355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Кафедра сестринского дела и клинического ухода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noFill/>
                  </a:tcPr>
                </a:tc>
              </a:tr>
              <a:tr h="233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Кафедра физиологии имени профессора А.Т.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effectLst/>
                        </a:rPr>
                        <a:t>Пшонника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noFill/>
                  </a:tcPr>
                </a:tc>
              </a:tr>
              <a:tr h="233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Кафедра физической культуры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noFill/>
                  </a:tcPr>
                </a:tc>
              </a:tr>
              <a:tr h="233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Кафедра философии и социально-гуманитарных наук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noFill/>
                  </a:tcPr>
                </a:tc>
              </a:tr>
              <a:tr h="263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Кафедра микробиологии имени доцента Б.М.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effectLst/>
                        </a:rPr>
                        <a:t>Зельмановича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90" marR="8890" marT="8890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39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214282" y="1785926"/>
            <a:ext cx="8715436" cy="47863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Практикоориентированость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образования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 сохранением общей эрудированности и профессиональной культуры студентов;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Переход к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новой логистике образовательного процесса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от кафедр к образовательным программам; от потоковых курсов к образовательным модулям; расширение академической мобильности студентов; зачитывание результатов обучения по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online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курсам и др.; 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Более высокие требования к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самостоятельному обучению студентов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(«умение учиться») с широким использованием возможностей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online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образования;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Расширение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компетенций студентов в области психологии человека, социальных и этических проблем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Готовность и способность студентов работать на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стыке различных предметных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областей «медицина и биология»; «медицина и цифровая инженерия»; «медицина и техника»; «фармацевтика и биотехнологии» и др.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Переход к системе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непрерывного медицинского образования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требующей от обучающихся – быстрого освоения новых знаний и технологий, отказа от сложившихся паттернов работы и устаревших практик лечения.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42852"/>
            <a:ext cx="5786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Стратегия развития  Красноярского государственного медицинского университета им. В.Ф. </a:t>
            </a:r>
            <a:r>
              <a:rPr lang="ru-RU" sz="24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Войно-Ясенецкого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на период до 2025 г.</a:t>
            </a:r>
            <a:endParaRPr lang="ru-RU" sz="2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928662" cy="16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krasgmu.ru/sys/images/photo/66061.jpg"/>
          <p:cNvPicPr>
            <a:picLocks noChangeAspect="1" noChangeArrowheads="1"/>
          </p:cNvPicPr>
          <p:nvPr/>
        </p:nvPicPr>
        <p:blipFill>
          <a:blip r:embed="rId3" cstate="print"/>
          <a:srcRect l="8502" r="18623"/>
          <a:stretch>
            <a:fillRect/>
          </a:stretch>
        </p:blipFill>
        <p:spPr bwMode="auto">
          <a:xfrm>
            <a:off x="6858016" y="71414"/>
            <a:ext cx="2214578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0870"/>
            <a:ext cx="8229600" cy="922114"/>
          </a:xfrm>
        </p:spPr>
        <p:txBody>
          <a:bodyPr>
            <a:no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Цель и задачи педиатрического факультета:</a:t>
            </a:r>
            <a:endParaRPr lang="ru-RU" sz="3600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142984"/>
            <a:ext cx="550072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Цель: </a:t>
            </a:r>
            <a:r>
              <a:rPr lang="ru-RU" sz="2400" b="1" dirty="0" smtClean="0">
                <a:solidFill>
                  <a:srgbClr val="002060"/>
                </a:solidFill>
              </a:rPr>
              <a:t>повышение эффективности и качества подготовки врача по специальности 31.05.02  Педиатрия  на основе требований профессионального стандарта «Специалист по педиатрии» (Приказ Минтруда от 25.06.2015 № 400н) для удовлетворения потребностей работодателя и современной медицинской науки.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 t="7367" b="12933"/>
          <a:stretch>
            <a:fillRect/>
          </a:stretch>
        </p:blipFill>
        <p:spPr bwMode="auto">
          <a:xfrm>
            <a:off x="5892654" y="836712"/>
            <a:ext cx="307183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Объект 1"/>
          <p:cNvSpPr txBox="1">
            <a:spLocks/>
          </p:cNvSpPr>
          <p:nvPr/>
        </p:nvSpPr>
        <p:spPr>
          <a:xfrm>
            <a:off x="2571736" y="5013176"/>
            <a:ext cx="6357982" cy="11281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288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«Выпускники-педиатры должны не только прийти в практическое здравоохранение… </a:t>
            </a:r>
          </a:p>
          <a:p>
            <a:pPr marL="18288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b="1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…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они должны там остаться»</a:t>
            </a:r>
            <a:endParaRPr kumimoji="0" lang="ru-RU" sz="25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 descr="http://www.rosminzdrav.ru/system/attachments/attaches/000/006/106/original/Skvortcova_veb.jpg?13873821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786322"/>
            <a:ext cx="2571768" cy="1914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7215206" y="6488668"/>
            <a:ext cx="1712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altLang="ru-RU" b="1" i="1" dirty="0" smtClean="0">
                <a:solidFill>
                  <a:srgbClr val="002060"/>
                </a:solidFill>
                <a:latin typeface="Calibri" pitchFamily="34" charset="0"/>
              </a:rPr>
              <a:t>В.И. Скворцова</a:t>
            </a:r>
          </a:p>
        </p:txBody>
      </p:sp>
    </p:spTree>
    <p:extLst>
      <p:ext uri="{BB962C8B-B14F-4D97-AF65-F5344CB8AC3E}">
        <p14:creationId xmlns:p14="http://schemas.microsoft.com/office/powerpoint/2010/main" val="31195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857500" y="142875"/>
            <a:ext cx="61436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smtClean="0">
                <a:solidFill>
                  <a:srgbClr val="C00000"/>
                </a:solidFill>
              </a:rPr>
              <a:t>Приказом Минтруда России от 27.03.2017 г. №306н утвержден  профессиональный стандарт «Врач-педиатр участковый»</a:t>
            </a:r>
            <a:endParaRPr lang="ru-RU" sz="2400" smtClean="0">
              <a:solidFill>
                <a:srgbClr val="C00000"/>
              </a:solidFill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14313" y="1357313"/>
            <a:ext cx="5186362" cy="47688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smtClean="0">
                <a:solidFill>
                  <a:srgbClr val="002060"/>
                </a:solidFill>
              </a:rPr>
              <a:t>Основной функцией специалиста является врачебная практика в области педиатрии, сохранение и укрепление здоровья детей.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smtClean="0">
                <a:solidFill>
                  <a:srgbClr val="002060"/>
                </a:solidFill>
              </a:rPr>
              <a:t>Стандартом предусмотрено выполнение участковыми педиатрами функций по оказанию медицинской помощи детям в амбулаторных условиях, не предусматривающих круглосуточного медицинского наблюдения и лечения, в том числе на дому при вызове медицинского работника.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smtClean="0">
                <a:solidFill>
                  <a:srgbClr val="002060"/>
                </a:solidFill>
              </a:rPr>
              <a:t>Стандартом установлены требования к образованию и опыту работы, необходимые специалисту для выполнения каждой из функций.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smtClean="0">
              <a:solidFill>
                <a:srgbClr val="002060"/>
              </a:solidFill>
            </a:endParaRPr>
          </a:p>
        </p:txBody>
      </p:sp>
      <p:pic>
        <p:nvPicPr>
          <p:cNvPr id="307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1643063"/>
            <a:ext cx="3562350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4" t="8266" r="57623" b="75476"/>
          <a:stretch>
            <a:fillRect/>
          </a:stretch>
        </p:blipFill>
        <p:spPr bwMode="auto">
          <a:xfrm>
            <a:off x="71438" y="142875"/>
            <a:ext cx="27860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60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6632"/>
            <a:ext cx="8750206" cy="7200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Задачи по повышению качества обучения студентов:</a:t>
            </a:r>
            <a:endParaRPr lang="ru-RU" sz="3200" dirty="0" smtClean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928670"/>
            <a:ext cx="8391876" cy="5668682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200" b="1" dirty="0" smtClean="0">
                <a:solidFill>
                  <a:srgbClr val="002060"/>
                </a:solidFill>
              </a:rPr>
              <a:t>актуализация педагогических подходов к деятельности кафедр факультета к подготовке врача специалиста в соответствии с требованиями </a:t>
            </a:r>
            <a:r>
              <a:rPr lang="ru-RU" sz="2200" b="1" dirty="0">
                <a:solidFill>
                  <a:srgbClr val="002060"/>
                </a:solidFill>
              </a:rPr>
              <a:t>профессионального стандарта «Специалист по педиатрии» </a:t>
            </a:r>
            <a:r>
              <a:rPr lang="ru-RU" sz="2200" b="1" dirty="0" smtClean="0">
                <a:solidFill>
                  <a:srgbClr val="002060"/>
                </a:solidFill>
              </a:rPr>
              <a:t>с ориентацией на формирование необходимых знаний и умений согласно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данного стандарта;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укрепление потенциала преподавателей высшей медицинской школы;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формирование  </a:t>
            </a:r>
            <a:r>
              <a:rPr lang="ru-RU" sz="2200" b="1" dirty="0" err="1" smtClean="0">
                <a:solidFill>
                  <a:srgbClr val="002060"/>
                </a:solidFill>
              </a:rPr>
              <a:t>практикоориентированности</a:t>
            </a:r>
            <a:r>
              <a:rPr lang="ru-RU" sz="2200" b="1" dirty="0" smtClean="0">
                <a:solidFill>
                  <a:srgbClr val="002060"/>
                </a:solidFill>
              </a:rPr>
              <a:t>  и положительной </a:t>
            </a:r>
            <a:r>
              <a:rPr lang="ru-RU" sz="2200" b="1" dirty="0">
                <a:solidFill>
                  <a:srgbClr val="002060"/>
                </a:solidFill>
              </a:rPr>
              <a:t>мотивации </a:t>
            </a:r>
            <a:r>
              <a:rPr lang="ru-RU" sz="2200" b="1" dirty="0" smtClean="0">
                <a:solidFill>
                  <a:srgbClr val="002060"/>
                </a:solidFill>
              </a:rPr>
              <a:t> у </a:t>
            </a:r>
            <a:r>
              <a:rPr lang="ru-RU" sz="2200" b="1" dirty="0">
                <a:solidFill>
                  <a:srgbClr val="002060"/>
                </a:solidFill>
              </a:rPr>
              <a:t>студентов </a:t>
            </a:r>
            <a:r>
              <a:rPr lang="ru-RU" sz="2200" b="1" dirty="0" smtClean="0">
                <a:solidFill>
                  <a:srgbClr val="002060"/>
                </a:solidFill>
              </a:rPr>
              <a:t>(с 1 по 6 курс) на освоение профессиональных компетенций и обучение по </a:t>
            </a:r>
            <a:r>
              <a:rPr lang="ru-RU" sz="2200" b="1" dirty="0">
                <a:solidFill>
                  <a:srgbClr val="002060"/>
                </a:solidFill>
              </a:rPr>
              <a:t>специальности </a:t>
            </a:r>
            <a:r>
              <a:rPr lang="ru-RU" sz="2200" b="1" dirty="0" smtClean="0">
                <a:solidFill>
                  <a:srgbClr val="002060"/>
                </a:solidFill>
              </a:rPr>
              <a:t>Педиатрия через интеграцию в международное образовательное пространство, развитие академической мобильности;</a:t>
            </a:r>
            <a:endParaRPr lang="ru-RU" sz="2200" b="1" dirty="0">
              <a:solidFill>
                <a:srgbClr val="002060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</a:rPr>
              <a:t>с</a:t>
            </a:r>
            <a:r>
              <a:rPr lang="ru-RU" sz="2200" b="1" dirty="0" smtClean="0">
                <a:solidFill>
                  <a:srgbClr val="002060"/>
                </a:solidFill>
              </a:rPr>
              <a:t>оциально-личностное развитие обучающихся через создание </a:t>
            </a:r>
            <a:r>
              <a:rPr lang="ru-RU" sz="2200" b="1" dirty="0">
                <a:solidFill>
                  <a:srgbClr val="002060"/>
                </a:solidFill>
              </a:rPr>
              <a:t>единой комплексной системы </a:t>
            </a:r>
            <a:r>
              <a:rPr lang="ru-RU" sz="2200" b="1" dirty="0" smtClean="0">
                <a:solidFill>
                  <a:srgbClr val="002060"/>
                </a:solidFill>
              </a:rPr>
              <a:t>воспитательной работы факультета </a:t>
            </a:r>
            <a:r>
              <a:rPr lang="ru-RU" sz="2200" b="1" dirty="0">
                <a:solidFill>
                  <a:srgbClr val="002060"/>
                </a:solidFill>
              </a:rPr>
              <a:t>(с 1-го по 6 курсы) в </a:t>
            </a:r>
            <a:r>
              <a:rPr lang="ru-RU" sz="2200" b="1" dirty="0" smtClean="0">
                <a:solidFill>
                  <a:srgbClr val="002060"/>
                </a:solidFill>
              </a:rPr>
              <a:t>рамках воспитательной деятельности и </a:t>
            </a:r>
            <a:r>
              <a:rPr lang="ru-RU" sz="2200" b="1" dirty="0">
                <a:solidFill>
                  <a:srgbClr val="002060"/>
                </a:solidFill>
              </a:rPr>
              <a:t>молодежной </a:t>
            </a:r>
            <a:r>
              <a:rPr lang="ru-RU" sz="2200" b="1" dirty="0" smtClean="0">
                <a:solidFill>
                  <a:srgbClr val="002060"/>
                </a:solidFill>
              </a:rPr>
              <a:t>политики ВУЗа;</a:t>
            </a:r>
          </a:p>
          <a:p>
            <a:pPr marL="0" indent="0">
              <a:buNone/>
            </a:pPr>
            <a:endParaRPr lang="ru-RU" altLang="ru-RU" sz="2000" dirty="0"/>
          </a:p>
          <a:p>
            <a:pPr marL="0" indent="0">
              <a:buNone/>
            </a:pPr>
            <a:endParaRPr kumimoji="0" lang="ru-RU" altLang="ru-RU" sz="2800" dirty="0" smtClean="0"/>
          </a:p>
          <a:p>
            <a:endParaRPr kumimoji="0" lang="ru-RU" altLang="ru-RU" sz="2800" dirty="0" smtClean="0"/>
          </a:p>
          <a:p>
            <a:endParaRPr kumimoji="0" lang="ru-RU" alt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5536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/>
          <a:srcRect t="12978" r="23434"/>
          <a:stretch>
            <a:fillRect/>
          </a:stretch>
        </p:blipFill>
        <p:spPr bwMode="auto">
          <a:xfrm>
            <a:off x="0" y="0"/>
            <a:ext cx="1489075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57356" y="631828"/>
            <a:ext cx="6800840" cy="5825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1124744"/>
            <a:ext cx="78581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повышение эффективности образовательной деятельности (на примере реализации основной профессиональной образовательной </a:t>
            </a:r>
            <a:r>
              <a:rPr lang="ru-RU" sz="2400" b="1" dirty="0">
                <a:solidFill>
                  <a:srgbClr val="002060"/>
                </a:solidFill>
              </a:rPr>
              <a:t>программы «Педиатрия</a:t>
            </a:r>
            <a:r>
              <a:rPr lang="ru-RU" sz="2400" b="1" dirty="0" smtClean="0">
                <a:solidFill>
                  <a:srgbClr val="002060"/>
                </a:solidFill>
              </a:rPr>
              <a:t>»)</a:t>
            </a:r>
          </a:p>
          <a:p>
            <a:pPr algn="ctr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928794" y="71414"/>
            <a:ext cx="67580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Новая логистика образовательного процесса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496" y="3573016"/>
            <a:ext cx="6336704" cy="1575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rgbClr val="C00000"/>
                </a:solidFill>
              </a:rPr>
              <a:t>Суть психолого-педагогического эксперимента состоит в обеспечении дифференцированного и индивидуально-ориентированного подхода ко всем обучающимся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0209" y="5877272"/>
            <a:ext cx="44662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Начало : </a:t>
            </a:r>
            <a:r>
              <a:rPr lang="ru-RU" sz="2400" b="1" i="1" dirty="0">
                <a:solidFill>
                  <a:srgbClr val="002060"/>
                </a:solidFill>
              </a:rPr>
              <a:t>01 сентября 2017 </a:t>
            </a:r>
            <a:r>
              <a:rPr lang="ru-RU" sz="2400" b="1" i="1" dirty="0" smtClean="0">
                <a:solidFill>
                  <a:srgbClr val="002060"/>
                </a:solidFill>
              </a:rPr>
              <a:t>года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Курс: </a:t>
            </a:r>
            <a:r>
              <a:rPr lang="ru-RU" sz="2400" b="1" i="1" dirty="0" smtClean="0">
                <a:solidFill>
                  <a:srgbClr val="002060"/>
                </a:solidFill>
              </a:rPr>
              <a:t>1 (180 чел.)</a:t>
            </a:r>
            <a:endParaRPr lang="ru-RU" sz="2400" i="1" dirty="0"/>
          </a:p>
        </p:txBody>
      </p:sp>
      <p:pic>
        <p:nvPicPr>
          <p:cNvPr id="9" name="Picture 2" descr="http://krasgmu.ru/sys/images/photo/742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9" r="11306"/>
          <a:stretch/>
        </p:blipFill>
        <p:spPr bwMode="auto">
          <a:xfrm>
            <a:off x="5868144" y="3068960"/>
            <a:ext cx="313301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/>
          <a:srcRect t="12978" r="23434"/>
          <a:stretch>
            <a:fillRect/>
          </a:stretch>
        </p:blipFill>
        <p:spPr bwMode="auto">
          <a:xfrm>
            <a:off x="0" y="0"/>
            <a:ext cx="1489075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57356" y="631828"/>
            <a:ext cx="6800840" cy="5825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a typeface="Verdana" pitchFamily="34" charset="0"/>
                <a:cs typeface="Verdana" pitchFamily="34" charset="0"/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928794" y="71414"/>
            <a:ext cx="67580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Новая логистика образовательного процесса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1214414"/>
            <a:ext cx="87154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buBlip>
                <a:blip r:embed="rId3"/>
              </a:buBlip>
            </a:pPr>
            <a:r>
              <a:rPr lang="ru-RU" sz="2400" b="1" dirty="0" smtClean="0">
                <a:solidFill>
                  <a:srgbClr val="002060"/>
                </a:solidFill>
              </a:rPr>
              <a:t>апробация внедрения современных психолого-педагогических технологий управления образовательным процессом, включающих в себя новые методы планирования, финансирования, методического обеспечения и профессионального мастерства ;</a:t>
            </a:r>
          </a:p>
          <a:p>
            <a:pPr marL="342900" indent="-342900" algn="r">
              <a:buBlip>
                <a:blip r:embed="rId3"/>
              </a:buBlip>
            </a:pPr>
            <a:r>
              <a:rPr lang="ru-RU" sz="2400" b="1" dirty="0" smtClean="0">
                <a:solidFill>
                  <a:srgbClr val="002060"/>
                </a:solidFill>
              </a:rPr>
              <a:t>оптимизация структуры и системы управления основной образовательной программой;</a:t>
            </a:r>
          </a:p>
          <a:p>
            <a:pPr marL="342900" indent="-342900" algn="r">
              <a:buBlip>
                <a:blip r:embed="rId3"/>
              </a:buBlip>
            </a:pPr>
            <a:r>
              <a:rPr lang="ru-RU" sz="2400" b="1" dirty="0" smtClean="0">
                <a:solidFill>
                  <a:srgbClr val="002060"/>
                </a:solidFill>
              </a:rPr>
              <a:t>апробация и внедрение системы показателей и критериев оценки образовательной деятельности факультета;</a:t>
            </a:r>
          </a:p>
          <a:p>
            <a:pPr marL="342900" indent="-342900" algn="r">
              <a:buBlip>
                <a:blip r:embed="rId3"/>
              </a:buBlip>
            </a:pPr>
            <a:r>
              <a:rPr lang="ru-RU" sz="2400" b="1" dirty="0" smtClean="0">
                <a:solidFill>
                  <a:srgbClr val="002060"/>
                </a:solidFill>
              </a:rPr>
              <a:t>совершенствование системы методической и психолого-педагогической подготовки и профессионального развития профессорско-преподавательского состава</a:t>
            </a:r>
          </a:p>
          <a:p>
            <a:pPr marL="342900" indent="-342900" algn="r">
              <a:buBlip>
                <a:blip r:embed="rId3"/>
              </a:buBlip>
            </a:pPr>
            <a:r>
              <a:rPr lang="ru-RU" sz="2400" b="1" dirty="0" smtClean="0">
                <a:solidFill>
                  <a:srgbClr val="002060"/>
                </a:solidFill>
              </a:rPr>
              <a:t>совершенствование оплаты труда и регламентации деятельности профессорско-преподавательского состава;</a:t>
            </a:r>
          </a:p>
        </p:txBody>
      </p:sp>
    </p:spTree>
    <p:extLst>
      <p:ext uri="{BB962C8B-B14F-4D97-AF65-F5344CB8AC3E}">
        <p14:creationId xmlns:p14="http://schemas.microsoft.com/office/powerpoint/2010/main" val="1852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уровень </a:t>
            </a:r>
            <a:r>
              <a:rPr lang="ru-RU" b="1" dirty="0">
                <a:solidFill>
                  <a:srgbClr val="002060"/>
                </a:solidFill>
              </a:rPr>
              <a:t>подготовки на предыдущей ступени обучения, выраженный в виде среднего балла аттестата, результатов ЕГЭ и других (результаты предметных конкурсов, олимпиад и т.д., начиная со второго курса – средний балл за предыдущий курс);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уровень </a:t>
            </a:r>
            <a:r>
              <a:rPr lang="ru-RU" b="1" dirty="0">
                <a:solidFill>
                  <a:srgbClr val="002060"/>
                </a:solidFill>
              </a:rPr>
              <a:t>мотивации к получению высшего медицинского образования;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уровень </a:t>
            </a:r>
            <a:r>
              <a:rPr lang="ru-RU" b="1" dirty="0">
                <a:solidFill>
                  <a:srgbClr val="002060"/>
                </a:solidFill>
              </a:rPr>
              <a:t>самоорганизации учебной деятельности;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уровень </a:t>
            </a:r>
            <a:r>
              <a:rPr lang="ru-RU" b="1" dirty="0">
                <a:solidFill>
                  <a:srgbClr val="002060"/>
                </a:solidFill>
              </a:rPr>
              <a:t>притязаний;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уровень </a:t>
            </a:r>
            <a:r>
              <a:rPr lang="ru-RU" b="1" dirty="0" err="1">
                <a:solidFill>
                  <a:srgbClr val="002060"/>
                </a:solidFill>
              </a:rPr>
              <a:t>сформированности</a:t>
            </a:r>
            <a:r>
              <a:rPr lang="ru-RU" b="1" dirty="0">
                <a:solidFill>
                  <a:srgbClr val="002060"/>
                </a:solidFill>
              </a:rPr>
              <a:t> профессиональных предпочтений.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Критерии оценки: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7504" y="1052736"/>
            <a:ext cx="8856984" cy="3600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3f1e5b3d39e208feaa1bab3adfc7c1e85949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955</Words>
  <Application>Microsoft Office PowerPoint</Application>
  <PresentationFormat>Экран (4:3)</PresentationFormat>
  <Paragraphs>106</Paragraphs>
  <Slides>15</Slides>
  <Notes>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Педиатрическое образование: практикоориентированность в формате новой логистики образовательного процесса</vt:lpstr>
      <vt:lpstr>Структура педиатрического факультета (2017)</vt:lpstr>
      <vt:lpstr>Презентация PowerPoint</vt:lpstr>
      <vt:lpstr>Цель и задачи педиатрического факультета:</vt:lpstr>
      <vt:lpstr>Приказом Минтруда России от 27.03.2017 г. №306н утвержден  профессиональный стандарт «Врач-педиатр участковый»</vt:lpstr>
      <vt:lpstr>Задачи по повышению качества обучения студентов:</vt:lpstr>
      <vt:lpstr> </vt:lpstr>
      <vt:lpstr> </vt:lpstr>
      <vt:lpstr>Критерии оценки:</vt:lpstr>
      <vt:lpstr>Критерии отбора</vt:lpstr>
      <vt:lpstr>Новая логистика образовательного процесса</vt:lpstr>
      <vt:lpstr>ПЕДАГОГИЧЕСКИЙ  ЭКСПЕРИМЕНТ</vt:lpstr>
      <vt:lpstr>ПЕДАГОГИЧЕСКИЙ  ЭКСПЕРИМЕНТ</vt:lpstr>
      <vt:lpstr>Презентация PowerPoint</vt:lpstr>
      <vt:lpstr>Благодарим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Педиатрическое образование: практикоориентированность,</dc:title>
  <dc:creator>Admin</dc:creator>
  <cp:lastModifiedBy>Галактионова</cp:lastModifiedBy>
  <cp:revision>34</cp:revision>
  <dcterms:created xsi:type="dcterms:W3CDTF">2017-08-31T13:27:28Z</dcterms:created>
  <dcterms:modified xsi:type="dcterms:W3CDTF">2017-09-01T06:49:45Z</dcterms:modified>
</cp:coreProperties>
</file>