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2D1C147-E745-4A33-AFC7-7A248BD45AB4}">
          <p14:sldIdLst>
            <p14:sldId id="259"/>
            <p14:sldId id="257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ED3A-AFA4-4D46-BFAB-D8D9DFC30037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5F09-084D-4146-854D-DEEA786E2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78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ED3A-AFA4-4D46-BFAB-D8D9DFC30037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5F09-084D-4146-854D-DEEA786E2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621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ED3A-AFA4-4D46-BFAB-D8D9DFC30037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5F09-084D-4146-854D-DEEA786E2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15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ED3A-AFA4-4D46-BFAB-D8D9DFC30037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5F09-084D-4146-854D-DEEA786E2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46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ED3A-AFA4-4D46-BFAB-D8D9DFC30037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5F09-084D-4146-854D-DEEA786E2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78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ED3A-AFA4-4D46-BFAB-D8D9DFC30037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5F09-084D-4146-854D-DEEA786E2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54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ED3A-AFA4-4D46-BFAB-D8D9DFC30037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5F09-084D-4146-854D-DEEA786E2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13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ED3A-AFA4-4D46-BFAB-D8D9DFC30037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5F09-084D-4146-854D-DEEA786E2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66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ED3A-AFA4-4D46-BFAB-D8D9DFC30037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5F09-084D-4146-854D-DEEA786E2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22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ED3A-AFA4-4D46-BFAB-D8D9DFC30037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5F09-084D-4146-854D-DEEA786E2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42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ED3A-AFA4-4D46-BFAB-D8D9DFC30037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5F09-084D-4146-854D-DEEA786E2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3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6ED3A-AFA4-4D46-BFAB-D8D9DFC30037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15F09-084D-4146-854D-DEEA786E2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51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2738196" y="294233"/>
            <a:ext cx="6782588" cy="72455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/>
              <a:t>ФГБОУ </a:t>
            </a:r>
            <a:r>
              <a:rPr lang="ru-RU" sz="2400" dirty="0"/>
              <a:t>ВО «Красноярский государственный медицинский университет имени профессора В.Ф. </a:t>
            </a:r>
            <a:r>
              <a:rPr lang="ru-RU" sz="2400" dirty="0" err="1"/>
              <a:t>Войно-Ясенецкого</a:t>
            </a:r>
            <a:r>
              <a:rPr lang="ru-RU" sz="2400" dirty="0"/>
              <a:t>» МЗ РФ Кафедра терапевтической стоматологии</a:t>
            </a:r>
            <a:endParaRPr lang="en-US" sz="2400" b="1" dirty="0">
              <a:solidFill>
                <a:srgbClr val="A20F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73" y="493966"/>
            <a:ext cx="1558435" cy="1049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9792" y="2538009"/>
            <a:ext cx="8204896" cy="144655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Гингивиты. Этиология, клиника, дифференциальная диагностика.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15094" y="4585648"/>
            <a:ext cx="5776906" cy="193899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Выполнила</a:t>
            </a:r>
            <a:r>
              <a:rPr lang="ru-RU" sz="2000" dirty="0" smtClean="0"/>
              <a:t>: </a:t>
            </a:r>
          </a:p>
          <a:p>
            <a:r>
              <a:rPr lang="ru-RU" sz="2000" dirty="0" smtClean="0"/>
              <a:t>клинический </a:t>
            </a:r>
            <a:r>
              <a:rPr lang="ru-RU" sz="2000" dirty="0"/>
              <a:t>ординатор 1-го курса </a:t>
            </a:r>
            <a:endParaRPr lang="ru-RU" sz="2000" dirty="0" smtClean="0"/>
          </a:p>
          <a:p>
            <a:r>
              <a:rPr lang="ru-RU" sz="2000" dirty="0" smtClean="0"/>
              <a:t>кафедры </a:t>
            </a:r>
            <a:r>
              <a:rPr lang="ru-RU" sz="2000" dirty="0"/>
              <a:t>терапевтической стоматологии </a:t>
            </a:r>
            <a:r>
              <a:rPr lang="ru-RU" sz="2000" dirty="0" err="1"/>
              <a:t>КрасГМУ</a:t>
            </a:r>
            <a:r>
              <a:rPr lang="ru-RU" sz="2000" dirty="0"/>
              <a:t> </a:t>
            </a:r>
            <a:r>
              <a:rPr lang="ru-RU" sz="2000" dirty="0" smtClean="0"/>
              <a:t>Кох Елизавета Сергеевна</a:t>
            </a:r>
          </a:p>
          <a:p>
            <a:r>
              <a:rPr lang="ru-RU" sz="2000" dirty="0" smtClean="0"/>
              <a:t>Проверила</a:t>
            </a:r>
            <a:r>
              <a:rPr lang="ru-RU" sz="2000" dirty="0"/>
              <a:t>: КМН, доцент Тарасова </a:t>
            </a:r>
            <a:r>
              <a:rPr lang="ru-RU" sz="2000" dirty="0" smtClean="0"/>
              <a:t>Наталья Валентиновна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0370" y="6260283"/>
            <a:ext cx="871870" cy="40011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98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Гипертрофический гингивит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093" y="1514901"/>
            <a:ext cx="11081982" cy="5076968"/>
          </a:xfrm>
        </p:spPr>
        <p:txBody>
          <a:bodyPr>
            <a:normAutofit/>
          </a:bodyPr>
          <a:lstStyle/>
          <a:p>
            <a:r>
              <a:rPr lang="ru-RU" dirty="0"/>
              <a:t>Гипертрофический гингивит- это хронический воспалительный процесс десны, сопровождающийся пролиферативными явлениями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Клиническое течение</a:t>
            </a:r>
            <a:r>
              <a:rPr lang="ru-RU" dirty="0" smtClean="0"/>
              <a:t>: обострение, ремиссия.</a:t>
            </a:r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По </a:t>
            </a:r>
            <a:r>
              <a:rPr lang="ru-RU" dirty="0" smtClean="0">
                <a:solidFill>
                  <a:srgbClr val="FF0000"/>
                </a:solidFill>
              </a:rPr>
              <a:t>распространенности:</a:t>
            </a:r>
            <a:r>
              <a:rPr lang="ru-RU" dirty="0" smtClean="0"/>
              <a:t> </a:t>
            </a:r>
            <a:r>
              <a:rPr lang="ru-RU" dirty="0" err="1" smtClean="0"/>
              <a:t>генерализованный</a:t>
            </a:r>
            <a:r>
              <a:rPr lang="ru-RU" dirty="0" smtClean="0"/>
              <a:t> </a:t>
            </a:r>
            <a:r>
              <a:rPr lang="ru-RU" dirty="0"/>
              <a:t>и локализованный 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Формы</a:t>
            </a:r>
            <a:r>
              <a:rPr lang="ru-RU" dirty="0" smtClean="0"/>
              <a:t>: отечная </a:t>
            </a:r>
            <a:r>
              <a:rPr lang="ru-RU" dirty="0"/>
              <a:t>и </a:t>
            </a:r>
            <a:r>
              <a:rPr lang="ru-RU" dirty="0" smtClean="0"/>
              <a:t>фиброзная</a:t>
            </a:r>
          </a:p>
          <a:p>
            <a:r>
              <a:rPr lang="ru-RU" dirty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rgbClr val="FF0000"/>
                </a:solidFill>
              </a:rPr>
              <a:t>о </a:t>
            </a:r>
            <a:r>
              <a:rPr lang="ru-RU" dirty="0">
                <a:solidFill>
                  <a:srgbClr val="FF0000"/>
                </a:solidFill>
              </a:rPr>
              <a:t>степени тяжести: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1 степень: </a:t>
            </a:r>
            <a:r>
              <a:rPr lang="ru-RU" dirty="0"/>
              <a:t>разрастание десны до 1/3 высоты коронки;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 </a:t>
            </a:r>
            <a:r>
              <a:rPr lang="ru-RU" dirty="0"/>
              <a:t>ст. – до 1/2;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 </a:t>
            </a:r>
            <a:r>
              <a:rPr lang="ru-RU" dirty="0"/>
              <a:t>ст. – 2/3 и более.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67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Этиология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7"/>
            <a:ext cx="11353800" cy="50240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sz="3600" dirty="0"/>
              <a:t>местные раздражающие факторы (искусственные коронки, ротовое дыхание)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• </a:t>
            </a:r>
            <a:r>
              <a:rPr lang="ru-RU" sz="3600" dirty="0"/>
              <a:t>нарушение функции эндокринных желез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• </a:t>
            </a:r>
            <a:r>
              <a:rPr lang="ru-RU" sz="3600" dirty="0"/>
              <a:t>период полового созревания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• </a:t>
            </a:r>
            <a:r>
              <a:rPr lang="ru-RU" sz="3600" dirty="0"/>
              <a:t>беременность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• </a:t>
            </a:r>
            <a:r>
              <a:rPr lang="ru-RU" sz="3600" dirty="0"/>
              <a:t>прием лекарственных препаратов (</a:t>
            </a:r>
            <a:r>
              <a:rPr lang="ru-RU" sz="3600" dirty="0" err="1"/>
              <a:t>дифенилгидантоина</a:t>
            </a:r>
            <a:r>
              <a:rPr lang="ru-RU" sz="3600" dirty="0"/>
              <a:t>, </a:t>
            </a:r>
            <a:r>
              <a:rPr lang="ru-RU" sz="3600" dirty="0" err="1"/>
              <a:t>дифенина</a:t>
            </a:r>
            <a:r>
              <a:rPr lang="ru-RU" sz="3600" dirty="0"/>
              <a:t>, </a:t>
            </a:r>
            <a:r>
              <a:rPr lang="ru-RU" sz="3600" dirty="0" err="1"/>
              <a:t>фенитоина</a:t>
            </a:r>
            <a:r>
              <a:rPr lang="ru-RU" sz="3600" dirty="0"/>
              <a:t>, </a:t>
            </a:r>
            <a:r>
              <a:rPr lang="ru-RU" sz="3600" dirty="0" err="1"/>
              <a:t>нифедипина</a:t>
            </a:r>
            <a:r>
              <a:rPr lang="ru-RU" sz="3600" dirty="0"/>
              <a:t>, </a:t>
            </a:r>
            <a:r>
              <a:rPr lang="ru-RU" sz="3600" dirty="0" err="1"/>
              <a:t>циклоспоринов</a:t>
            </a:r>
            <a:r>
              <a:rPr lang="ru-RU" sz="3600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22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Клиника отёчной формы ХГГ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844284" cy="46297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• </a:t>
            </a:r>
            <a:r>
              <a:rPr lang="ru-RU" sz="3600" dirty="0">
                <a:solidFill>
                  <a:srgbClr val="FF0000"/>
                </a:solidFill>
              </a:rPr>
              <a:t>Жалобы</a:t>
            </a:r>
            <a:r>
              <a:rPr lang="ru-RU" sz="3600" dirty="0"/>
              <a:t>: разрастание десен, неприятный запах изо рта, зуд, кровоточивость, болезненность при приеме пищи.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• </a:t>
            </a:r>
            <a:r>
              <a:rPr lang="ru-RU" sz="3600" dirty="0">
                <a:solidFill>
                  <a:srgbClr val="FF0000"/>
                </a:solidFill>
              </a:rPr>
              <a:t>Локальный статус</a:t>
            </a:r>
            <a:r>
              <a:rPr lang="ru-RU" sz="3600" dirty="0"/>
              <a:t>: гиперплазия </a:t>
            </a:r>
            <a:r>
              <a:rPr lang="ru-RU" sz="3600" dirty="0" err="1"/>
              <a:t>десневых</a:t>
            </a:r>
            <a:r>
              <a:rPr lang="ru-RU" sz="3600" dirty="0"/>
              <a:t> сосочков с резко выраженным цианозом, рыхлость тканей, болезненность при пальпации, усиленная кровоточивость. Образуются </a:t>
            </a:r>
            <a:r>
              <a:rPr lang="ru-RU" sz="3600" dirty="0" err="1"/>
              <a:t>десневые</a:t>
            </a:r>
            <a:r>
              <a:rPr lang="ru-RU" sz="3600" dirty="0"/>
              <a:t> карманы с серозным или серозно-гнойным экссудатом, но зубодесневое соединение не нарушено.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59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93" y="304800"/>
            <a:ext cx="3971925" cy="27717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659" y="934493"/>
            <a:ext cx="7145172" cy="47634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96" y="3076575"/>
            <a:ext cx="3738918" cy="373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0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4676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Клиника фиброзной формы гипертрофического гингивита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1008057" cy="48754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• </a:t>
            </a:r>
            <a:r>
              <a:rPr lang="ru-RU" sz="3600" dirty="0">
                <a:solidFill>
                  <a:srgbClr val="FF0000"/>
                </a:solidFill>
              </a:rPr>
              <a:t>Жалобы</a:t>
            </a:r>
            <a:r>
              <a:rPr lang="ru-RU" sz="3600" dirty="0"/>
              <a:t>: на необычный вид и форму десны.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• </a:t>
            </a:r>
            <a:r>
              <a:rPr lang="ru-RU" sz="3600" dirty="0">
                <a:solidFill>
                  <a:srgbClr val="FF0000"/>
                </a:solidFill>
              </a:rPr>
              <a:t>Локальный статус</a:t>
            </a:r>
            <a:r>
              <a:rPr lang="ru-RU" sz="3600" dirty="0"/>
              <a:t>: гипертрофированная десна имеет вид утолщенного в основании валика, сосочки округлой формы, гипертрофированные, резко выступают в вестибулярной направлении. </a:t>
            </a:r>
            <a:r>
              <a:rPr lang="ru-RU" sz="3600" dirty="0" err="1"/>
              <a:t>Десневые</a:t>
            </a:r>
            <a:r>
              <a:rPr lang="ru-RU" sz="3600" dirty="0"/>
              <a:t> сосочки бледно-розового цвета или бледнее здоровых участков десны, плотно прилежат к зубу, деформированы, не кровоточат. Гипертрофированные участки при пальпации плотные и обычно безболезненные.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81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21" y="129064"/>
            <a:ext cx="5815169" cy="333005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8468" t="30667" r="46362" b="28556"/>
          <a:stretch/>
        </p:blipFill>
        <p:spPr>
          <a:xfrm>
            <a:off x="6441745" y="0"/>
            <a:ext cx="5504597" cy="35881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2874" t="29862" r="40292" b="28750"/>
          <a:stretch/>
        </p:blipFill>
        <p:spPr>
          <a:xfrm>
            <a:off x="3062724" y="3695179"/>
            <a:ext cx="6187133" cy="307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2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Дифференциальная диагностика ХГГ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501" y="1583140"/>
            <a:ext cx="11368585" cy="51452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от </a:t>
            </a:r>
            <a:r>
              <a:rPr lang="ru-RU" dirty="0" err="1"/>
              <a:t>генерализованного</a:t>
            </a:r>
            <a:r>
              <a:rPr lang="ru-RU" dirty="0"/>
              <a:t> пародонтита (по наличию </a:t>
            </a:r>
            <a:r>
              <a:rPr lang="ru-RU" dirty="0" err="1"/>
              <a:t>пародонтального</a:t>
            </a:r>
            <a:r>
              <a:rPr lang="ru-RU" dirty="0"/>
              <a:t> кармана и рентгенологическим изменениям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от </a:t>
            </a:r>
            <a:r>
              <a:rPr lang="ru-RU" dirty="0" err="1"/>
              <a:t>фиброматоза</a:t>
            </a:r>
            <a:r>
              <a:rPr lang="ru-RU" dirty="0"/>
              <a:t> десен (опухолеподобный процесс, который характеризуется утолщением не только сосочков, но и альвеолярной десны).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0" y="3724735"/>
            <a:ext cx="11371496" cy="288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3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Язвенный гингивит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/>
              <a:t>Язвенный </a:t>
            </a:r>
            <a:r>
              <a:rPr lang="ru-RU" sz="3600" dirty="0" smtClean="0"/>
              <a:t>гингивит (язвенно-некротический </a:t>
            </a:r>
            <a:r>
              <a:rPr lang="ru-RU" sz="3600" dirty="0"/>
              <a:t>гингивит </a:t>
            </a:r>
            <a:r>
              <a:rPr lang="ru-RU" sz="3600" dirty="0" err="1" smtClean="0"/>
              <a:t>Венсана</a:t>
            </a:r>
            <a:r>
              <a:rPr lang="ru-RU" sz="3600" dirty="0" smtClean="0"/>
              <a:t>) </a:t>
            </a:r>
            <a:r>
              <a:rPr lang="ru-RU" sz="3600" dirty="0"/>
              <a:t>- инфекционное заболевание, вызываемое </a:t>
            </a:r>
            <a:r>
              <a:rPr lang="ru-RU" sz="3600" dirty="0" err="1"/>
              <a:t>фузобактериями</a:t>
            </a:r>
            <a:r>
              <a:rPr lang="ru-RU" sz="3600" dirty="0"/>
              <a:t> и спирохетой (</a:t>
            </a:r>
            <a:r>
              <a:rPr lang="ru-RU" sz="3600" dirty="0" err="1"/>
              <a:t>боррелия</a:t>
            </a:r>
            <a:r>
              <a:rPr lang="ru-RU" sz="3600" dirty="0"/>
              <a:t>) </a:t>
            </a:r>
            <a:r>
              <a:rPr lang="ru-RU" sz="3600" dirty="0" err="1"/>
              <a:t>Венсана</a:t>
            </a:r>
            <a:r>
              <a:rPr lang="ru-RU" sz="3600" dirty="0"/>
              <a:t>. </a:t>
            </a:r>
            <a:endParaRPr lang="ru-RU" sz="3600" dirty="0" smtClean="0"/>
          </a:p>
          <a:p>
            <a:r>
              <a:rPr lang="ru-RU" sz="3600" dirty="0" smtClean="0"/>
              <a:t>Возбудители </a:t>
            </a:r>
            <a:r>
              <a:rPr lang="ru-RU" sz="3600" dirty="0"/>
              <a:t>язвенно-некротического гингивита </a:t>
            </a:r>
            <a:r>
              <a:rPr lang="ru-RU" sz="3600" dirty="0" err="1"/>
              <a:t>Венсана</a:t>
            </a:r>
            <a:r>
              <a:rPr lang="ru-RU" sz="3600" dirty="0"/>
              <a:t> относятся к резистентной флоре полости рта и обнаруживаются в небольшом количестве у всех людей в норме. Больше всего этих микробов в </a:t>
            </a:r>
            <a:r>
              <a:rPr lang="ru-RU" sz="3600" dirty="0" err="1"/>
              <a:t>десневом</a:t>
            </a:r>
            <a:r>
              <a:rPr lang="ru-RU" sz="3600" dirty="0"/>
              <a:t> желобке.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89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630" y="39213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Этиология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910" y="1214651"/>
            <a:ext cx="11013744" cy="5199797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/>
              <a:t>понижение </a:t>
            </a:r>
            <a:r>
              <a:rPr lang="ru-RU" sz="3600" dirty="0"/>
              <a:t>сопротивляемости организма, как </a:t>
            </a:r>
            <a:r>
              <a:rPr lang="ru-RU" sz="3600" dirty="0" err="1" smtClean="0"/>
              <a:t>гиперергическая</a:t>
            </a:r>
            <a:r>
              <a:rPr lang="ru-RU" sz="3600" dirty="0" smtClean="0"/>
              <a:t> реакция на сенсибилизацию тканей </a:t>
            </a:r>
            <a:r>
              <a:rPr lang="ru-RU" sz="3600" dirty="0" err="1" smtClean="0"/>
              <a:t>фузоспириллярным</a:t>
            </a:r>
            <a:r>
              <a:rPr lang="ru-RU" sz="3600" dirty="0" smtClean="0"/>
              <a:t> симбиозом, при общем охлаждении , общем заболевании, перенесенных инфекционных заболеваниях, переутомлении, стрессе, недостаточном питании, гиповитаминозе. </a:t>
            </a:r>
          </a:p>
          <a:p>
            <a:r>
              <a:rPr lang="ru-RU" sz="3600" dirty="0" smtClean="0"/>
              <a:t>Предрасполагающим фактором служит так же нарушения целостности слизистой оболочки - при травмах острыми краями зубов, нависающими пломбами. </a:t>
            </a:r>
          </a:p>
          <a:p>
            <a:r>
              <a:rPr lang="ru-RU" sz="3600" dirty="0" smtClean="0"/>
              <a:t>Чаще возникает у людей с </a:t>
            </a:r>
            <a:r>
              <a:rPr lang="ru-RU" sz="3600" dirty="0" err="1" smtClean="0"/>
              <a:t>несанированной</a:t>
            </a:r>
            <a:r>
              <a:rPr lang="ru-RU" sz="3600" dirty="0" smtClean="0"/>
              <a:t> полостью рта, при отложении над-и </a:t>
            </a:r>
            <a:r>
              <a:rPr lang="ru-RU" sz="3600" dirty="0" err="1" smtClean="0"/>
              <a:t>поддесневого</a:t>
            </a:r>
            <a:r>
              <a:rPr lang="ru-RU" sz="3600" dirty="0" smtClean="0"/>
              <a:t> зубного камня.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91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Клиника острого язвенного гингивита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4845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• </a:t>
            </a:r>
            <a:r>
              <a:rPr lang="ru-RU" sz="3600" dirty="0">
                <a:solidFill>
                  <a:srgbClr val="FF0000"/>
                </a:solidFill>
              </a:rPr>
              <a:t>Жалобы</a:t>
            </a:r>
            <a:r>
              <a:rPr lang="ru-RU" sz="3600" dirty="0"/>
              <a:t>: на боль в деснах, гнилостный запах изо рта, кровоточивость, затруднение приема пищи, боль при глотании.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>
                <a:solidFill>
                  <a:srgbClr val="00B050"/>
                </a:solidFill>
              </a:rPr>
              <a:t>•</a:t>
            </a:r>
            <a:r>
              <a:rPr lang="ru-RU" sz="3600" dirty="0" smtClean="0"/>
              <a:t> </a:t>
            </a:r>
            <a:r>
              <a:rPr lang="ru-RU" sz="3600" dirty="0">
                <a:solidFill>
                  <a:srgbClr val="00B050"/>
                </a:solidFill>
              </a:rPr>
              <a:t>Выражена общая реакция организма</a:t>
            </a:r>
            <a:r>
              <a:rPr lang="ru-RU" sz="3600" dirty="0"/>
              <a:t>: недомогание, головная боль, раздражительность, повышение температуры тела, нарушение сна, аппетита, диспепсия.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1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553" y="761100"/>
            <a:ext cx="11526672" cy="435133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Гингивит</a:t>
            </a:r>
            <a:r>
              <a:rPr lang="ru-RU" sz="3600" dirty="0"/>
              <a:t> - воспаление десны, обусловленное неблагоприятным воздействием местных и общих факторов и протекающее без нарушения целостности зубодесневого соединения. </a:t>
            </a:r>
            <a:endParaRPr lang="ru-RU" sz="3600" dirty="0" smtClean="0"/>
          </a:p>
          <a:p>
            <a:r>
              <a:rPr lang="ru-RU" sz="3600" dirty="0" smtClean="0">
                <a:solidFill>
                  <a:srgbClr val="0070C0"/>
                </a:solidFill>
              </a:rPr>
              <a:t>Формы</a:t>
            </a:r>
            <a:r>
              <a:rPr lang="ru-RU" sz="3600" dirty="0" smtClean="0"/>
              <a:t>: катаральный, гипертрофический, язвенный </a:t>
            </a:r>
          </a:p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Течение заболевания</a:t>
            </a:r>
            <a:r>
              <a:rPr lang="ru-RU" sz="3600" dirty="0" smtClean="0"/>
              <a:t>: острое, хроническое, обострившееся. </a:t>
            </a:r>
          </a:p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По распространенности</a:t>
            </a:r>
            <a:r>
              <a:rPr lang="ru-RU" sz="3600" dirty="0" smtClean="0"/>
              <a:t>: локализованные </a:t>
            </a:r>
            <a:r>
              <a:rPr lang="ru-RU" sz="3600" dirty="0"/>
              <a:t>и </a:t>
            </a:r>
            <a:r>
              <a:rPr lang="ru-RU" sz="3600" dirty="0" err="1"/>
              <a:t>генерализованные</a:t>
            </a:r>
            <a:r>
              <a:rPr lang="ru-RU" sz="3600" dirty="0"/>
              <a:t> формы. </a:t>
            </a:r>
            <a:endParaRPr lang="ru-RU" sz="3600" dirty="0" smtClean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304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683" y="858458"/>
            <a:ext cx="11067197" cy="5685644"/>
          </a:xfrm>
        </p:spPr>
        <p:txBody>
          <a:bodyPr/>
          <a:lstStyle/>
          <a:p>
            <a:r>
              <a:rPr lang="ru-RU" sz="3600" dirty="0"/>
              <a:t>При легкой степени локализованного процесса выраженные </a:t>
            </a:r>
            <a:r>
              <a:rPr lang="ru-RU" sz="3600" u="sng" dirty="0"/>
              <a:t>общие нарушения отсутствуют</a:t>
            </a:r>
            <a:r>
              <a:rPr lang="ru-RU" sz="3600" dirty="0"/>
              <a:t>. Выявляются только </a:t>
            </a:r>
            <a:r>
              <a:rPr lang="ru-RU" sz="3600" i="1" dirty="0" err="1"/>
              <a:t>некротизированные</a:t>
            </a:r>
            <a:r>
              <a:rPr lang="ru-RU" sz="3600" i="1" dirty="0"/>
              <a:t> </a:t>
            </a:r>
            <a:r>
              <a:rPr lang="ru-RU" sz="3600" i="1" dirty="0" err="1"/>
              <a:t>десневые</a:t>
            </a:r>
            <a:r>
              <a:rPr lang="ru-RU" sz="3600" i="1" dirty="0"/>
              <a:t> сосочки и часть краевой десны</a:t>
            </a:r>
            <a:r>
              <a:rPr lang="ru-RU" sz="3600" dirty="0"/>
              <a:t>, между здоровой и пораженной десной определяется четкая демаркационная линия, </a:t>
            </a:r>
            <a:r>
              <a:rPr lang="ru-RU" sz="3600" i="1" dirty="0" err="1"/>
              <a:t>некротизированная</a:t>
            </a:r>
            <a:r>
              <a:rPr lang="ru-RU" sz="3600" i="1" dirty="0"/>
              <a:t> часть бесструктурная</a:t>
            </a:r>
            <a:r>
              <a:rPr lang="ru-RU" sz="3600" dirty="0"/>
              <a:t>, после удаления ее инструментом обнажается кровоточащая поверхность. Характерный симптом вследствие изъязвления </a:t>
            </a:r>
            <a:r>
              <a:rPr lang="ru-RU" sz="3600" dirty="0" err="1"/>
              <a:t>десневых</a:t>
            </a:r>
            <a:r>
              <a:rPr lang="ru-RU" sz="3600" dirty="0"/>
              <a:t> сосочков, они приобретают </a:t>
            </a:r>
            <a:r>
              <a:rPr lang="ru-RU" sz="3600" i="1" dirty="0"/>
              <a:t>усеченную форму.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04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704" y="3029779"/>
            <a:ext cx="5424239" cy="3618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1" y="191521"/>
            <a:ext cx="6686585" cy="266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1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628" y="477673"/>
            <a:ext cx="10944367" cy="5999542"/>
          </a:xfrm>
        </p:spPr>
        <p:txBody>
          <a:bodyPr>
            <a:normAutofit fontScale="92500"/>
          </a:bodyPr>
          <a:lstStyle/>
          <a:p>
            <a:r>
              <a:rPr lang="ru-RU" sz="3600" dirty="0"/>
              <a:t>При поражении </a:t>
            </a:r>
            <a:r>
              <a:rPr lang="ru-RU" sz="3600" u="sng" dirty="0"/>
              <a:t>средней тяжести </a:t>
            </a:r>
            <a:r>
              <a:rPr lang="ru-RU" sz="3600" dirty="0"/>
              <a:t>в патологический процесс вовлекается </a:t>
            </a:r>
            <a:r>
              <a:rPr lang="ru-RU" sz="3600" i="1" dirty="0"/>
              <a:t>межзубной сосочек, маргинальная и альвеолярная десна.</a:t>
            </a:r>
            <a:r>
              <a:rPr lang="ru-RU" sz="3600" dirty="0"/>
              <a:t> Усугубляются все симптомы, ухудшается общее состояние больного</a:t>
            </a:r>
            <a:r>
              <a:rPr lang="ru-RU" sz="3600" dirty="0" smtClean="0"/>
              <a:t>.</a:t>
            </a:r>
          </a:p>
          <a:p>
            <a:endParaRPr lang="ru-RU" sz="3600" dirty="0"/>
          </a:p>
          <a:p>
            <a:r>
              <a:rPr lang="ru-RU" sz="3600" dirty="0"/>
              <a:t>При </a:t>
            </a:r>
            <a:r>
              <a:rPr lang="ru-RU" sz="3600" u="sng" dirty="0" err="1"/>
              <a:t>генерализованном</a:t>
            </a:r>
            <a:r>
              <a:rPr lang="ru-RU" sz="3600" u="sng" dirty="0"/>
              <a:t> </a:t>
            </a:r>
            <a:r>
              <a:rPr lang="ru-RU" sz="3600" dirty="0"/>
              <a:t>процессе тяжелой степени больной вялый, потливый, цвет лица приобретает землистый оттенок, усиливаются боли даже вне приема пищи. Увеличены и болезненны регионарные лимфоузлы, повышена температура тела до 38-39°. </a:t>
            </a:r>
            <a:r>
              <a:rPr lang="ru-RU" sz="3600" i="1" dirty="0"/>
              <a:t>Слизистая оболочка резко отечна, гиперемирована, межзубные сосочки </a:t>
            </a:r>
            <a:r>
              <a:rPr lang="ru-RU" sz="3600" i="1" dirty="0" err="1"/>
              <a:t>некротизированы</a:t>
            </a:r>
            <a:r>
              <a:rPr lang="ru-RU" sz="3600" i="1" dirty="0"/>
              <a:t> на всем протяжении в/ч и н/ч.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8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01" y="3885865"/>
            <a:ext cx="5788471" cy="28942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21" y="120958"/>
            <a:ext cx="6282193" cy="376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0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Дифференциальная диагностика язвенного гингивита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• </a:t>
            </a:r>
            <a:r>
              <a:rPr lang="ru-RU" sz="3200" dirty="0"/>
              <a:t>с ВИЧ-инфекцией (необходимо исследование крови</a:t>
            </a:r>
            <a:r>
              <a:rPr lang="ru-RU" sz="3200" dirty="0" smtClean="0"/>
              <a:t>)</a:t>
            </a:r>
          </a:p>
          <a:p>
            <a:pPr marL="0" indent="0">
              <a:buNone/>
            </a:pPr>
            <a:r>
              <a:rPr lang="ru-RU" sz="3200" dirty="0" smtClean="0"/>
              <a:t>• </a:t>
            </a:r>
            <a:r>
              <a:rPr lang="ru-RU" sz="3200" dirty="0"/>
              <a:t>с заболеваниями крови (требуется развернутый анализ крови или заключение гематолога</a:t>
            </a:r>
            <a:r>
              <a:rPr lang="ru-RU" sz="3200" dirty="0" smtClean="0"/>
              <a:t>)</a:t>
            </a:r>
          </a:p>
          <a:p>
            <a:pPr marL="0" indent="0">
              <a:buNone/>
            </a:pPr>
            <a:r>
              <a:rPr lang="ru-RU" sz="3200" dirty="0" smtClean="0"/>
              <a:t>• </a:t>
            </a:r>
            <a:r>
              <a:rPr lang="ru-RU" sz="3200" dirty="0"/>
              <a:t>с аллергическими поражениями </a:t>
            </a:r>
            <a:r>
              <a:rPr lang="ru-RU" sz="3200" dirty="0" smtClean="0"/>
              <a:t>(</a:t>
            </a:r>
            <a:r>
              <a:rPr lang="ru-RU" sz="3200" dirty="0"/>
              <a:t>данные аллергических проб, заключение аллерголога</a:t>
            </a:r>
            <a:r>
              <a:rPr lang="ru-RU" sz="3200" dirty="0" smtClean="0"/>
              <a:t>)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200" dirty="0" smtClean="0"/>
              <a:t>Микроскопия </a:t>
            </a:r>
            <a:r>
              <a:rPr lang="ru-RU" sz="3200" dirty="0"/>
              <a:t>налета позволяет обнаружить </a:t>
            </a:r>
            <a:r>
              <a:rPr lang="ru-RU" sz="3200" dirty="0" err="1"/>
              <a:t>фузоспириллярный</a:t>
            </a:r>
            <a:r>
              <a:rPr lang="ru-RU" sz="3200" dirty="0"/>
              <a:t> симбиоз (веретенообразные палочки и спирохеты </a:t>
            </a:r>
            <a:r>
              <a:rPr lang="ru-RU" sz="3200" dirty="0" err="1"/>
              <a:t>Венсана</a:t>
            </a:r>
            <a:r>
              <a:rPr lang="ru-RU" sz="3200" dirty="0"/>
              <a:t>).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166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2998" y="1690688"/>
            <a:ext cx="10726003" cy="4593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 smtClean="0"/>
              <a:t>Общее </a:t>
            </a:r>
            <a:r>
              <a:rPr lang="ru-RU" u="sng" dirty="0"/>
              <a:t>лечение</a:t>
            </a:r>
            <a:r>
              <a:rPr lang="ru-RU" dirty="0"/>
              <a:t> - при тяжелых и средней тяжести поражениях назначают:</a:t>
            </a:r>
          </a:p>
          <a:p>
            <a:pPr lvl="0"/>
            <a:r>
              <a:rPr lang="ru-RU" sz="3200" dirty="0" err="1"/>
              <a:t>Метронидазол</a:t>
            </a:r>
            <a:r>
              <a:rPr lang="ru-RU" sz="3200" dirty="0"/>
              <a:t> внутрь по 0,25 1таб. Зраза в день в течение 5-10 дней (</a:t>
            </a:r>
            <a:r>
              <a:rPr lang="ru-RU" sz="3200" dirty="0" err="1"/>
              <a:t>трихопол</a:t>
            </a:r>
            <a:r>
              <a:rPr lang="ru-RU" sz="3200" dirty="0"/>
              <a:t>, </a:t>
            </a:r>
            <a:r>
              <a:rPr lang="ru-RU" sz="3200" dirty="0" err="1"/>
              <a:t>флагил</a:t>
            </a:r>
            <a:r>
              <a:rPr lang="ru-RU" sz="3200" dirty="0"/>
              <a:t>, </a:t>
            </a:r>
            <a:r>
              <a:rPr lang="ru-RU" sz="3200" dirty="0" err="1"/>
              <a:t>клион</a:t>
            </a:r>
            <a:r>
              <a:rPr lang="ru-RU" sz="3200" dirty="0"/>
              <a:t>),</a:t>
            </a:r>
          </a:p>
          <a:p>
            <a:pPr lvl="0"/>
            <a:r>
              <a:rPr lang="ru-RU" sz="3200" dirty="0"/>
              <a:t>Антибиотики широкого спектра действия - эритромицин, тетрациклин , 7-10 дней,</a:t>
            </a:r>
          </a:p>
          <a:p>
            <a:pPr lvl="0"/>
            <a:r>
              <a:rPr lang="ru-RU" sz="3200" dirty="0"/>
              <a:t>десенсибилизирующую терапию (кальция, антигистаминные ср-</a:t>
            </a:r>
            <a:r>
              <a:rPr lang="ru-RU" sz="3200" dirty="0" err="1"/>
              <a:t>ва</a:t>
            </a:r>
            <a:r>
              <a:rPr lang="ru-RU" sz="3200" dirty="0"/>
              <a:t>).</a:t>
            </a:r>
          </a:p>
          <a:p>
            <a:pPr lvl="0"/>
            <a:r>
              <a:rPr lang="ru-RU" sz="3200" dirty="0"/>
              <a:t>Витаминотерапию.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04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Местное 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9964"/>
            <a:ext cx="11144534" cy="5032375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Аппликационное </a:t>
            </a:r>
            <a:r>
              <a:rPr lang="ru-RU" dirty="0"/>
              <a:t>обезболивание </a:t>
            </a:r>
            <a:r>
              <a:rPr lang="ru-RU" dirty="0" smtClean="0"/>
              <a:t>10% или 2-10% р-рами </a:t>
            </a:r>
            <a:r>
              <a:rPr lang="ru-RU" dirty="0" err="1" smtClean="0"/>
              <a:t>лидокаина</a:t>
            </a:r>
            <a:r>
              <a:rPr lang="ru-RU" dirty="0"/>
              <a:t>, 1-2% р-рами или 5% мазью </a:t>
            </a:r>
            <a:r>
              <a:rPr lang="ru-RU" dirty="0" err="1"/>
              <a:t>пирамикаина</a:t>
            </a:r>
            <a:r>
              <a:rPr lang="ru-RU" dirty="0"/>
              <a:t>, 4-10% р-рами </a:t>
            </a:r>
            <a:r>
              <a:rPr lang="ru-RU" dirty="0" err="1"/>
              <a:t>тримекаина</a:t>
            </a:r>
            <a:r>
              <a:rPr lang="ru-RU" dirty="0"/>
              <a:t> в течение 4 мин., 1% р-р </a:t>
            </a:r>
            <a:r>
              <a:rPr lang="ru-RU" dirty="0" err="1"/>
              <a:t>мефемината</a:t>
            </a:r>
            <a:r>
              <a:rPr lang="ru-RU" dirty="0"/>
              <a:t> натрия на 10-15 мин перед удалением травмирующих десну зубных отложений. </a:t>
            </a:r>
            <a:endParaRPr lang="ru-RU" dirty="0" smtClean="0"/>
          </a:p>
          <a:p>
            <a:pPr lvl="0"/>
            <a:r>
              <a:rPr lang="ru-RU" dirty="0" smtClean="0"/>
              <a:t>Антисептическая терапия: перекись </a:t>
            </a:r>
            <a:r>
              <a:rPr lang="ru-RU" dirty="0"/>
              <a:t>водорода 3%, </a:t>
            </a:r>
            <a:r>
              <a:rPr lang="ru-RU" dirty="0" err="1"/>
              <a:t>этакридина</a:t>
            </a:r>
            <a:r>
              <a:rPr lang="ru-RU" dirty="0"/>
              <a:t> </a:t>
            </a:r>
            <a:r>
              <a:rPr lang="ru-RU" dirty="0" err="1" smtClean="0"/>
              <a:t>лактат</a:t>
            </a:r>
            <a:r>
              <a:rPr lang="ru-RU" dirty="0" smtClean="0"/>
              <a:t>. </a:t>
            </a:r>
            <a:r>
              <a:rPr lang="ru-RU" dirty="0"/>
              <a:t>После удаления зубных отложений используют мази содержащие </a:t>
            </a:r>
            <a:r>
              <a:rPr lang="ru-RU" dirty="0" smtClean="0"/>
              <a:t>антибиотики.</a:t>
            </a:r>
          </a:p>
          <a:p>
            <a:pPr lvl="0"/>
            <a:r>
              <a:rPr lang="ru-RU" dirty="0" err="1" smtClean="0"/>
              <a:t>Ферментотерапия</a:t>
            </a:r>
            <a:r>
              <a:rPr lang="ru-RU" dirty="0"/>
              <a:t>, направлена на очищение язвенной поверхности от некротических масс. Трипсин, </a:t>
            </a:r>
            <a:r>
              <a:rPr lang="ru-RU" dirty="0" err="1"/>
              <a:t>хемотрипсин</a:t>
            </a:r>
            <a:r>
              <a:rPr lang="ru-RU" dirty="0"/>
              <a:t>, </a:t>
            </a:r>
            <a:r>
              <a:rPr lang="ru-RU" dirty="0" err="1"/>
              <a:t>хемопсин</a:t>
            </a:r>
            <a:r>
              <a:rPr lang="ru-RU" dirty="0"/>
              <a:t>, </a:t>
            </a:r>
            <a:r>
              <a:rPr lang="ru-RU" dirty="0" err="1" smtClean="0"/>
              <a:t>рибонуклеаза</a:t>
            </a:r>
            <a:endParaRPr lang="ru-RU" dirty="0" smtClean="0"/>
          </a:p>
          <a:p>
            <a:pPr lvl="0"/>
            <a:r>
              <a:rPr lang="ru-RU" dirty="0" err="1" smtClean="0"/>
              <a:t>Кератопластичекие</a:t>
            </a:r>
            <a:r>
              <a:rPr lang="ru-RU" dirty="0" smtClean="0"/>
              <a:t> </a:t>
            </a:r>
            <a:r>
              <a:rPr lang="ru-RU" dirty="0"/>
              <a:t>средства- </a:t>
            </a:r>
            <a:r>
              <a:rPr lang="ru-RU" dirty="0" err="1"/>
              <a:t>каратолин</a:t>
            </a:r>
            <a:r>
              <a:rPr lang="ru-RU" dirty="0"/>
              <a:t>, масляные р-</a:t>
            </a:r>
            <a:r>
              <a:rPr lang="ru-RU" dirty="0" err="1"/>
              <a:t>ры</a:t>
            </a:r>
            <a:r>
              <a:rPr lang="ru-RU" dirty="0"/>
              <a:t> </a:t>
            </a:r>
            <a:r>
              <a:rPr lang="ru-RU" dirty="0" smtClean="0"/>
              <a:t>витаминов А</a:t>
            </a:r>
            <a:r>
              <a:rPr lang="ru-RU" dirty="0"/>
              <a:t>, Е, </a:t>
            </a:r>
            <a:r>
              <a:rPr lang="ru-RU" dirty="0" err="1"/>
              <a:t>солкосерил</a:t>
            </a:r>
            <a:r>
              <a:rPr lang="ru-RU" dirty="0"/>
              <a:t>, линимент алоэ, масло шиповника, </a:t>
            </a:r>
            <a:r>
              <a:rPr lang="ru-RU" dirty="0" err="1"/>
              <a:t>фитодонт</a:t>
            </a:r>
            <a:r>
              <a:rPr lang="ru-RU" dirty="0"/>
              <a:t>, </a:t>
            </a:r>
            <a:r>
              <a:rPr lang="ru-RU" dirty="0" err="1"/>
              <a:t>полиминерал</a:t>
            </a:r>
            <a:r>
              <a:rPr lang="ru-RU" dirty="0"/>
              <a:t>, мазь </a:t>
            </a:r>
            <a:r>
              <a:rPr lang="ru-RU" dirty="0" err="1"/>
              <a:t>каланхоэ</a:t>
            </a:r>
            <a:r>
              <a:rPr lang="ru-RU" dirty="0"/>
              <a:t>, </a:t>
            </a:r>
            <a:r>
              <a:rPr lang="ru-RU" dirty="0" err="1"/>
              <a:t>ингалипт</a:t>
            </a:r>
            <a:r>
              <a:rPr lang="ru-RU" dirty="0"/>
              <a:t>, облепиховое масло. После начала </a:t>
            </a:r>
            <a:r>
              <a:rPr lang="ru-RU" dirty="0" err="1"/>
              <a:t>эпителизации</a:t>
            </a:r>
            <a:r>
              <a:rPr lang="ru-RU" dirty="0"/>
              <a:t> можно пользоваться отварами трав: календула, шалфей, подорожник, зверобой, эвкалипт, корневище змеевика, лапчатки.</a:t>
            </a:r>
          </a:p>
          <a:p>
            <a:pPr lvl="0"/>
            <a:r>
              <a:rPr lang="ru-RU" dirty="0"/>
              <a:t>Физиотерапия: лазер, КУФ, гидротерапия р-рами антисептиков. При упорном течении заболевания или его рецидивах на протяжении года необходимо обследование для исключения заболеваний кроветворной, эндокринной и др. систем, специфических инфекций, аллергических и профессиональных поражений.</a:t>
            </a:r>
          </a:p>
          <a:p>
            <a:r>
              <a:rPr lang="ru-RU" dirty="0"/>
              <a:t>Диета должна включать молочнокислые продукты, сырые яйца, свежие сырые овощи.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131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523601"/>
              </p:ext>
            </p:extLst>
          </p:nvPr>
        </p:nvGraphicFramePr>
        <p:xfrm>
          <a:off x="0" y="2"/>
          <a:ext cx="12192000" cy="6962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2151"/>
                <a:gridCol w="4032151"/>
                <a:gridCol w="4127698"/>
              </a:tblGrid>
              <a:tr h="6164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800" dirty="0">
                          <a:effectLst/>
                        </a:rPr>
                        <a:t>Катаральный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66675" marB="66675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800" dirty="0">
                          <a:effectLst/>
                        </a:rPr>
                        <a:t>Гипертрофический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66675" marB="66675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800" dirty="0">
                          <a:effectLst/>
                        </a:rPr>
                        <a:t>Язвенный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66675" marB="66675" anchor="b"/>
                </a:tc>
              </a:tr>
              <a:tr h="61640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3600" dirty="0">
                          <a:solidFill>
                            <a:srgbClr val="7030A0"/>
                          </a:solidFill>
                          <a:effectLst/>
                        </a:rPr>
                        <a:t>этиология</a:t>
                      </a:r>
                      <a:endParaRPr lang="ru-RU" sz="3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66675" marB="66675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251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Зубные отложения, дефекты пломбирования и протезирования. аномалии и деформации ЗЧС, гормональные нарушения, заболевания ЖКТ, ССС, острые инфекционные заболевания, болезни крови.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66675" marB="6667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Гормональные сдвиги </a:t>
                      </a:r>
                      <a:r>
                        <a:rPr lang="ru-RU" sz="2400" dirty="0">
                          <a:effectLst/>
                        </a:rPr>
                        <a:t>в </a:t>
                      </a:r>
                      <a:r>
                        <a:rPr lang="ru-RU" sz="2400" dirty="0" smtClean="0">
                          <a:effectLst/>
                        </a:rPr>
                        <a:t>организме</a:t>
                      </a:r>
                      <a:r>
                        <a:rPr lang="ru-RU" sz="2400" baseline="0" dirty="0" smtClean="0">
                          <a:effectLst/>
                        </a:rPr>
                        <a:t> </a:t>
                      </a:r>
                      <a:r>
                        <a:rPr lang="ru-RU" sz="2400" dirty="0" smtClean="0">
                          <a:effectLst/>
                        </a:rPr>
                        <a:t>(юношеский</a:t>
                      </a:r>
                      <a:r>
                        <a:rPr lang="ru-RU" sz="2400" dirty="0">
                          <a:effectLst/>
                        </a:rPr>
                        <a:t>, беременных), прием лекарственных препаратов, изменения со стороны белой крови, авитаминоз С, патология прикуса, нерациональное протезирование и пломбирование, зубной камень.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66675" marB="6667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</a:rPr>
                        <a:t>Суперинфекция </a:t>
                      </a:r>
                      <a:r>
                        <a:rPr lang="ru-RU" sz="2400" dirty="0" err="1">
                          <a:effectLst/>
                        </a:rPr>
                        <a:t>фузиформных</a:t>
                      </a:r>
                      <a:r>
                        <a:rPr lang="ru-RU" sz="2400" dirty="0">
                          <a:effectLst/>
                        </a:rPr>
                        <a:t> бактерий и спирохет, простейших наряду со стрептококком и стафилококком.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</a:rPr>
                        <a:t>Предрасполагающие факторы: изменение реактивности организма после перенесенных общих инфекционных заболеваний (грипп, ангина),переохлаждения, авитаминоз.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66675" marB="6667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62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545699"/>
              </p:ext>
            </p:extLst>
          </p:nvPr>
        </p:nvGraphicFramePr>
        <p:xfrm>
          <a:off x="0" y="736984"/>
          <a:ext cx="12192000" cy="4626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76974"/>
                <a:gridCol w="4059415"/>
                <a:gridCol w="4155611"/>
              </a:tblGrid>
              <a:tr h="613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</a:rPr>
                        <a:t>Катаральный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7" marR="26447" marT="30854" marB="3085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</a:rPr>
                        <a:t>Гипертрофический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7" marR="26447" marT="30854" marB="3085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</a:rPr>
                        <a:t>Язвенный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7" marR="26447" marT="30854" marB="30854" anchor="b"/>
                </a:tc>
              </a:tr>
              <a:tr h="86694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7030A0"/>
                          </a:solidFill>
                          <a:effectLst/>
                        </a:rPr>
                        <a:t>Субъективные ощущения</a:t>
                      </a:r>
                      <a:endParaRPr lang="ru-RU" sz="1800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7" marR="26447" marT="30854" marB="30854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81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Кровоточивость десен при чистке зубов или приеме твердой пищи, чувство жжения и расширения в деснах.</a:t>
                      </a:r>
                      <a:endParaRPr lang="ru-RU" sz="2000" b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endParaRPr lang="ru-RU" sz="2000" b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7" marR="26447" marT="30854" marB="30854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000" b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Выраженная кровоточивость десен</a:t>
                      </a:r>
                      <a:r>
                        <a:rPr lang="ru-RU" sz="2000" b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при приеме пищи, чистке зубов, явные косметические дефекты, неприятный запах изо рта.</a:t>
                      </a:r>
                      <a:endParaRPr lang="ru-RU" sz="2000" b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endParaRPr lang="ru-RU" sz="2000" b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7" marR="26447" marT="30854" marB="30854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Боль в деснах, усиливающаяся при приеме пищи, неприятный запах изо рта, общее недомогание, головная боль, повышение температуры тела.</a:t>
                      </a:r>
                      <a:endParaRPr lang="ru-RU" sz="2000" b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endParaRPr lang="ru-RU" sz="2000" b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7" marR="26447" marT="30854" marB="30854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7703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7" marR="26447" marT="30854" marB="30854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4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294320"/>
              </p:ext>
            </p:extLst>
          </p:nvPr>
        </p:nvGraphicFramePr>
        <p:xfrm>
          <a:off x="0" y="679859"/>
          <a:ext cx="12192000" cy="6188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76974"/>
                <a:gridCol w="4059415"/>
                <a:gridCol w="4155611"/>
              </a:tblGrid>
              <a:tr h="51925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7030A0"/>
                          </a:solidFill>
                          <a:effectLst/>
                        </a:rPr>
                        <a:t>Проявления</a:t>
                      </a:r>
                      <a:endParaRPr lang="ru-RU" sz="2800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7" marR="26447" marT="30854" marB="30854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26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Гиперемия, отек слизистой оболочки десны (при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генерализованном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процессе) и одному или группе зубов при локализованном воспалении.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Десневой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край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болезненен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, легко кровоточит, на зубах окрашенный кровью зубной налет, неприятный запах изо рта, поверхность десны гладкая, блестящая, ярко гиперемированная при остром течении.</a:t>
                      </a:r>
                      <a:endParaRPr lang="ru-RU" sz="20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5400" b="0" dirty="0">
                        <a:solidFill>
                          <a:schemeClr val="tx1"/>
                        </a:solidFill>
                      </a:endParaRPr>
                    </a:p>
                  </a:txBody>
                  <a:tcPr marL="26447" marR="26447" marT="30854" marB="30854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Гипертрофия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десневых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сосочков, которые могут быть рыхлыми, кровоточащими. Гипертрофированные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десневые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сосочки плотные, бледные, не кровоточащие. Ложные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десневые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карманы, выделение экссудата. Возможен некроз вершин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десневых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сосочков, остеопороз,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акантоз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в вакуольной дистрофией клеток шиповатого слоя. В более глубоких слоях фиброз соединительно тканных структур.</a:t>
                      </a:r>
                      <a:endParaRPr lang="ru-RU" sz="20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5400" b="0" dirty="0">
                        <a:solidFill>
                          <a:schemeClr val="tx1"/>
                        </a:solidFill>
                      </a:endParaRPr>
                    </a:p>
                  </a:txBody>
                  <a:tcPr marL="26447" marR="26447" marT="30854" marB="30854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На фоне воспаления (гиперемия, цианоз, отек) обнаруживается изъязвление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десневого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края. Язвенные поверхности покрыты фибринозным или некротическим налетом. Изъязвления верхушек межзубных сосочков, вследствие чего они приобретают усеченную форму. Регионарные лимфатические узлы увеличены, подвижны, болезненны, зубы слегка подвижны. На рентгенограмме остеопороз вершин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межальвеолярных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перегородок, расширение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периодонтальной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щели.</a:t>
                      </a:r>
                      <a:endParaRPr lang="ru-RU" sz="20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7" marR="26447" marT="30854" marB="30854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498271"/>
              </p:ext>
            </p:extLst>
          </p:nvPr>
        </p:nvGraphicFramePr>
        <p:xfrm>
          <a:off x="0" y="58238"/>
          <a:ext cx="12192000" cy="613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76974"/>
                <a:gridCol w="4059415"/>
                <a:gridCol w="4155611"/>
              </a:tblGrid>
              <a:tr h="613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</a:rPr>
                        <a:t>Катаральный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7" marR="26447" marT="30854" marB="3085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</a:rPr>
                        <a:t>Гипертрофический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7" marR="26447" marT="30854" marB="3085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</a:rPr>
                        <a:t>Язвенный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7" marR="26447" marT="30854" marB="30854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14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6761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Катаральный гингивит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350" y="1581506"/>
            <a:ext cx="10753299" cy="4704639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Жалобы:</a:t>
            </a:r>
            <a:r>
              <a:rPr lang="ru-RU" sz="3600" dirty="0" smtClean="0"/>
              <a:t> неприятные </a:t>
            </a:r>
            <a:r>
              <a:rPr lang="ru-RU" sz="3600" dirty="0"/>
              <a:t>ощущения в деснах, зуд, неприятный запах изо рта, извращение вкуса, кровоточивость десен во время приема пищи или чистке зубов. </a:t>
            </a:r>
            <a:endParaRPr lang="ru-RU" sz="3600" dirty="0" smtClean="0"/>
          </a:p>
          <a:p>
            <a:r>
              <a:rPr lang="ru-RU" sz="3600" dirty="0" smtClean="0"/>
              <a:t>При </a:t>
            </a:r>
            <a:r>
              <a:rPr lang="ru-RU" sz="3600" dirty="0"/>
              <a:t>остром течении или обострении хронического течения боли усиливаются в результате влияния химических и механических раздражителей. </a:t>
            </a:r>
            <a:endParaRPr lang="ru-RU" sz="3600" dirty="0" smtClean="0"/>
          </a:p>
          <a:p>
            <a:r>
              <a:rPr lang="ru-RU" sz="3600" dirty="0" smtClean="0"/>
              <a:t>Общее </a:t>
            </a:r>
            <a:r>
              <a:rPr lang="ru-RU" sz="3600" dirty="0"/>
              <a:t>состояние больных страдает мало, но не редко обострения могут сопровождаться недомоганием, субфебрильной температурой.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3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Терапевтическая стоматология. Национальное руководство. - М.: ГЭОТАР-Медиа, 2015. - 960 c.</a:t>
            </a:r>
            <a:endParaRPr lang="ru-RU" dirty="0" smtClean="0"/>
          </a:p>
          <a:p>
            <a:r>
              <a:rPr lang="ru-RU" dirty="0" smtClean="0"/>
              <a:t>Исаева</a:t>
            </a:r>
            <a:r>
              <a:rPr lang="ru-RU" dirty="0"/>
              <a:t>, Е.Л. Лечение болезней десен и зубов традиционными и нетрадиционными способами / Е.Л. Исаева. - М.: Книга по Требованию, 2017. - 256 </a:t>
            </a:r>
            <a:r>
              <a:rPr lang="ru-RU" dirty="0" smtClean="0"/>
              <a:t>c</a:t>
            </a:r>
          </a:p>
          <a:p>
            <a:r>
              <a:rPr lang="ru-RU" dirty="0"/>
              <a:t> Луцкая, И. К. Профилактическая стоматология / И.К. Луцкая. - М.: Медицинская литература, 2017. - 538 c</a:t>
            </a:r>
            <a:r>
              <a:rPr lang="ru-RU" dirty="0" smtClean="0"/>
              <a:t>.</a:t>
            </a:r>
          </a:p>
          <a:p>
            <a:r>
              <a:rPr lang="ru-RU" dirty="0" err="1"/>
              <a:t>Максимовская</a:t>
            </a:r>
            <a:r>
              <a:rPr lang="ru-RU" dirty="0"/>
              <a:t>, Л. Н. Лекарственные средства в стоматологии. Справочник / Л.Н. </a:t>
            </a:r>
            <a:r>
              <a:rPr lang="ru-RU" dirty="0" err="1"/>
              <a:t>Максимовская</a:t>
            </a:r>
            <a:r>
              <a:rPr lang="ru-RU" dirty="0"/>
              <a:t>, П.И. Рощина. - М.: Медицина, </a:t>
            </a:r>
            <a:r>
              <a:rPr lang="ru-RU" b="1" dirty="0"/>
              <a:t>2017</a:t>
            </a:r>
            <a:r>
              <a:rPr lang="ru-RU" dirty="0"/>
              <a:t>. - 240 c</a:t>
            </a:r>
            <a:r>
              <a:rPr lang="ru-RU" dirty="0" smtClean="0"/>
              <a:t>.</a:t>
            </a:r>
          </a:p>
          <a:p>
            <a:r>
              <a:rPr lang="ru-RU" dirty="0"/>
              <a:t>Стоматология. Международная классификация болезней. Клиническая характеристика нозологических форм. Учебное пособие / М.Я. Алимова и др. - М.: ГЭОТАР-Медиа, 2016. - 204 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329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4056"/>
            <a:ext cx="10515600" cy="1325563"/>
          </a:xfrm>
        </p:spPr>
        <p:txBody>
          <a:bodyPr/>
          <a:lstStyle/>
          <a:p>
            <a:r>
              <a:rPr lang="ru-RU" dirty="0" smtClean="0"/>
              <a:t>Этиология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75499"/>
            <a:ext cx="10844284" cy="4807187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зубные отложения</a:t>
            </a:r>
          </a:p>
          <a:p>
            <a:r>
              <a:rPr lang="ru-RU" sz="3600" dirty="0" smtClean="0"/>
              <a:t>дефекты </a:t>
            </a:r>
            <a:r>
              <a:rPr lang="ru-RU" sz="3600" dirty="0"/>
              <a:t>пломбирования и </a:t>
            </a:r>
            <a:r>
              <a:rPr lang="ru-RU" sz="3600" dirty="0" smtClean="0"/>
              <a:t>протезирования</a:t>
            </a:r>
          </a:p>
          <a:p>
            <a:r>
              <a:rPr lang="ru-RU" sz="3600" dirty="0" smtClean="0"/>
              <a:t>аномалии </a:t>
            </a:r>
            <a:r>
              <a:rPr lang="ru-RU" sz="3600" dirty="0"/>
              <a:t>и деформации зубочелюстной </a:t>
            </a:r>
            <a:r>
              <a:rPr lang="ru-RU" sz="3600" dirty="0" smtClean="0"/>
              <a:t>системы</a:t>
            </a:r>
          </a:p>
          <a:p>
            <a:r>
              <a:rPr lang="ru-RU" sz="3600" dirty="0" smtClean="0"/>
              <a:t>гормональные нарушения</a:t>
            </a:r>
          </a:p>
          <a:p>
            <a:r>
              <a:rPr lang="ru-RU" sz="3600" dirty="0" smtClean="0"/>
              <a:t>заболевание </a:t>
            </a:r>
            <a:r>
              <a:rPr lang="ru-RU" sz="3600" dirty="0"/>
              <a:t>ЖКТ, сердечно-сосудистой системы, острые инфекционные заболевания, болезни кроветворной </a:t>
            </a:r>
            <a:r>
              <a:rPr lang="ru-RU" sz="3600" dirty="0" smtClean="0"/>
              <a:t>системы</a:t>
            </a:r>
          </a:p>
          <a:p>
            <a:r>
              <a:rPr lang="ru-RU" sz="3600" dirty="0" smtClean="0"/>
              <a:t>изменения </a:t>
            </a:r>
            <a:r>
              <a:rPr lang="ru-RU" sz="3600" dirty="0"/>
              <a:t>десны под влиянием солей тяже­лых </a:t>
            </a:r>
            <a:r>
              <a:rPr lang="ru-RU" sz="3600" dirty="0" smtClean="0"/>
              <a:t>металлов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97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Острый катаральный гингивит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4"/>
            <a:ext cx="11008057" cy="46707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• </a:t>
            </a:r>
            <a:r>
              <a:rPr lang="ru-RU" sz="3600" dirty="0">
                <a:solidFill>
                  <a:srgbClr val="FF0000"/>
                </a:solidFill>
              </a:rPr>
              <a:t>Субъективные ощущения</a:t>
            </a:r>
            <a:r>
              <a:rPr lang="ru-RU" sz="3600" dirty="0"/>
              <a:t>: гиперемия и отек десны, боль, которая усиливается при приеме пищи и чистке зубов. </a:t>
            </a: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• </a:t>
            </a:r>
            <a:r>
              <a:rPr lang="ru-RU" sz="3600" dirty="0">
                <a:solidFill>
                  <a:srgbClr val="FF0000"/>
                </a:solidFill>
              </a:rPr>
              <a:t>Локальный статус</a:t>
            </a:r>
            <a:r>
              <a:rPr lang="ru-RU" sz="3600" dirty="0"/>
              <a:t>: изменен рельеф десен, верхушки </a:t>
            </a:r>
            <a:r>
              <a:rPr lang="ru-RU" sz="3600" dirty="0" err="1"/>
              <a:t>десневых</a:t>
            </a:r>
            <a:r>
              <a:rPr lang="ru-RU" sz="3600" dirty="0"/>
              <a:t> сосочков становятся куполообразными, увеличиваются в размере, появляются </a:t>
            </a:r>
            <a:r>
              <a:rPr lang="ru-RU" sz="3600" dirty="0" err="1"/>
              <a:t>десневые</a:t>
            </a:r>
            <a:r>
              <a:rPr lang="ru-RU" sz="3600" dirty="0"/>
              <a:t> карманы. При пальпации десна болезненная, легко кровоточит.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2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34" y="73532"/>
            <a:ext cx="9057751" cy="6784468"/>
          </a:xfrm>
        </p:spPr>
      </p:pic>
    </p:spTree>
    <p:extLst>
      <p:ext uri="{BB962C8B-B14F-4D97-AF65-F5344CB8AC3E}">
        <p14:creationId xmlns:p14="http://schemas.microsoft.com/office/powerpoint/2010/main" val="94420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Хронический катаральный гингивит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4"/>
            <a:ext cx="10639567" cy="4547879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Локальный </a:t>
            </a:r>
            <a:r>
              <a:rPr lang="ru-RU" sz="4000" dirty="0">
                <a:solidFill>
                  <a:srgbClr val="FF0000"/>
                </a:solidFill>
              </a:rPr>
              <a:t>статус</a:t>
            </a:r>
            <a:r>
              <a:rPr lang="ru-RU" sz="4000" dirty="0"/>
              <a:t>: отек </a:t>
            </a:r>
            <a:r>
              <a:rPr lang="ru-RU" sz="4000" dirty="0" smtClean="0"/>
              <a:t>десен, </a:t>
            </a:r>
            <a:r>
              <a:rPr lang="ru-RU" sz="4000" dirty="0"/>
              <a:t>незначительная гиперемия с </a:t>
            </a:r>
            <a:r>
              <a:rPr lang="ru-RU" sz="4000" dirty="0" smtClean="0"/>
              <a:t>цианозом, </a:t>
            </a:r>
            <a:r>
              <a:rPr lang="ru-RU" sz="4000" dirty="0"/>
              <a:t>единичные эрозии в области вершин </a:t>
            </a:r>
            <a:r>
              <a:rPr lang="ru-RU" sz="4000" dirty="0" err="1"/>
              <a:t>десневых</a:t>
            </a:r>
            <a:r>
              <a:rPr lang="ru-RU" sz="4000" dirty="0"/>
              <a:t> </a:t>
            </a:r>
            <a:r>
              <a:rPr lang="ru-RU" sz="4000" dirty="0" smtClean="0"/>
              <a:t>сосочков, </a:t>
            </a:r>
            <a:r>
              <a:rPr lang="ru-RU" sz="4000" dirty="0"/>
              <a:t>при зондировании возникает </a:t>
            </a:r>
            <a:r>
              <a:rPr lang="ru-RU" sz="4000" dirty="0" smtClean="0"/>
              <a:t>кровоточивость, </a:t>
            </a:r>
            <a:r>
              <a:rPr lang="ru-RU" sz="4000" dirty="0"/>
              <a:t>образуются </a:t>
            </a:r>
            <a:r>
              <a:rPr lang="ru-RU" sz="4000" dirty="0" err="1"/>
              <a:t>десневые</a:t>
            </a:r>
            <a:r>
              <a:rPr lang="ru-RU" sz="4000" dirty="0"/>
              <a:t> карманы</a:t>
            </a:r>
            <a:r>
              <a:rPr lang="ru-RU" sz="4000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02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4" y="0"/>
            <a:ext cx="6667500" cy="314325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40" y="1789598"/>
            <a:ext cx="5136960" cy="36353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33" y="3308104"/>
            <a:ext cx="5071280" cy="354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217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4306"/>
            <a:ext cx="11353800" cy="552369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устранение </a:t>
            </a:r>
            <a:r>
              <a:rPr lang="ru-RU" dirty="0"/>
              <a:t>причины </a:t>
            </a:r>
            <a:r>
              <a:rPr lang="ru-RU" dirty="0" smtClean="0"/>
              <a:t>заболевания</a:t>
            </a:r>
          </a:p>
          <a:p>
            <a:r>
              <a:rPr lang="ru-RU" dirty="0" smtClean="0"/>
              <a:t>противовоспалительная терапия</a:t>
            </a:r>
          </a:p>
          <a:p>
            <a:r>
              <a:rPr lang="ru-RU" dirty="0" smtClean="0"/>
              <a:t>нормализация </a:t>
            </a:r>
            <a:r>
              <a:rPr lang="ru-RU" dirty="0"/>
              <a:t>гигиенического состояния полости </a:t>
            </a:r>
            <a:r>
              <a:rPr lang="ru-RU" dirty="0" smtClean="0"/>
              <a:t>рта</a:t>
            </a:r>
          </a:p>
          <a:p>
            <a:r>
              <a:rPr lang="ru-RU" dirty="0"/>
              <a:t>н</a:t>
            </a:r>
            <a:r>
              <a:rPr lang="ru-RU" dirty="0" smtClean="0"/>
              <a:t>еобходимо </a:t>
            </a:r>
            <a:r>
              <a:rPr lang="ru-RU" dirty="0"/>
              <a:t>удалить налет с </a:t>
            </a:r>
            <a:r>
              <a:rPr lang="ru-RU" dirty="0" smtClean="0"/>
              <a:t>зубов</a:t>
            </a:r>
          </a:p>
          <a:p>
            <a:r>
              <a:rPr lang="ru-RU" dirty="0" smtClean="0"/>
              <a:t>Для </a:t>
            </a:r>
            <a:r>
              <a:rPr lang="ru-RU" dirty="0"/>
              <a:t>лечения десны используют растворы протеолитических ферментов, мази содержащие антибиотики, растворы антибиотиков, антисептиков (1% р-р </a:t>
            </a:r>
            <a:r>
              <a:rPr lang="ru-RU" dirty="0" err="1"/>
              <a:t>трихопола</a:t>
            </a:r>
            <a:r>
              <a:rPr lang="ru-RU" dirty="0"/>
              <a:t>, 1% р-р </a:t>
            </a:r>
            <a:r>
              <a:rPr lang="ru-RU" dirty="0" err="1"/>
              <a:t>трихомоноцида</a:t>
            </a:r>
            <a:r>
              <a:rPr lang="ru-RU" dirty="0"/>
              <a:t>, р-р фурацилина, </a:t>
            </a:r>
            <a:r>
              <a:rPr lang="ru-RU" dirty="0" err="1"/>
              <a:t>цитраля</a:t>
            </a:r>
            <a:r>
              <a:rPr lang="ru-RU" dirty="0"/>
              <a:t>), противовоспалительные средства растительного происхождения (</a:t>
            </a:r>
            <a:r>
              <a:rPr lang="ru-RU" dirty="0" err="1"/>
              <a:t>коланхоэ</a:t>
            </a:r>
            <a:r>
              <a:rPr lang="ru-RU" dirty="0"/>
              <a:t>, календула, чистотел).</a:t>
            </a:r>
          </a:p>
          <a:p>
            <a:r>
              <a:rPr lang="ru-RU" dirty="0"/>
              <a:t>Гигиенический уход за полостью рта составляет существенной звено в комплексной терапии всех гингивитов. Его необходимо сочетать с санацией полости рта, лечением соматической патологии, проведением общеукрепляющей, стимулирующей и противовоспалительной терапии.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45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1551</Words>
  <Application>Microsoft Office PowerPoint</Application>
  <PresentationFormat>Широкоэкранный</PresentationFormat>
  <Paragraphs>121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Катаральный гингивит</vt:lpstr>
      <vt:lpstr>Этиология</vt:lpstr>
      <vt:lpstr>Острый катаральный гингивит</vt:lpstr>
      <vt:lpstr>Презентация PowerPoint</vt:lpstr>
      <vt:lpstr>Хронический катаральный гингивит</vt:lpstr>
      <vt:lpstr>Презентация PowerPoint</vt:lpstr>
      <vt:lpstr>Лечение</vt:lpstr>
      <vt:lpstr>Гипертрофический гингивит</vt:lpstr>
      <vt:lpstr>Этиология </vt:lpstr>
      <vt:lpstr>Клиника отёчной формы ХГГ</vt:lpstr>
      <vt:lpstr>Презентация PowerPoint</vt:lpstr>
      <vt:lpstr>Клиника фиброзной формы гипертрофического гингивита</vt:lpstr>
      <vt:lpstr>Презентация PowerPoint</vt:lpstr>
      <vt:lpstr>Дифференциальная диагностика ХГГ</vt:lpstr>
      <vt:lpstr>Язвенный гингивит</vt:lpstr>
      <vt:lpstr>Этиология</vt:lpstr>
      <vt:lpstr>Клиника острого язвенного гингивита</vt:lpstr>
      <vt:lpstr>Презентация PowerPoint</vt:lpstr>
      <vt:lpstr>Презентация PowerPoint</vt:lpstr>
      <vt:lpstr>Презентация PowerPoint</vt:lpstr>
      <vt:lpstr>Презентация PowerPoint</vt:lpstr>
      <vt:lpstr>Дифференциальная диагностика язвенного гингивита</vt:lpstr>
      <vt:lpstr>Лечение</vt:lpstr>
      <vt:lpstr>Местное лечение</vt:lpstr>
      <vt:lpstr>Презентация PowerPoint</vt:lpstr>
      <vt:lpstr>Презентация PowerPoint</vt:lpstr>
      <vt:lpstr>Презентация PowerPoint</vt:lpstr>
      <vt:lpstr>Список литературы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12</cp:revision>
  <dcterms:created xsi:type="dcterms:W3CDTF">2020-10-12T09:16:27Z</dcterms:created>
  <dcterms:modified xsi:type="dcterms:W3CDTF">2022-12-23T04:08:25Z</dcterms:modified>
</cp:coreProperties>
</file>