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notesMasterIdLst>
    <p:notesMasterId r:id="rId107"/>
  </p:notesMasterIdLst>
  <p:sldIdLst>
    <p:sldId id="378" r:id="rId2"/>
    <p:sldId id="350" r:id="rId3"/>
    <p:sldId id="351" r:id="rId4"/>
    <p:sldId id="384" r:id="rId5"/>
    <p:sldId id="352" r:id="rId6"/>
    <p:sldId id="353" r:id="rId7"/>
    <p:sldId id="354" r:id="rId8"/>
    <p:sldId id="385" r:id="rId9"/>
    <p:sldId id="726" r:id="rId10"/>
    <p:sldId id="660" r:id="rId11"/>
    <p:sldId id="730" r:id="rId12"/>
    <p:sldId id="731" r:id="rId13"/>
    <p:sldId id="733" r:id="rId14"/>
    <p:sldId id="737" r:id="rId15"/>
    <p:sldId id="359" r:id="rId16"/>
    <p:sldId id="734" r:id="rId17"/>
    <p:sldId id="740" r:id="rId18"/>
    <p:sldId id="741" r:id="rId19"/>
    <p:sldId id="742" r:id="rId20"/>
    <p:sldId id="743" r:id="rId21"/>
    <p:sldId id="744" r:id="rId22"/>
    <p:sldId id="745" r:id="rId23"/>
    <p:sldId id="746" r:id="rId24"/>
    <p:sldId id="747" r:id="rId25"/>
    <p:sldId id="748" r:id="rId26"/>
    <p:sldId id="749" r:id="rId27"/>
    <p:sldId id="750" r:id="rId28"/>
    <p:sldId id="751" r:id="rId29"/>
    <p:sldId id="752" r:id="rId30"/>
    <p:sldId id="753" r:id="rId31"/>
    <p:sldId id="754" r:id="rId32"/>
    <p:sldId id="755" r:id="rId33"/>
    <p:sldId id="756" r:id="rId34"/>
    <p:sldId id="757" r:id="rId35"/>
    <p:sldId id="760" r:id="rId36"/>
    <p:sldId id="761" r:id="rId37"/>
    <p:sldId id="762" r:id="rId38"/>
    <p:sldId id="763" r:id="rId39"/>
    <p:sldId id="764" r:id="rId40"/>
    <p:sldId id="824" r:id="rId41"/>
    <p:sldId id="826" r:id="rId42"/>
    <p:sldId id="844" r:id="rId43"/>
    <p:sldId id="846" r:id="rId44"/>
    <p:sldId id="847" r:id="rId45"/>
    <p:sldId id="855" r:id="rId46"/>
    <p:sldId id="869" r:id="rId47"/>
    <p:sldId id="870" r:id="rId48"/>
    <p:sldId id="871" r:id="rId49"/>
    <p:sldId id="258" r:id="rId50"/>
    <p:sldId id="259" r:id="rId51"/>
    <p:sldId id="872" r:id="rId52"/>
    <p:sldId id="261" r:id="rId53"/>
    <p:sldId id="873" r:id="rId54"/>
    <p:sldId id="874" r:id="rId55"/>
    <p:sldId id="264" r:id="rId56"/>
    <p:sldId id="265" r:id="rId57"/>
    <p:sldId id="266" r:id="rId58"/>
    <p:sldId id="267" r:id="rId59"/>
    <p:sldId id="268" r:id="rId60"/>
    <p:sldId id="269" r:id="rId61"/>
    <p:sldId id="321" r:id="rId62"/>
    <p:sldId id="319" r:id="rId63"/>
    <p:sldId id="270" r:id="rId64"/>
    <p:sldId id="875" r:id="rId65"/>
    <p:sldId id="876" r:id="rId66"/>
    <p:sldId id="273" r:id="rId67"/>
    <p:sldId id="274" r:id="rId68"/>
    <p:sldId id="877" r:id="rId69"/>
    <p:sldId id="878" r:id="rId70"/>
    <p:sldId id="879" r:id="rId71"/>
    <p:sldId id="880" r:id="rId72"/>
    <p:sldId id="881" r:id="rId73"/>
    <p:sldId id="448" r:id="rId74"/>
    <p:sldId id="464" r:id="rId75"/>
    <p:sldId id="884" r:id="rId76"/>
    <p:sldId id="886" r:id="rId77"/>
    <p:sldId id="887" r:id="rId78"/>
    <p:sldId id="287" r:id="rId79"/>
    <p:sldId id="444" r:id="rId80"/>
    <p:sldId id="468" r:id="rId81"/>
    <p:sldId id="369" r:id="rId82"/>
    <p:sldId id="296" r:id="rId83"/>
    <p:sldId id="297" r:id="rId84"/>
    <p:sldId id="299" r:id="rId85"/>
    <p:sldId id="300" r:id="rId86"/>
    <p:sldId id="301" r:id="rId87"/>
    <p:sldId id="302" r:id="rId88"/>
    <p:sldId id="303" r:id="rId89"/>
    <p:sldId id="304" r:id="rId90"/>
    <p:sldId id="305" r:id="rId91"/>
    <p:sldId id="306" r:id="rId92"/>
    <p:sldId id="307" r:id="rId93"/>
    <p:sldId id="308" r:id="rId94"/>
    <p:sldId id="309" r:id="rId95"/>
    <p:sldId id="310" r:id="rId96"/>
    <p:sldId id="311" r:id="rId97"/>
    <p:sldId id="312" r:id="rId98"/>
    <p:sldId id="313" r:id="rId99"/>
    <p:sldId id="314" r:id="rId100"/>
    <p:sldId id="315" r:id="rId101"/>
    <p:sldId id="316" r:id="rId102"/>
    <p:sldId id="888" r:id="rId103"/>
    <p:sldId id="889" r:id="rId104"/>
    <p:sldId id="335" r:id="rId105"/>
    <p:sldId id="332" r:id="rId10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8" autoAdjust="0"/>
    <p:restoredTop sz="94723" autoAdjust="0"/>
  </p:normalViewPr>
  <p:slideViewPr>
    <p:cSldViewPr>
      <p:cViewPr varScale="1">
        <p:scale>
          <a:sx n="108" d="100"/>
          <a:sy n="108" d="100"/>
        </p:scale>
        <p:origin x="16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BEC2AB-D303-4F80-AFC2-8A0008F5364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70DD463-3399-45F2-952D-D555CFF89956}">
      <dgm:prSet phldrT="[Текст]" custT="1"/>
      <dgm:spPr/>
      <dgm:t>
        <a:bodyPr/>
        <a:lstStyle/>
        <a:p>
          <a:r>
            <a:rPr lang="ru-RU" sz="2800" b="1" dirty="0">
              <a:latin typeface="Times New Roman" pitchFamily="18" charset="0"/>
              <a:cs typeface="Times New Roman" pitchFamily="18" charset="0"/>
            </a:rPr>
            <a:t>Классификация токсикозов</a:t>
          </a:r>
        </a:p>
      </dgm:t>
    </dgm:pt>
    <dgm:pt modelId="{455DC698-CDCF-41EF-AFDB-3229653A47D8}" type="parTrans" cxnId="{D233C3F2-22F1-4DF1-AD85-D8C61D8F0A78}">
      <dgm:prSet/>
      <dgm:spPr/>
      <dgm:t>
        <a:bodyPr/>
        <a:lstStyle/>
        <a:p>
          <a:endParaRPr lang="ru-RU"/>
        </a:p>
      </dgm:t>
    </dgm:pt>
    <dgm:pt modelId="{B923C5AF-EBCA-4047-A1D4-41ECB885E87B}" type="sibTrans" cxnId="{D233C3F2-22F1-4DF1-AD85-D8C61D8F0A78}">
      <dgm:prSet/>
      <dgm:spPr/>
      <dgm:t>
        <a:bodyPr/>
        <a:lstStyle/>
        <a:p>
          <a:endParaRPr lang="ru-RU"/>
        </a:p>
      </dgm:t>
    </dgm:pt>
    <dgm:pt modelId="{496B0F2C-B39C-4624-A8CE-2C928176731A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Рвота </a:t>
          </a:r>
        </a:p>
      </dgm:t>
    </dgm:pt>
    <dgm:pt modelId="{190A62B1-B90C-4011-8BE2-43D1280A76D5}" type="parTrans" cxnId="{6C3FEC51-F72F-4847-8A5A-1AD918983A9C}">
      <dgm:prSet/>
      <dgm:spPr/>
      <dgm:t>
        <a:bodyPr/>
        <a:lstStyle/>
        <a:p>
          <a:endParaRPr lang="ru-RU"/>
        </a:p>
      </dgm:t>
    </dgm:pt>
    <dgm:pt modelId="{71FFF801-2A59-4E56-8445-A7D6CE2D8C67}" type="sibTrans" cxnId="{6C3FEC51-F72F-4847-8A5A-1AD918983A9C}">
      <dgm:prSet/>
      <dgm:spPr/>
      <dgm:t>
        <a:bodyPr/>
        <a:lstStyle/>
        <a:p>
          <a:endParaRPr lang="ru-RU"/>
        </a:p>
      </dgm:t>
    </dgm:pt>
    <dgm:pt modelId="{65478BB4-C210-4F08-9F03-3567D710CADF}">
      <dgm:prSet phldrT="[Текст]" custT="1"/>
      <dgm:spPr/>
      <dgm:t>
        <a:bodyPr/>
        <a:lstStyle/>
        <a:p>
          <a:r>
            <a:rPr lang="ru-RU" sz="2400" dirty="0" err="1">
              <a:latin typeface="Times New Roman" pitchFamily="18" charset="0"/>
              <a:cs typeface="Times New Roman" pitchFamily="18" charset="0"/>
            </a:rPr>
            <a:t>Слюноте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  <a:p>
          <a:r>
            <a:rPr lang="ru-RU" sz="2400" dirty="0" err="1">
              <a:latin typeface="Times New Roman" pitchFamily="18" charset="0"/>
              <a:cs typeface="Times New Roman" pitchFamily="18" charset="0"/>
            </a:rPr>
            <a:t>чение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6E767D13-5D97-4F37-85C7-3F6FF7E09944}" type="parTrans" cxnId="{25D45489-A0BF-4E9D-8BE8-E5ABC15B8B14}">
      <dgm:prSet/>
      <dgm:spPr/>
      <dgm:t>
        <a:bodyPr/>
        <a:lstStyle/>
        <a:p>
          <a:endParaRPr lang="ru-RU"/>
        </a:p>
      </dgm:t>
    </dgm:pt>
    <dgm:pt modelId="{F2023CD1-1D34-4983-AD22-FF764D82BAF0}" type="sibTrans" cxnId="{25D45489-A0BF-4E9D-8BE8-E5ABC15B8B14}">
      <dgm:prSet/>
      <dgm:spPr/>
      <dgm:t>
        <a:bodyPr/>
        <a:lstStyle/>
        <a:p>
          <a:endParaRPr lang="ru-RU"/>
        </a:p>
      </dgm:t>
    </dgm:pt>
    <dgm:pt modelId="{A63ED0E5-8A14-43DC-88BD-9FC5634E1BA1}">
      <dgm:prSet custT="1"/>
      <dgm:spPr/>
      <dgm:t>
        <a:bodyPr/>
        <a:lstStyle/>
        <a:p>
          <a:r>
            <a:rPr lang="ru-RU" sz="2400" dirty="0" err="1">
              <a:latin typeface="Times New Roman" pitchFamily="18" charset="0"/>
              <a:cs typeface="Times New Roman" pitchFamily="18" charset="0"/>
            </a:rPr>
            <a:t>Дермо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  <a:p>
          <a:r>
            <a:rPr lang="ru-RU" sz="2400" dirty="0" err="1">
              <a:latin typeface="Times New Roman" pitchFamily="18" charset="0"/>
              <a:cs typeface="Times New Roman" pitchFamily="18" charset="0"/>
            </a:rPr>
            <a:t>патия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 (дерма</a:t>
          </a:r>
        </a:p>
        <a:p>
          <a:r>
            <a:rPr lang="ru-RU" sz="2400" dirty="0" err="1">
              <a:latin typeface="Times New Roman" pitchFamily="18" charset="0"/>
              <a:cs typeface="Times New Roman" pitchFamily="18" charset="0"/>
            </a:rPr>
            <a:t>тоз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BB0B758-894A-426F-8995-A38D60978F6E}" type="parTrans" cxnId="{984769AB-F5B0-4EF3-BC72-0A76D752C9B8}">
      <dgm:prSet/>
      <dgm:spPr/>
      <dgm:t>
        <a:bodyPr/>
        <a:lstStyle/>
        <a:p>
          <a:endParaRPr lang="ru-RU"/>
        </a:p>
      </dgm:t>
    </dgm:pt>
    <dgm:pt modelId="{5572BEF2-6F4A-4863-AE06-BBBBE7B23A2E}" type="sibTrans" cxnId="{984769AB-F5B0-4EF3-BC72-0A76D752C9B8}">
      <dgm:prSet/>
      <dgm:spPr/>
      <dgm:t>
        <a:bodyPr/>
        <a:lstStyle/>
        <a:p>
          <a:endParaRPr lang="ru-RU"/>
        </a:p>
      </dgm:t>
    </dgm:pt>
    <dgm:pt modelId="{47FA2C15-F728-49F2-86AF-39CD58CFB7C5}">
      <dgm:prSet custT="1"/>
      <dgm:spPr/>
      <dgm:t>
        <a:bodyPr/>
        <a:lstStyle/>
        <a:p>
          <a:r>
            <a:rPr lang="ru-RU" sz="2400" dirty="0" err="1">
              <a:latin typeface="Times New Roman" pitchFamily="18" charset="0"/>
              <a:cs typeface="Times New Roman" pitchFamily="18" charset="0"/>
            </a:rPr>
            <a:t>Тета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  <a:p>
          <a:r>
            <a:rPr lang="ru-RU" sz="2400" dirty="0" err="1">
              <a:latin typeface="Times New Roman" pitchFamily="18" charset="0"/>
              <a:cs typeface="Times New Roman" pitchFamily="18" charset="0"/>
            </a:rPr>
            <a:t>ния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03F335A-7914-4998-B9A5-9E03206572F4}" type="parTrans" cxnId="{44EF8617-5D16-4B88-833B-47ACFBC6583D}">
      <dgm:prSet/>
      <dgm:spPr/>
      <dgm:t>
        <a:bodyPr/>
        <a:lstStyle/>
        <a:p>
          <a:endParaRPr lang="ru-RU"/>
        </a:p>
      </dgm:t>
    </dgm:pt>
    <dgm:pt modelId="{AB55A185-B8E6-422E-BF34-65201B4F1373}" type="sibTrans" cxnId="{44EF8617-5D16-4B88-833B-47ACFBC6583D}">
      <dgm:prSet/>
      <dgm:spPr/>
      <dgm:t>
        <a:bodyPr/>
        <a:lstStyle/>
        <a:p>
          <a:endParaRPr lang="ru-RU"/>
        </a:p>
      </dgm:t>
    </dgm:pt>
    <dgm:pt modelId="{DF03C9E0-04B0-436E-AC2F-92BEA70457F1}">
      <dgm:prSet custT="1"/>
      <dgm:spPr/>
      <dgm:t>
        <a:bodyPr/>
        <a:lstStyle/>
        <a:p>
          <a:r>
            <a:rPr lang="ru-RU" sz="2400" dirty="0" err="1">
              <a:latin typeface="Times New Roman" pitchFamily="18" charset="0"/>
              <a:cs typeface="Times New Roman" pitchFamily="18" charset="0"/>
            </a:rPr>
            <a:t>гепатоз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E9ADF810-D111-4912-B3B5-95D030762A55}" type="parTrans" cxnId="{735FDFAD-D186-42EE-A766-01B0BBF71576}">
      <dgm:prSet/>
      <dgm:spPr/>
      <dgm:t>
        <a:bodyPr/>
        <a:lstStyle/>
        <a:p>
          <a:endParaRPr lang="ru-RU"/>
        </a:p>
      </dgm:t>
    </dgm:pt>
    <dgm:pt modelId="{1305D9AB-562A-49C9-AD3D-CAE2A7B26FD7}" type="sibTrans" cxnId="{735FDFAD-D186-42EE-A766-01B0BBF71576}">
      <dgm:prSet/>
      <dgm:spPr/>
      <dgm:t>
        <a:bodyPr/>
        <a:lstStyle/>
        <a:p>
          <a:endParaRPr lang="ru-RU"/>
        </a:p>
      </dgm:t>
    </dgm:pt>
    <dgm:pt modelId="{BA188B5A-EA69-4FE9-B267-B165707BD6AB}">
      <dgm:prSet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Остео</a:t>
          </a:r>
        </a:p>
        <a:p>
          <a:r>
            <a:rPr lang="ru-RU" sz="2400" dirty="0" err="1">
              <a:latin typeface="Times New Roman" pitchFamily="18" charset="0"/>
              <a:cs typeface="Times New Roman" pitchFamily="18" charset="0"/>
            </a:rPr>
            <a:t>маляция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6A0F253-C732-457B-B5DD-CB8A172429EC}" type="parTrans" cxnId="{C2B63823-85ED-4175-804C-B1B46CB7201C}">
      <dgm:prSet/>
      <dgm:spPr/>
      <dgm:t>
        <a:bodyPr/>
        <a:lstStyle/>
        <a:p>
          <a:endParaRPr lang="ru-RU"/>
        </a:p>
      </dgm:t>
    </dgm:pt>
    <dgm:pt modelId="{C2BB48B7-56C5-4902-AA87-80EFCE5331EB}" type="sibTrans" cxnId="{C2B63823-85ED-4175-804C-B1B46CB7201C}">
      <dgm:prSet/>
      <dgm:spPr/>
      <dgm:t>
        <a:bodyPr/>
        <a:lstStyle/>
        <a:p>
          <a:endParaRPr lang="ru-RU"/>
        </a:p>
      </dgm:t>
    </dgm:pt>
    <dgm:pt modelId="{644675BF-4F55-4A41-AA98-11EBE74AD4F6}">
      <dgm:prSet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В </a:t>
          </a:r>
          <a:r>
            <a:rPr lang="ru-RU" sz="20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85-90% 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случаев токсикозы беремен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ных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проявляются рвотой</a:t>
          </a:r>
        </a:p>
      </dgm:t>
    </dgm:pt>
    <dgm:pt modelId="{5C973B21-EF34-4EBF-8FB2-9F49E0CD8D04}" type="parTrans" cxnId="{3F1025CD-331E-4DE0-B322-483B33F5731A}">
      <dgm:prSet/>
      <dgm:spPr/>
      <dgm:t>
        <a:bodyPr/>
        <a:lstStyle/>
        <a:p>
          <a:endParaRPr lang="ru-RU"/>
        </a:p>
      </dgm:t>
    </dgm:pt>
    <dgm:pt modelId="{F1DB4B1F-8E90-4364-B1CC-75005747485F}" type="sibTrans" cxnId="{3F1025CD-331E-4DE0-B322-483B33F5731A}">
      <dgm:prSet/>
      <dgm:spPr/>
      <dgm:t>
        <a:bodyPr/>
        <a:lstStyle/>
        <a:p>
          <a:endParaRPr lang="ru-RU"/>
        </a:p>
      </dgm:t>
    </dgm:pt>
    <dgm:pt modelId="{C801DAE6-DF7D-4F07-9723-180225ECC712}" type="pres">
      <dgm:prSet presAssocID="{4EBEC2AB-D303-4F80-AFC2-8A0008F5364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9FC0A55-A313-4E0B-BCA2-DFA95088FBCD}" type="pres">
      <dgm:prSet presAssocID="{170DD463-3399-45F2-952D-D555CFF89956}" presName="hierRoot1" presStyleCnt="0"/>
      <dgm:spPr/>
    </dgm:pt>
    <dgm:pt modelId="{C15FC233-2901-4A92-B039-81E05FA4D1C8}" type="pres">
      <dgm:prSet presAssocID="{170DD463-3399-45F2-952D-D555CFF89956}" presName="composite" presStyleCnt="0"/>
      <dgm:spPr/>
    </dgm:pt>
    <dgm:pt modelId="{005A71A1-86C9-414C-B7CB-6286B46E31E8}" type="pres">
      <dgm:prSet presAssocID="{170DD463-3399-45F2-952D-D555CFF89956}" presName="background" presStyleLbl="node0" presStyleIdx="0" presStyleCnt="1"/>
      <dgm:spPr/>
    </dgm:pt>
    <dgm:pt modelId="{18DB1E52-B008-415A-9A04-437F321FBDCE}" type="pres">
      <dgm:prSet presAssocID="{170DD463-3399-45F2-952D-D555CFF89956}" presName="text" presStyleLbl="fgAcc0" presStyleIdx="0" presStyleCnt="1" custScaleX="501460" custScaleY="303943" custLinFactY="-50977" custLinFactNeighborX="-32812" custLinFactNeighborY="-100000">
        <dgm:presLayoutVars>
          <dgm:chPref val="3"/>
        </dgm:presLayoutVars>
      </dgm:prSet>
      <dgm:spPr/>
    </dgm:pt>
    <dgm:pt modelId="{40703F67-295B-4BAF-8B55-A9EEB7C60F3D}" type="pres">
      <dgm:prSet presAssocID="{170DD463-3399-45F2-952D-D555CFF89956}" presName="hierChild2" presStyleCnt="0"/>
      <dgm:spPr/>
    </dgm:pt>
    <dgm:pt modelId="{72248DC5-1E15-46BD-925F-2E930DB3A9C7}" type="pres">
      <dgm:prSet presAssocID="{190A62B1-B90C-4011-8BE2-43D1280A76D5}" presName="Name10" presStyleLbl="parChTrans1D2" presStyleIdx="0" presStyleCnt="6"/>
      <dgm:spPr/>
    </dgm:pt>
    <dgm:pt modelId="{E2DCF15F-D401-4F1C-ADED-244A14D05E80}" type="pres">
      <dgm:prSet presAssocID="{496B0F2C-B39C-4624-A8CE-2C928176731A}" presName="hierRoot2" presStyleCnt="0"/>
      <dgm:spPr/>
    </dgm:pt>
    <dgm:pt modelId="{249C0315-227E-4379-8A8A-E5D6504086F5}" type="pres">
      <dgm:prSet presAssocID="{496B0F2C-B39C-4624-A8CE-2C928176731A}" presName="composite2" presStyleCnt="0"/>
      <dgm:spPr/>
    </dgm:pt>
    <dgm:pt modelId="{C8FCCCE1-F788-41BC-900D-FDE312DF2AC2}" type="pres">
      <dgm:prSet presAssocID="{496B0F2C-B39C-4624-A8CE-2C928176731A}" presName="background2" presStyleLbl="node2" presStyleIdx="0" presStyleCnt="6"/>
      <dgm:spPr/>
    </dgm:pt>
    <dgm:pt modelId="{8BCDE965-88E1-4265-A52F-4E5D6FE01075}" type="pres">
      <dgm:prSet presAssocID="{496B0F2C-B39C-4624-A8CE-2C928176731A}" presName="text2" presStyleLbl="fgAcc2" presStyleIdx="0" presStyleCnt="6" custScaleX="212443">
        <dgm:presLayoutVars>
          <dgm:chPref val="3"/>
        </dgm:presLayoutVars>
      </dgm:prSet>
      <dgm:spPr/>
    </dgm:pt>
    <dgm:pt modelId="{150CF037-6EBC-4A0B-A41D-E00E0F54EE05}" type="pres">
      <dgm:prSet presAssocID="{496B0F2C-B39C-4624-A8CE-2C928176731A}" presName="hierChild3" presStyleCnt="0"/>
      <dgm:spPr/>
    </dgm:pt>
    <dgm:pt modelId="{31890229-D502-427B-A130-FA31029E1C97}" type="pres">
      <dgm:prSet presAssocID="{5C973B21-EF34-4EBF-8FB2-9F49E0CD8D04}" presName="Name17" presStyleLbl="parChTrans1D3" presStyleIdx="0" presStyleCnt="1"/>
      <dgm:spPr/>
    </dgm:pt>
    <dgm:pt modelId="{ADF4B4D1-ACDD-4B5A-8B5A-CD53344242EE}" type="pres">
      <dgm:prSet presAssocID="{644675BF-4F55-4A41-AA98-11EBE74AD4F6}" presName="hierRoot3" presStyleCnt="0"/>
      <dgm:spPr/>
    </dgm:pt>
    <dgm:pt modelId="{41C2B2D4-D7F4-4D00-B895-57D93606C591}" type="pres">
      <dgm:prSet presAssocID="{644675BF-4F55-4A41-AA98-11EBE74AD4F6}" presName="composite3" presStyleCnt="0"/>
      <dgm:spPr/>
    </dgm:pt>
    <dgm:pt modelId="{6A0EC464-2526-48DD-BAE9-3B484139AE50}" type="pres">
      <dgm:prSet presAssocID="{644675BF-4F55-4A41-AA98-11EBE74AD4F6}" presName="background3" presStyleLbl="node3" presStyleIdx="0" presStyleCnt="1"/>
      <dgm:spPr/>
    </dgm:pt>
    <dgm:pt modelId="{82D31EA6-C07B-400C-8B20-D97D100B677D}" type="pres">
      <dgm:prSet presAssocID="{644675BF-4F55-4A41-AA98-11EBE74AD4F6}" presName="text3" presStyleLbl="fgAcc3" presStyleIdx="0" presStyleCnt="1" custScaleX="204252" custScaleY="518697">
        <dgm:presLayoutVars>
          <dgm:chPref val="3"/>
        </dgm:presLayoutVars>
      </dgm:prSet>
      <dgm:spPr/>
    </dgm:pt>
    <dgm:pt modelId="{36B4955F-6976-4499-BEA7-72C9ECFB6458}" type="pres">
      <dgm:prSet presAssocID="{644675BF-4F55-4A41-AA98-11EBE74AD4F6}" presName="hierChild4" presStyleCnt="0"/>
      <dgm:spPr/>
    </dgm:pt>
    <dgm:pt modelId="{6EEEE1B2-7EC1-4E13-96B0-A16A2B39C3D6}" type="pres">
      <dgm:prSet presAssocID="{6E767D13-5D97-4F37-85C7-3F6FF7E09944}" presName="Name10" presStyleLbl="parChTrans1D2" presStyleIdx="1" presStyleCnt="6"/>
      <dgm:spPr/>
    </dgm:pt>
    <dgm:pt modelId="{FE4CD40A-35A6-4F41-8516-210A7336DA75}" type="pres">
      <dgm:prSet presAssocID="{65478BB4-C210-4F08-9F03-3567D710CADF}" presName="hierRoot2" presStyleCnt="0"/>
      <dgm:spPr/>
    </dgm:pt>
    <dgm:pt modelId="{2CFAE123-AF3F-4DC6-87A1-50FFE0C27CA2}" type="pres">
      <dgm:prSet presAssocID="{65478BB4-C210-4F08-9F03-3567D710CADF}" presName="composite2" presStyleCnt="0"/>
      <dgm:spPr/>
    </dgm:pt>
    <dgm:pt modelId="{BEA3D12A-CB14-414D-81F3-3739AEC03262}" type="pres">
      <dgm:prSet presAssocID="{65478BB4-C210-4F08-9F03-3567D710CADF}" presName="background2" presStyleLbl="node2" presStyleIdx="1" presStyleCnt="6"/>
      <dgm:spPr/>
    </dgm:pt>
    <dgm:pt modelId="{55FE0A96-AAFE-4CFC-B98B-D644121C5649}" type="pres">
      <dgm:prSet presAssocID="{65478BB4-C210-4F08-9F03-3567D710CADF}" presName="text2" presStyleLbl="fgAcc2" presStyleIdx="1" presStyleCnt="6" custScaleX="215696" custScaleY="187999">
        <dgm:presLayoutVars>
          <dgm:chPref val="3"/>
        </dgm:presLayoutVars>
      </dgm:prSet>
      <dgm:spPr/>
    </dgm:pt>
    <dgm:pt modelId="{80881A1D-1BE2-49C3-B883-E7B0927488D9}" type="pres">
      <dgm:prSet presAssocID="{65478BB4-C210-4F08-9F03-3567D710CADF}" presName="hierChild3" presStyleCnt="0"/>
      <dgm:spPr/>
    </dgm:pt>
    <dgm:pt modelId="{0084C4FD-F0A4-4F88-B85B-FDA06E3AD810}" type="pres">
      <dgm:prSet presAssocID="{46A0F253-C732-457B-B5DD-CB8A172429EC}" presName="Name10" presStyleLbl="parChTrans1D2" presStyleIdx="2" presStyleCnt="6"/>
      <dgm:spPr/>
    </dgm:pt>
    <dgm:pt modelId="{0DED8D02-C9BA-4F69-8C8B-BA7539484B55}" type="pres">
      <dgm:prSet presAssocID="{BA188B5A-EA69-4FE9-B267-B165707BD6AB}" presName="hierRoot2" presStyleCnt="0"/>
      <dgm:spPr/>
    </dgm:pt>
    <dgm:pt modelId="{FD316548-7D99-4E62-B01C-194273AF0D77}" type="pres">
      <dgm:prSet presAssocID="{BA188B5A-EA69-4FE9-B267-B165707BD6AB}" presName="composite2" presStyleCnt="0"/>
      <dgm:spPr/>
    </dgm:pt>
    <dgm:pt modelId="{01D1912E-0ED1-4EDA-9B42-B38CFBC82673}" type="pres">
      <dgm:prSet presAssocID="{BA188B5A-EA69-4FE9-B267-B165707BD6AB}" presName="background2" presStyleLbl="node2" presStyleIdx="2" presStyleCnt="6"/>
      <dgm:spPr/>
    </dgm:pt>
    <dgm:pt modelId="{F7A47946-EED7-46E7-A734-88CA586C1131}" type="pres">
      <dgm:prSet presAssocID="{BA188B5A-EA69-4FE9-B267-B165707BD6AB}" presName="text2" presStyleLbl="fgAcc2" presStyleIdx="2" presStyleCnt="6" custScaleX="210524" custScaleY="386934">
        <dgm:presLayoutVars>
          <dgm:chPref val="3"/>
        </dgm:presLayoutVars>
      </dgm:prSet>
      <dgm:spPr/>
    </dgm:pt>
    <dgm:pt modelId="{3F4A1612-01EF-4C3F-ABFA-F089F5AD9B29}" type="pres">
      <dgm:prSet presAssocID="{BA188B5A-EA69-4FE9-B267-B165707BD6AB}" presName="hierChild3" presStyleCnt="0"/>
      <dgm:spPr/>
    </dgm:pt>
    <dgm:pt modelId="{52900260-26CC-4B7A-B0CA-0A43B7F59AC8}" type="pres">
      <dgm:prSet presAssocID="{E9ADF810-D111-4912-B3B5-95D030762A55}" presName="Name10" presStyleLbl="parChTrans1D2" presStyleIdx="3" presStyleCnt="6"/>
      <dgm:spPr/>
    </dgm:pt>
    <dgm:pt modelId="{673E812B-5EB9-43A7-9462-DBAAC8D3C94C}" type="pres">
      <dgm:prSet presAssocID="{DF03C9E0-04B0-436E-AC2F-92BEA70457F1}" presName="hierRoot2" presStyleCnt="0"/>
      <dgm:spPr/>
    </dgm:pt>
    <dgm:pt modelId="{8C805C71-F712-4EEC-836A-CB533B093E46}" type="pres">
      <dgm:prSet presAssocID="{DF03C9E0-04B0-436E-AC2F-92BEA70457F1}" presName="composite2" presStyleCnt="0"/>
      <dgm:spPr/>
    </dgm:pt>
    <dgm:pt modelId="{EB9B2BE4-DD62-4A55-9AC7-770AAAACDF34}" type="pres">
      <dgm:prSet presAssocID="{DF03C9E0-04B0-436E-AC2F-92BEA70457F1}" presName="background2" presStyleLbl="node2" presStyleIdx="3" presStyleCnt="6"/>
      <dgm:spPr/>
    </dgm:pt>
    <dgm:pt modelId="{71A314BB-25E5-4542-BD14-21A4AECD1B61}" type="pres">
      <dgm:prSet presAssocID="{DF03C9E0-04B0-436E-AC2F-92BEA70457F1}" presName="text2" presStyleLbl="fgAcc2" presStyleIdx="3" presStyleCnt="6" custScaleX="119711" custScaleY="316506" custLinFactNeighborX="6993" custLinFactNeighborY="-1542">
        <dgm:presLayoutVars>
          <dgm:chPref val="3"/>
        </dgm:presLayoutVars>
      </dgm:prSet>
      <dgm:spPr/>
    </dgm:pt>
    <dgm:pt modelId="{02538617-0C0C-4857-8428-A30910CB9BBC}" type="pres">
      <dgm:prSet presAssocID="{DF03C9E0-04B0-436E-AC2F-92BEA70457F1}" presName="hierChild3" presStyleCnt="0"/>
      <dgm:spPr/>
    </dgm:pt>
    <dgm:pt modelId="{F08EF930-8754-46CE-806D-159D26C61413}" type="pres">
      <dgm:prSet presAssocID="{503F335A-7914-4998-B9A5-9E03206572F4}" presName="Name10" presStyleLbl="parChTrans1D2" presStyleIdx="4" presStyleCnt="6"/>
      <dgm:spPr/>
    </dgm:pt>
    <dgm:pt modelId="{8E68B9BB-D602-48DE-9B30-EBB68C2C4E3F}" type="pres">
      <dgm:prSet presAssocID="{47FA2C15-F728-49F2-86AF-39CD58CFB7C5}" presName="hierRoot2" presStyleCnt="0"/>
      <dgm:spPr/>
    </dgm:pt>
    <dgm:pt modelId="{7029A89E-A2BE-4391-9626-4CAE4F791157}" type="pres">
      <dgm:prSet presAssocID="{47FA2C15-F728-49F2-86AF-39CD58CFB7C5}" presName="composite2" presStyleCnt="0"/>
      <dgm:spPr/>
    </dgm:pt>
    <dgm:pt modelId="{2117774F-FDED-4BC1-A0EC-90229A83F8C0}" type="pres">
      <dgm:prSet presAssocID="{47FA2C15-F728-49F2-86AF-39CD58CFB7C5}" presName="background2" presStyleLbl="node2" presStyleIdx="4" presStyleCnt="6"/>
      <dgm:spPr/>
    </dgm:pt>
    <dgm:pt modelId="{A4DE329A-9233-48A3-893C-B473078CF801}" type="pres">
      <dgm:prSet presAssocID="{47FA2C15-F728-49F2-86AF-39CD58CFB7C5}" presName="text2" presStyleLbl="fgAcc2" presStyleIdx="4" presStyleCnt="6" custScaleX="169545" custScaleY="403773">
        <dgm:presLayoutVars>
          <dgm:chPref val="3"/>
        </dgm:presLayoutVars>
      </dgm:prSet>
      <dgm:spPr/>
    </dgm:pt>
    <dgm:pt modelId="{D08F48F2-2037-40DC-992F-5BB1F188AD97}" type="pres">
      <dgm:prSet presAssocID="{47FA2C15-F728-49F2-86AF-39CD58CFB7C5}" presName="hierChild3" presStyleCnt="0"/>
      <dgm:spPr/>
    </dgm:pt>
    <dgm:pt modelId="{2C61346C-62D1-4C4C-BFE7-483A7C0976C8}" type="pres">
      <dgm:prSet presAssocID="{EBB0B758-894A-426F-8995-A38D60978F6E}" presName="Name10" presStyleLbl="parChTrans1D2" presStyleIdx="5" presStyleCnt="6"/>
      <dgm:spPr/>
    </dgm:pt>
    <dgm:pt modelId="{9A2924E5-C75A-4431-8C81-3BCA41F2A22E}" type="pres">
      <dgm:prSet presAssocID="{A63ED0E5-8A14-43DC-88BD-9FC5634E1BA1}" presName="hierRoot2" presStyleCnt="0"/>
      <dgm:spPr/>
    </dgm:pt>
    <dgm:pt modelId="{08ECC923-7DA9-4168-B5C5-2127640198B0}" type="pres">
      <dgm:prSet presAssocID="{A63ED0E5-8A14-43DC-88BD-9FC5634E1BA1}" presName="composite2" presStyleCnt="0"/>
      <dgm:spPr/>
    </dgm:pt>
    <dgm:pt modelId="{DD559179-D289-4DBD-A34B-32EF564B1EEF}" type="pres">
      <dgm:prSet presAssocID="{A63ED0E5-8A14-43DC-88BD-9FC5634E1BA1}" presName="background2" presStyleLbl="node2" presStyleIdx="5" presStyleCnt="6"/>
      <dgm:spPr/>
    </dgm:pt>
    <dgm:pt modelId="{ADFA58CA-4154-4D48-A50E-A23A2E25C556}" type="pres">
      <dgm:prSet presAssocID="{A63ED0E5-8A14-43DC-88BD-9FC5634E1BA1}" presName="text2" presStyleLbl="fgAcc2" presStyleIdx="5" presStyleCnt="6" custScaleX="194324" custScaleY="345595">
        <dgm:presLayoutVars>
          <dgm:chPref val="3"/>
        </dgm:presLayoutVars>
      </dgm:prSet>
      <dgm:spPr/>
    </dgm:pt>
    <dgm:pt modelId="{BC1A91C4-4465-4F38-8200-A17D344B296B}" type="pres">
      <dgm:prSet presAssocID="{A63ED0E5-8A14-43DC-88BD-9FC5634E1BA1}" presName="hierChild3" presStyleCnt="0"/>
      <dgm:spPr/>
    </dgm:pt>
  </dgm:ptLst>
  <dgm:cxnLst>
    <dgm:cxn modelId="{E3039601-F4D4-4CF5-965C-E70EC45F69E7}" type="presOf" srcId="{4EBEC2AB-D303-4F80-AFC2-8A0008F53646}" destId="{C801DAE6-DF7D-4F07-9723-180225ECC712}" srcOrd="0" destOrd="0" presId="urn:microsoft.com/office/officeart/2005/8/layout/hierarchy1"/>
    <dgm:cxn modelId="{542EC003-185C-4D74-B156-DE2C2E775DFC}" type="presOf" srcId="{170DD463-3399-45F2-952D-D555CFF89956}" destId="{18DB1E52-B008-415A-9A04-437F321FBDCE}" srcOrd="0" destOrd="0" presId="urn:microsoft.com/office/officeart/2005/8/layout/hierarchy1"/>
    <dgm:cxn modelId="{44EF8617-5D16-4B88-833B-47ACFBC6583D}" srcId="{170DD463-3399-45F2-952D-D555CFF89956}" destId="{47FA2C15-F728-49F2-86AF-39CD58CFB7C5}" srcOrd="4" destOrd="0" parTransId="{503F335A-7914-4998-B9A5-9E03206572F4}" sibTransId="{AB55A185-B8E6-422E-BF34-65201B4F1373}"/>
    <dgm:cxn modelId="{3A27FF1D-2BAC-4006-B928-1C3614C74151}" type="presOf" srcId="{BA188B5A-EA69-4FE9-B267-B165707BD6AB}" destId="{F7A47946-EED7-46E7-A734-88CA586C1131}" srcOrd="0" destOrd="0" presId="urn:microsoft.com/office/officeart/2005/8/layout/hierarchy1"/>
    <dgm:cxn modelId="{C2B63823-85ED-4175-804C-B1B46CB7201C}" srcId="{170DD463-3399-45F2-952D-D555CFF89956}" destId="{BA188B5A-EA69-4FE9-B267-B165707BD6AB}" srcOrd="2" destOrd="0" parTransId="{46A0F253-C732-457B-B5DD-CB8A172429EC}" sibTransId="{C2BB48B7-56C5-4902-AA87-80EFCE5331EB}"/>
    <dgm:cxn modelId="{9E474531-F3D2-4D0F-9C6C-B4CF5A4A91F8}" type="presOf" srcId="{503F335A-7914-4998-B9A5-9E03206572F4}" destId="{F08EF930-8754-46CE-806D-159D26C61413}" srcOrd="0" destOrd="0" presId="urn:microsoft.com/office/officeart/2005/8/layout/hierarchy1"/>
    <dgm:cxn modelId="{09369E3E-7B18-4956-A34F-6CCE25ED4406}" type="presOf" srcId="{5C973B21-EF34-4EBF-8FB2-9F49E0CD8D04}" destId="{31890229-D502-427B-A130-FA31029E1C97}" srcOrd="0" destOrd="0" presId="urn:microsoft.com/office/officeart/2005/8/layout/hierarchy1"/>
    <dgm:cxn modelId="{12A64E46-5186-4CEE-80B1-CFF905094901}" type="presOf" srcId="{47FA2C15-F728-49F2-86AF-39CD58CFB7C5}" destId="{A4DE329A-9233-48A3-893C-B473078CF801}" srcOrd="0" destOrd="0" presId="urn:microsoft.com/office/officeart/2005/8/layout/hierarchy1"/>
    <dgm:cxn modelId="{D75BD44A-C64D-4944-915C-18D381F06AED}" type="presOf" srcId="{644675BF-4F55-4A41-AA98-11EBE74AD4F6}" destId="{82D31EA6-C07B-400C-8B20-D97D100B677D}" srcOrd="0" destOrd="0" presId="urn:microsoft.com/office/officeart/2005/8/layout/hierarchy1"/>
    <dgm:cxn modelId="{EF94406C-8581-4E33-A793-0C2C1810B42F}" type="presOf" srcId="{EBB0B758-894A-426F-8995-A38D60978F6E}" destId="{2C61346C-62D1-4C4C-BFE7-483A7C0976C8}" srcOrd="0" destOrd="0" presId="urn:microsoft.com/office/officeart/2005/8/layout/hierarchy1"/>
    <dgm:cxn modelId="{D2CC6571-6BC7-4735-8AFB-BB3070864210}" type="presOf" srcId="{A63ED0E5-8A14-43DC-88BD-9FC5634E1BA1}" destId="{ADFA58CA-4154-4D48-A50E-A23A2E25C556}" srcOrd="0" destOrd="0" presId="urn:microsoft.com/office/officeart/2005/8/layout/hierarchy1"/>
    <dgm:cxn modelId="{6C3FEC51-F72F-4847-8A5A-1AD918983A9C}" srcId="{170DD463-3399-45F2-952D-D555CFF89956}" destId="{496B0F2C-B39C-4624-A8CE-2C928176731A}" srcOrd="0" destOrd="0" parTransId="{190A62B1-B90C-4011-8BE2-43D1280A76D5}" sibTransId="{71FFF801-2A59-4E56-8445-A7D6CE2D8C67}"/>
    <dgm:cxn modelId="{25D45489-A0BF-4E9D-8BE8-E5ABC15B8B14}" srcId="{170DD463-3399-45F2-952D-D555CFF89956}" destId="{65478BB4-C210-4F08-9F03-3567D710CADF}" srcOrd="1" destOrd="0" parTransId="{6E767D13-5D97-4F37-85C7-3F6FF7E09944}" sibTransId="{F2023CD1-1D34-4983-AD22-FF764D82BAF0}"/>
    <dgm:cxn modelId="{2EE4448F-8DF7-4315-B3DA-FE716C2B700B}" type="presOf" srcId="{E9ADF810-D111-4912-B3B5-95D030762A55}" destId="{52900260-26CC-4B7A-B0CA-0A43B7F59AC8}" srcOrd="0" destOrd="0" presId="urn:microsoft.com/office/officeart/2005/8/layout/hierarchy1"/>
    <dgm:cxn modelId="{6C732DA2-A50C-4485-ACC7-AAFC1E5FC422}" type="presOf" srcId="{DF03C9E0-04B0-436E-AC2F-92BEA70457F1}" destId="{71A314BB-25E5-4542-BD14-21A4AECD1B61}" srcOrd="0" destOrd="0" presId="urn:microsoft.com/office/officeart/2005/8/layout/hierarchy1"/>
    <dgm:cxn modelId="{984769AB-F5B0-4EF3-BC72-0A76D752C9B8}" srcId="{170DD463-3399-45F2-952D-D555CFF89956}" destId="{A63ED0E5-8A14-43DC-88BD-9FC5634E1BA1}" srcOrd="5" destOrd="0" parTransId="{EBB0B758-894A-426F-8995-A38D60978F6E}" sibTransId="{5572BEF2-6F4A-4863-AE06-BBBBE7B23A2E}"/>
    <dgm:cxn modelId="{29222AAD-73DA-4220-B553-EEB2B16027D4}" type="presOf" srcId="{46A0F253-C732-457B-B5DD-CB8A172429EC}" destId="{0084C4FD-F0A4-4F88-B85B-FDA06E3AD810}" srcOrd="0" destOrd="0" presId="urn:microsoft.com/office/officeart/2005/8/layout/hierarchy1"/>
    <dgm:cxn modelId="{735FDFAD-D186-42EE-A766-01B0BBF71576}" srcId="{170DD463-3399-45F2-952D-D555CFF89956}" destId="{DF03C9E0-04B0-436E-AC2F-92BEA70457F1}" srcOrd="3" destOrd="0" parTransId="{E9ADF810-D111-4912-B3B5-95D030762A55}" sibTransId="{1305D9AB-562A-49C9-AD3D-CAE2A7B26FD7}"/>
    <dgm:cxn modelId="{2D3E1EB0-0A06-4B1D-A22F-A5DC1FDE0151}" type="presOf" srcId="{496B0F2C-B39C-4624-A8CE-2C928176731A}" destId="{8BCDE965-88E1-4265-A52F-4E5D6FE01075}" srcOrd="0" destOrd="0" presId="urn:microsoft.com/office/officeart/2005/8/layout/hierarchy1"/>
    <dgm:cxn modelId="{3F1025CD-331E-4DE0-B322-483B33F5731A}" srcId="{496B0F2C-B39C-4624-A8CE-2C928176731A}" destId="{644675BF-4F55-4A41-AA98-11EBE74AD4F6}" srcOrd="0" destOrd="0" parTransId="{5C973B21-EF34-4EBF-8FB2-9F49E0CD8D04}" sibTransId="{F1DB4B1F-8E90-4364-B1CC-75005747485F}"/>
    <dgm:cxn modelId="{D833DED8-9936-47FA-8968-75DAB5EE90DC}" type="presOf" srcId="{65478BB4-C210-4F08-9F03-3567D710CADF}" destId="{55FE0A96-AAFE-4CFC-B98B-D644121C5649}" srcOrd="0" destOrd="0" presId="urn:microsoft.com/office/officeart/2005/8/layout/hierarchy1"/>
    <dgm:cxn modelId="{5065D4E3-1140-4305-B119-96717C4100AC}" type="presOf" srcId="{190A62B1-B90C-4011-8BE2-43D1280A76D5}" destId="{72248DC5-1E15-46BD-925F-2E930DB3A9C7}" srcOrd="0" destOrd="0" presId="urn:microsoft.com/office/officeart/2005/8/layout/hierarchy1"/>
    <dgm:cxn modelId="{D233C3F2-22F1-4DF1-AD85-D8C61D8F0A78}" srcId="{4EBEC2AB-D303-4F80-AFC2-8A0008F53646}" destId="{170DD463-3399-45F2-952D-D555CFF89956}" srcOrd="0" destOrd="0" parTransId="{455DC698-CDCF-41EF-AFDB-3229653A47D8}" sibTransId="{B923C5AF-EBCA-4047-A1D4-41ECB885E87B}"/>
    <dgm:cxn modelId="{A97AA2FD-157E-400C-B608-0E92343BCEF0}" type="presOf" srcId="{6E767D13-5D97-4F37-85C7-3F6FF7E09944}" destId="{6EEEE1B2-7EC1-4E13-96B0-A16A2B39C3D6}" srcOrd="0" destOrd="0" presId="urn:microsoft.com/office/officeart/2005/8/layout/hierarchy1"/>
    <dgm:cxn modelId="{ADBE13D7-3582-4B8D-B58D-72483B65C7D7}" type="presParOf" srcId="{C801DAE6-DF7D-4F07-9723-180225ECC712}" destId="{09FC0A55-A313-4E0B-BCA2-DFA95088FBCD}" srcOrd="0" destOrd="0" presId="urn:microsoft.com/office/officeart/2005/8/layout/hierarchy1"/>
    <dgm:cxn modelId="{E606FF5B-0B0D-4D7E-97F0-BA2C84555B0E}" type="presParOf" srcId="{09FC0A55-A313-4E0B-BCA2-DFA95088FBCD}" destId="{C15FC233-2901-4A92-B039-81E05FA4D1C8}" srcOrd="0" destOrd="0" presId="urn:microsoft.com/office/officeart/2005/8/layout/hierarchy1"/>
    <dgm:cxn modelId="{5A72298D-9E95-4114-BC7F-304188491FB0}" type="presParOf" srcId="{C15FC233-2901-4A92-B039-81E05FA4D1C8}" destId="{005A71A1-86C9-414C-B7CB-6286B46E31E8}" srcOrd="0" destOrd="0" presId="urn:microsoft.com/office/officeart/2005/8/layout/hierarchy1"/>
    <dgm:cxn modelId="{2860FD12-0C21-4A92-80D9-6F77415BDC51}" type="presParOf" srcId="{C15FC233-2901-4A92-B039-81E05FA4D1C8}" destId="{18DB1E52-B008-415A-9A04-437F321FBDCE}" srcOrd="1" destOrd="0" presId="urn:microsoft.com/office/officeart/2005/8/layout/hierarchy1"/>
    <dgm:cxn modelId="{1D849ED2-720A-4023-AF5A-30805606740D}" type="presParOf" srcId="{09FC0A55-A313-4E0B-BCA2-DFA95088FBCD}" destId="{40703F67-295B-4BAF-8B55-A9EEB7C60F3D}" srcOrd="1" destOrd="0" presId="urn:microsoft.com/office/officeart/2005/8/layout/hierarchy1"/>
    <dgm:cxn modelId="{82718F73-B422-4DF5-8D59-705C27824360}" type="presParOf" srcId="{40703F67-295B-4BAF-8B55-A9EEB7C60F3D}" destId="{72248DC5-1E15-46BD-925F-2E930DB3A9C7}" srcOrd="0" destOrd="0" presId="urn:microsoft.com/office/officeart/2005/8/layout/hierarchy1"/>
    <dgm:cxn modelId="{9E498D20-D40A-4FC8-A8DF-A57144760E3F}" type="presParOf" srcId="{40703F67-295B-4BAF-8B55-A9EEB7C60F3D}" destId="{E2DCF15F-D401-4F1C-ADED-244A14D05E80}" srcOrd="1" destOrd="0" presId="urn:microsoft.com/office/officeart/2005/8/layout/hierarchy1"/>
    <dgm:cxn modelId="{DF7E85FB-F2BB-4F7B-A61C-F1E7D96E0F35}" type="presParOf" srcId="{E2DCF15F-D401-4F1C-ADED-244A14D05E80}" destId="{249C0315-227E-4379-8A8A-E5D6504086F5}" srcOrd="0" destOrd="0" presId="urn:microsoft.com/office/officeart/2005/8/layout/hierarchy1"/>
    <dgm:cxn modelId="{AFE4D48A-5FD0-4683-82E1-C89AC1C9CABE}" type="presParOf" srcId="{249C0315-227E-4379-8A8A-E5D6504086F5}" destId="{C8FCCCE1-F788-41BC-900D-FDE312DF2AC2}" srcOrd="0" destOrd="0" presId="urn:microsoft.com/office/officeart/2005/8/layout/hierarchy1"/>
    <dgm:cxn modelId="{DD881F98-A086-4AFC-8D4A-D659364E86D8}" type="presParOf" srcId="{249C0315-227E-4379-8A8A-E5D6504086F5}" destId="{8BCDE965-88E1-4265-A52F-4E5D6FE01075}" srcOrd="1" destOrd="0" presId="urn:microsoft.com/office/officeart/2005/8/layout/hierarchy1"/>
    <dgm:cxn modelId="{DF065742-89CE-4C69-9D39-4B782DC40E0F}" type="presParOf" srcId="{E2DCF15F-D401-4F1C-ADED-244A14D05E80}" destId="{150CF037-6EBC-4A0B-A41D-E00E0F54EE05}" srcOrd="1" destOrd="0" presId="urn:microsoft.com/office/officeart/2005/8/layout/hierarchy1"/>
    <dgm:cxn modelId="{E157567C-961E-41F4-A36B-91E2BB1D1EBB}" type="presParOf" srcId="{150CF037-6EBC-4A0B-A41D-E00E0F54EE05}" destId="{31890229-D502-427B-A130-FA31029E1C97}" srcOrd="0" destOrd="0" presId="urn:microsoft.com/office/officeart/2005/8/layout/hierarchy1"/>
    <dgm:cxn modelId="{34D641EB-5F31-4BED-B84B-1CE2DE363968}" type="presParOf" srcId="{150CF037-6EBC-4A0B-A41D-E00E0F54EE05}" destId="{ADF4B4D1-ACDD-4B5A-8B5A-CD53344242EE}" srcOrd="1" destOrd="0" presId="urn:microsoft.com/office/officeart/2005/8/layout/hierarchy1"/>
    <dgm:cxn modelId="{D9FD2A55-1371-455B-B8B4-7481358D0A2D}" type="presParOf" srcId="{ADF4B4D1-ACDD-4B5A-8B5A-CD53344242EE}" destId="{41C2B2D4-D7F4-4D00-B895-57D93606C591}" srcOrd="0" destOrd="0" presId="urn:microsoft.com/office/officeart/2005/8/layout/hierarchy1"/>
    <dgm:cxn modelId="{F8DD4ECB-340D-4CBC-BC41-29D32BEE9E5C}" type="presParOf" srcId="{41C2B2D4-D7F4-4D00-B895-57D93606C591}" destId="{6A0EC464-2526-48DD-BAE9-3B484139AE50}" srcOrd="0" destOrd="0" presId="urn:microsoft.com/office/officeart/2005/8/layout/hierarchy1"/>
    <dgm:cxn modelId="{E5DEAD98-C057-48BC-BD19-6F11D078F500}" type="presParOf" srcId="{41C2B2D4-D7F4-4D00-B895-57D93606C591}" destId="{82D31EA6-C07B-400C-8B20-D97D100B677D}" srcOrd="1" destOrd="0" presId="urn:microsoft.com/office/officeart/2005/8/layout/hierarchy1"/>
    <dgm:cxn modelId="{991F4D80-8B5C-4DFE-AD1B-37935890C853}" type="presParOf" srcId="{ADF4B4D1-ACDD-4B5A-8B5A-CD53344242EE}" destId="{36B4955F-6976-4499-BEA7-72C9ECFB6458}" srcOrd="1" destOrd="0" presId="urn:microsoft.com/office/officeart/2005/8/layout/hierarchy1"/>
    <dgm:cxn modelId="{161D055E-220A-413F-89A6-370228937FDD}" type="presParOf" srcId="{40703F67-295B-4BAF-8B55-A9EEB7C60F3D}" destId="{6EEEE1B2-7EC1-4E13-96B0-A16A2B39C3D6}" srcOrd="2" destOrd="0" presId="urn:microsoft.com/office/officeart/2005/8/layout/hierarchy1"/>
    <dgm:cxn modelId="{7080ECBE-8B68-426F-A273-F144B7DBFF31}" type="presParOf" srcId="{40703F67-295B-4BAF-8B55-A9EEB7C60F3D}" destId="{FE4CD40A-35A6-4F41-8516-210A7336DA75}" srcOrd="3" destOrd="0" presId="urn:microsoft.com/office/officeart/2005/8/layout/hierarchy1"/>
    <dgm:cxn modelId="{DD29F2DD-CA0F-49DD-8044-83465C9FD4F7}" type="presParOf" srcId="{FE4CD40A-35A6-4F41-8516-210A7336DA75}" destId="{2CFAE123-AF3F-4DC6-87A1-50FFE0C27CA2}" srcOrd="0" destOrd="0" presId="urn:microsoft.com/office/officeart/2005/8/layout/hierarchy1"/>
    <dgm:cxn modelId="{92452BCA-A028-4ED7-A533-AABBA22E870D}" type="presParOf" srcId="{2CFAE123-AF3F-4DC6-87A1-50FFE0C27CA2}" destId="{BEA3D12A-CB14-414D-81F3-3739AEC03262}" srcOrd="0" destOrd="0" presId="urn:microsoft.com/office/officeart/2005/8/layout/hierarchy1"/>
    <dgm:cxn modelId="{09247DC8-4E05-4F00-9B96-90725F4B95D9}" type="presParOf" srcId="{2CFAE123-AF3F-4DC6-87A1-50FFE0C27CA2}" destId="{55FE0A96-AAFE-4CFC-B98B-D644121C5649}" srcOrd="1" destOrd="0" presId="urn:microsoft.com/office/officeart/2005/8/layout/hierarchy1"/>
    <dgm:cxn modelId="{63F15E9D-C085-4451-952C-7C80D9609241}" type="presParOf" srcId="{FE4CD40A-35A6-4F41-8516-210A7336DA75}" destId="{80881A1D-1BE2-49C3-B883-E7B0927488D9}" srcOrd="1" destOrd="0" presId="urn:microsoft.com/office/officeart/2005/8/layout/hierarchy1"/>
    <dgm:cxn modelId="{D68952AB-2913-4E7F-99D0-EDAEDC0CE8D8}" type="presParOf" srcId="{40703F67-295B-4BAF-8B55-A9EEB7C60F3D}" destId="{0084C4FD-F0A4-4F88-B85B-FDA06E3AD810}" srcOrd="4" destOrd="0" presId="urn:microsoft.com/office/officeart/2005/8/layout/hierarchy1"/>
    <dgm:cxn modelId="{49762465-4C68-4E05-A030-ABBC5B063521}" type="presParOf" srcId="{40703F67-295B-4BAF-8B55-A9EEB7C60F3D}" destId="{0DED8D02-C9BA-4F69-8C8B-BA7539484B55}" srcOrd="5" destOrd="0" presId="urn:microsoft.com/office/officeart/2005/8/layout/hierarchy1"/>
    <dgm:cxn modelId="{7BCF7C5D-B5DD-44D6-90A9-51E930D086DC}" type="presParOf" srcId="{0DED8D02-C9BA-4F69-8C8B-BA7539484B55}" destId="{FD316548-7D99-4E62-B01C-194273AF0D77}" srcOrd="0" destOrd="0" presId="urn:microsoft.com/office/officeart/2005/8/layout/hierarchy1"/>
    <dgm:cxn modelId="{9C85CDB3-75EC-46FF-9447-2759861412DD}" type="presParOf" srcId="{FD316548-7D99-4E62-B01C-194273AF0D77}" destId="{01D1912E-0ED1-4EDA-9B42-B38CFBC82673}" srcOrd="0" destOrd="0" presId="urn:microsoft.com/office/officeart/2005/8/layout/hierarchy1"/>
    <dgm:cxn modelId="{FB017772-8A6D-404F-AA98-787E3C87E86A}" type="presParOf" srcId="{FD316548-7D99-4E62-B01C-194273AF0D77}" destId="{F7A47946-EED7-46E7-A734-88CA586C1131}" srcOrd="1" destOrd="0" presId="urn:microsoft.com/office/officeart/2005/8/layout/hierarchy1"/>
    <dgm:cxn modelId="{82357B32-7E0E-4E38-BE1B-613DDB795417}" type="presParOf" srcId="{0DED8D02-C9BA-4F69-8C8B-BA7539484B55}" destId="{3F4A1612-01EF-4C3F-ABFA-F089F5AD9B29}" srcOrd="1" destOrd="0" presId="urn:microsoft.com/office/officeart/2005/8/layout/hierarchy1"/>
    <dgm:cxn modelId="{D0E99730-17D0-40DC-96C9-20D8213402B4}" type="presParOf" srcId="{40703F67-295B-4BAF-8B55-A9EEB7C60F3D}" destId="{52900260-26CC-4B7A-B0CA-0A43B7F59AC8}" srcOrd="6" destOrd="0" presId="urn:microsoft.com/office/officeart/2005/8/layout/hierarchy1"/>
    <dgm:cxn modelId="{6042CBCA-4A8A-4B91-9A05-10CB30663C52}" type="presParOf" srcId="{40703F67-295B-4BAF-8B55-A9EEB7C60F3D}" destId="{673E812B-5EB9-43A7-9462-DBAAC8D3C94C}" srcOrd="7" destOrd="0" presId="urn:microsoft.com/office/officeart/2005/8/layout/hierarchy1"/>
    <dgm:cxn modelId="{503AEDEB-3AE9-4454-8F8C-1A801813ED8E}" type="presParOf" srcId="{673E812B-5EB9-43A7-9462-DBAAC8D3C94C}" destId="{8C805C71-F712-4EEC-836A-CB533B093E46}" srcOrd="0" destOrd="0" presId="urn:microsoft.com/office/officeart/2005/8/layout/hierarchy1"/>
    <dgm:cxn modelId="{7FA8E567-BF17-44E3-AEED-DFA631FF299A}" type="presParOf" srcId="{8C805C71-F712-4EEC-836A-CB533B093E46}" destId="{EB9B2BE4-DD62-4A55-9AC7-770AAAACDF34}" srcOrd="0" destOrd="0" presId="urn:microsoft.com/office/officeart/2005/8/layout/hierarchy1"/>
    <dgm:cxn modelId="{C34A0526-FED2-492B-B6BC-FF3AF5D78007}" type="presParOf" srcId="{8C805C71-F712-4EEC-836A-CB533B093E46}" destId="{71A314BB-25E5-4542-BD14-21A4AECD1B61}" srcOrd="1" destOrd="0" presId="urn:microsoft.com/office/officeart/2005/8/layout/hierarchy1"/>
    <dgm:cxn modelId="{16C65E62-E0AA-4199-B657-E4131784F7ED}" type="presParOf" srcId="{673E812B-5EB9-43A7-9462-DBAAC8D3C94C}" destId="{02538617-0C0C-4857-8428-A30910CB9BBC}" srcOrd="1" destOrd="0" presId="urn:microsoft.com/office/officeart/2005/8/layout/hierarchy1"/>
    <dgm:cxn modelId="{2F17186C-5DF8-4159-9184-C102A62EC564}" type="presParOf" srcId="{40703F67-295B-4BAF-8B55-A9EEB7C60F3D}" destId="{F08EF930-8754-46CE-806D-159D26C61413}" srcOrd="8" destOrd="0" presId="urn:microsoft.com/office/officeart/2005/8/layout/hierarchy1"/>
    <dgm:cxn modelId="{BCB55C67-6700-4BB0-9767-DB3830BDE0C3}" type="presParOf" srcId="{40703F67-295B-4BAF-8B55-A9EEB7C60F3D}" destId="{8E68B9BB-D602-48DE-9B30-EBB68C2C4E3F}" srcOrd="9" destOrd="0" presId="urn:microsoft.com/office/officeart/2005/8/layout/hierarchy1"/>
    <dgm:cxn modelId="{D2034B35-31DB-4B2F-8EA5-EFC1927B7677}" type="presParOf" srcId="{8E68B9BB-D602-48DE-9B30-EBB68C2C4E3F}" destId="{7029A89E-A2BE-4391-9626-4CAE4F791157}" srcOrd="0" destOrd="0" presId="urn:microsoft.com/office/officeart/2005/8/layout/hierarchy1"/>
    <dgm:cxn modelId="{13D9665A-A500-438F-A5FC-0541A259964A}" type="presParOf" srcId="{7029A89E-A2BE-4391-9626-4CAE4F791157}" destId="{2117774F-FDED-4BC1-A0EC-90229A83F8C0}" srcOrd="0" destOrd="0" presId="urn:microsoft.com/office/officeart/2005/8/layout/hierarchy1"/>
    <dgm:cxn modelId="{4D5A4E3C-A36D-4751-8C68-BF5205FD5A33}" type="presParOf" srcId="{7029A89E-A2BE-4391-9626-4CAE4F791157}" destId="{A4DE329A-9233-48A3-893C-B473078CF801}" srcOrd="1" destOrd="0" presId="urn:microsoft.com/office/officeart/2005/8/layout/hierarchy1"/>
    <dgm:cxn modelId="{2B09A872-E646-4111-8D07-0AE45380F3C6}" type="presParOf" srcId="{8E68B9BB-D602-48DE-9B30-EBB68C2C4E3F}" destId="{D08F48F2-2037-40DC-992F-5BB1F188AD97}" srcOrd="1" destOrd="0" presId="urn:microsoft.com/office/officeart/2005/8/layout/hierarchy1"/>
    <dgm:cxn modelId="{5A435A02-CA5D-4AA7-893E-D47FAB87B39E}" type="presParOf" srcId="{40703F67-295B-4BAF-8B55-A9EEB7C60F3D}" destId="{2C61346C-62D1-4C4C-BFE7-483A7C0976C8}" srcOrd="10" destOrd="0" presId="urn:microsoft.com/office/officeart/2005/8/layout/hierarchy1"/>
    <dgm:cxn modelId="{38E3F874-3DB3-40D1-BD0D-8A47670683DE}" type="presParOf" srcId="{40703F67-295B-4BAF-8B55-A9EEB7C60F3D}" destId="{9A2924E5-C75A-4431-8C81-3BCA41F2A22E}" srcOrd="11" destOrd="0" presId="urn:microsoft.com/office/officeart/2005/8/layout/hierarchy1"/>
    <dgm:cxn modelId="{A65B3CC2-4BCD-4F1A-B038-B7B2289C55F2}" type="presParOf" srcId="{9A2924E5-C75A-4431-8C81-3BCA41F2A22E}" destId="{08ECC923-7DA9-4168-B5C5-2127640198B0}" srcOrd="0" destOrd="0" presId="urn:microsoft.com/office/officeart/2005/8/layout/hierarchy1"/>
    <dgm:cxn modelId="{DBE4EBE2-C300-44D2-86B2-D0E403F6CD37}" type="presParOf" srcId="{08ECC923-7DA9-4168-B5C5-2127640198B0}" destId="{DD559179-D289-4DBD-A34B-32EF564B1EEF}" srcOrd="0" destOrd="0" presId="urn:microsoft.com/office/officeart/2005/8/layout/hierarchy1"/>
    <dgm:cxn modelId="{5BE9219C-84DE-4C19-AEBC-383DA7D8E9B5}" type="presParOf" srcId="{08ECC923-7DA9-4168-B5C5-2127640198B0}" destId="{ADFA58CA-4154-4D48-A50E-A23A2E25C556}" srcOrd="1" destOrd="0" presId="urn:microsoft.com/office/officeart/2005/8/layout/hierarchy1"/>
    <dgm:cxn modelId="{7CEF79D9-904C-471E-86D4-87F11938C688}" type="presParOf" srcId="{9A2924E5-C75A-4431-8C81-3BCA41F2A22E}" destId="{BC1A91C4-4465-4F38-8200-A17D344B296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1346C-62D1-4C4C-BFE7-483A7C0976C8}">
      <dsp:nvSpPr>
        <dsp:cNvPr id="0" name=""/>
        <dsp:cNvSpPr/>
      </dsp:nvSpPr>
      <dsp:spPr>
        <a:xfrm>
          <a:off x="3885299" y="1213355"/>
          <a:ext cx="3673202" cy="479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028"/>
              </a:lnTo>
              <a:lnTo>
                <a:pt x="3673202" y="418028"/>
              </a:lnTo>
              <a:lnTo>
                <a:pt x="3673202" y="479636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EF930-8754-46CE-806D-159D26C61413}">
      <dsp:nvSpPr>
        <dsp:cNvPr id="0" name=""/>
        <dsp:cNvSpPr/>
      </dsp:nvSpPr>
      <dsp:spPr>
        <a:xfrm>
          <a:off x="3885299" y="1213355"/>
          <a:ext cx="2315476" cy="479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028"/>
              </a:lnTo>
              <a:lnTo>
                <a:pt x="2315476" y="418028"/>
              </a:lnTo>
              <a:lnTo>
                <a:pt x="2315476" y="479636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00260-26CC-4B7A-B0CA-0A43B7F59AC8}">
      <dsp:nvSpPr>
        <dsp:cNvPr id="0" name=""/>
        <dsp:cNvSpPr/>
      </dsp:nvSpPr>
      <dsp:spPr>
        <a:xfrm>
          <a:off x="3885299" y="1213355"/>
          <a:ext cx="1252359" cy="473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16"/>
              </a:lnTo>
              <a:lnTo>
                <a:pt x="1252359" y="411516"/>
              </a:lnTo>
              <a:lnTo>
                <a:pt x="1252359" y="473124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4C4FD-F0A4-4F88-B85B-FDA06E3AD810}">
      <dsp:nvSpPr>
        <dsp:cNvPr id="0" name=""/>
        <dsp:cNvSpPr/>
      </dsp:nvSpPr>
      <dsp:spPr>
        <a:xfrm>
          <a:off x="3799547" y="1213355"/>
          <a:ext cx="91440" cy="479636"/>
        </a:xfrm>
        <a:custGeom>
          <a:avLst/>
          <a:gdLst/>
          <a:ahLst/>
          <a:cxnLst/>
          <a:rect l="0" t="0" r="0" b="0"/>
          <a:pathLst>
            <a:path>
              <a:moveTo>
                <a:pt x="85752" y="0"/>
              </a:moveTo>
              <a:lnTo>
                <a:pt x="85752" y="418028"/>
              </a:lnTo>
              <a:lnTo>
                <a:pt x="45720" y="418028"/>
              </a:lnTo>
              <a:lnTo>
                <a:pt x="45720" y="479636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EE1B2-7EC1-4E13-96B0-A16A2B39C3D6}">
      <dsp:nvSpPr>
        <dsp:cNvPr id="0" name=""/>
        <dsp:cNvSpPr/>
      </dsp:nvSpPr>
      <dsp:spPr>
        <a:xfrm>
          <a:off x="2280210" y="1213355"/>
          <a:ext cx="1605089" cy="479636"/>
        </a:xfrm>
        <a:custGeom>
          <a:avLst/>
          <a:gdLst/>
          <a:ahLst/>
          <a:cxnLst/>
          <a:rect l="0" t="0" r="0" b="0"/>
          <a:pathLst>
            <a:path>
              <a:moveTo>
                <a:pt x="1605089" y="0"/>
              </a:moveTo>
              <a:lnTo>
                <a:pt x="1605089" y="418028"/>
              </a:lnTo>
              <a:lnTo>
                <a:pt x="0" y="418028"/>
              </a:lnTo>
              <a:lnTo>
                <a:pt x="0" y="479636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90229-D502-427B-A130-FA31029E1C97}">
      <dsp:nvSpPr>
        <dsp:cNvPr id="0" name=""/>
        <dsp:cNvSpPr/>
      </dsp:nvSpPr>
      <dsp:spPr>
        <a:xfrm>
          <a:off x="663053" y="2115293"/>
          <a:ext cx="91440" cy="1934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3416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48DC5-1E15-46BD-925F-2E930DB3A9C7}">
      <dsp:nvSpPr>
        <dsp:cNvPr id="0" name=""/>
        <dsp:cNvSpPr/>
      </dsp:nvSpPr>
      <dsp:spPr>
        <a:xfrm>
          <a:off x="708773" y="1213355"/>
          <a:ext cx="3176526" cy="479636"/>
        </a:xfrm>
        <a:custGeom>
          <a:avLst/>
          <a:gdLst/>
          <a:ahLst/>
          <a:cxnLst/>
          <a:rect l="0" t="0" r="0" b="0"/>
          <a:pathLst>
            <a:path>
              <a:moveTo>
                <a:pt x="3176526" y="0"/>
              </a:moveTo>
              <a:lnTo>
                <a:pt x="3176526" y="418028"/>
              </a:lnTo>
              <a:lnTo>
                <a:pt x="0" y="418028"/>
              </a:lnTo>
              <a:lnTo>
                <a:pt x="0" y="479636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5A71A1-86C9-414C-B7CB-6286B46E31E8}">
      <dsp:nvSpPr>
        <dsp:cNvPr id="0" name=""/>
        <dsp:cNvSpPr/>
      </dsp:nvSpPr>
      <dsp:spPr>
        <a:xfrm>
          <a:off x="2217842" y="-70198"/>
          <a:ext cx="3334915" cy="12835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B1E52-B008-415A-9A04-437F321FBDCE}">
      <dsp:nvSpPr>
        <dsp:cNvPr id="0" name=""/>
        <dsp:cNvSpPr/>
      </dsp:nvSpPr>
      <dsp:spPr>
        <a:xfrm>
          <a:off x="2291735" y="0"/>
          <a:ext cx="3334915" cy="1283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Классификация токсикозов</a:t>
          </a:r>
        </a:p>
      </dsp:txBody>
      <dsp:txXfrm>
        <a:off x="2329329" y="37594"/>
        <a:ext cx="3259727" cy="1208366"/>
      </dsp:txXfrm>
    </dsp:sp>
    <dsp:sp modelId="{C8FCCCE1-F788-41BC-900D-FDE312DF2AC2}">
      <dsp:nvSpPr>
        <dsp:cNvPr id="0" name=""/>
        <dsp:cNvSpPr/>
      </dsp:nvSpPr>
      <dsp:spPr>
        <a:xfrm>
          <a:off x="2356" y="1692992"/>
          <a:ext cx="1412833" cy="4223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DE965-88E1-4265-A52F-4E5D6FE01075}">
      <dsp:nvSpPr>
        <dsp:cNvPr id="0" name=""/>
        <dsp:cNvSpPr/>
      </dsp:nvSpPr>
      <dsp:spPr>
        <a:xfrm>
          <a:off x="76250" y="1763191"/>
          <a:ext cx="1412833" cy="4223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Рвота </a:t>
          </a:r>
        </a:p>
      </dsp:txBody>
      <dsp:txXfrm>
        <a:off x="88619" y="1775560"/>
        <a:ext cx="1388095" cy="397563"/>
      </dsp:txXfrm>
    </dsp:sp>
    <dsp:sp modelId="{6A0EC464-2526-48DD-BAE9-3B484139AE50}">
      <dsp:nvSpPr>
        <dsp:cNvPr id="0" name=""/>
        <dsp:cNvSpPr/>
      </dsp:nvSpPr>
      <dsp:spPr>
        <a:xfrm>
          <a:off x="29593" y="2308710"/>
          <a:ext cx="1358359" cy="21904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31EA6-C07B-400C-8B20-D97D100B677D}">
      <dsp:nvSpPr>
        <dsp:cNvPr id="0" name=""/>
        <dsp:cNvSpPr/>
      </dsp:nvSpPr>
      <dsp:spPr>
        <a:xfrm>
          <a:off x="103487" y="2378908"/>
          <a:ext cx="1358359" cy="2190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В </a:t>
          </a:r>
          <a:r>
            <a:rPr lang="ru-RU" sz="2000" b="1" u="sng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85-90% 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случаев токсикозы беремен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ных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проявляются рвотой</a:t>
          </a:r>
        </a:p>
      </dsp:txBody>
      <dsp:txXfrm>
        <a:off x="143272" y="2418693"/>
        <a:ext cx="1278789" cy="2110893"/>
      </dsp:txXfrm>
    </dsp:sp>
    <dsp:sp modelId="{BEA3D12A-CB14-414D-81F3-3739AEC03262}">
      <dsp:nvSpPr>
        <dsp:cNvPr id="0" name=""/>
        <dsp:cNvSpPr/>
      </dsp:nvSpPr>
      <dsp:spPr>
        <a:xfrm>
          <a:off x="1562977" y="1692992"/>
          <a:ext cx="1434467" cy="7939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E0A96-AAFE-4CFC-B98B-D644121C5649}">
      <dsp:nvSpPr>
        <dsp:cNvPr id="0" name=""/>
        <dsp:cNvSpPr/>
      </dsp:nvSpPr>
      <dsp:spPr>
        <a:xfrm>
          <a:off x="1636870" y="1763191"/>
          <a:ext cx="1434467" cy="793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Слюноте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чение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1660123" y="1786444"/>
        <a:ext cx="1387961" cy="747415"/>
      </dsp:txXfrm>
    </dsp:sp>
    <dsp:sp modelId="{01D1912E-0ED1-4EDA-9B42-B38CFBC82673}">
      <dsp:nvSpPr>
        <dsp:cNvPr id="0" name=""/>
        <dsp:cNvSpPr/>
      </dsp:nvSpPr>
      <dsp:spPr>
        <a:xfrm>
          <a:off x="3145231" y="1692992"/>
          <a:ext cx="1400071" cy="16340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47946-EED7-46E7-A734-88CA586C1131}">
      <dsp:nvSpPr>
        <dsp:cNvPr id="0" name=""/>
        <dsp:cNvSpPr/>
      </dsp:nvSpPr>
      <dsp:spPr>
        <a:xfrm>
          <a:off x="3219124" y="1763191"/>
          <a:ext cx="1400071" cy="16340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Остео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маляция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60131" y="1804198"/>
        <a:ext cx="1318057" cy="1552012"/>
      </dsp:txXfrm>
    </dsp:sp>
    <dsp:sp modelId="{EB9B2BE4-DD62-4A55-9AC7-770AAAACDF34}">
      <dsp:nvSpPr>
        <dsp:cNvPr id="0" name=""/>
        <dsp:cNvSpPr/>
      </dsp:nvSpPr>
      <dsp:spPr>
        <a:xfrm>
          <a:off x="4739595" y="1686480"/>
          <a:ext cx="796127" cy="13366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314BB-25E5-4542-BD14-21A4AECD1B61}">
      <dsp:nvSpPr>
        <dsp:cNvPr id="0" name=""/>
        <dsp:cNvSpPr/>
      </dsp:nvSpPr>
      <dsp:spPr>
        <a:xfrm>
          <a:off x="4813489" y="1756679"/>
          <a:ext cx="796127" cy="1336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гепатоз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36807" y="1779997"/>
        <a:ext cx="749491" cy="1289972"/>
      </dsp:txXfrm>
    </dsp:sp>
    <dsp:sp modelId="{2117774F-FDED-4BC1-A0EC-90229A83F8C0}">
      <dsp:nvSpPr>
        <dsp:cNvPr id="0" name=""/>
        <dsp:cNvSpPr/>
      </dsp:nvSpPr>
      <dsp:spPr>
        <a:xfrm>
          <a:off x="5637003" y="1692992"/>
          <a:ext cx="1127544" cy="17051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E329A-9233-48A3-893C-B473078CF801}">
      <dsp:nvSpPr>
        <dsp:cNvPr id="0" name=""/>
        <dsp:cNvSpPr/>
      </dsp:nvSpPr>
      <dsp:spPr>
        <a:xfrm>
          <a:off x="5710897" y="1763191"/>
          <a:ext cx="1127544" cy="1705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Тета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ния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43922" y="1796216"/>
        <a:ext cx="1061494" cy="1639087"/>
      </dsp:txXfrm>
    </dsp:sp>
    <dsp:sp modelId="{DD559179-D289-4DBD-A34B-32EF564B1EEF}">
      <dsp:nvSpPr>
        <dsp:cNvPr id="0" name=""/>
        <dsp:cNvSpPr/>
      </dsp:nvSpPr>
      <dsp:spPr>
        <a:xfrm>
          <a:off x="6912334" y="1692992"/>
          <a:ext cx="1292334" cy="14594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A58CA-4154-4D48-A50E-A23A2E25C556}">
      <dsp:nvSpPr>
        <dsp:cNvPr id="0" name=""/>
        <dsp:cNvSpPr/>
      </dsp:nvSpPr>
      <dsp:spPr>
        <a:xfrm>
          <a:off x="6986228" y="1763191"/>
          <a:ext cx="1292334" cy="145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Дермо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патия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(дерма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тоз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7024079" y="1801042"/>
        <a:ext cx="1216632" cy="1383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B521A-6285-46DC-8F12-651346BD2ED3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4283D-8CB2-4C57-83C9-126529FA7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673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CD1DE7-99D1-4CC5-A969-DC23C9A42974}" type="slidenum">
              <a:rPr lang="uk-UA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275DA-4C2C-406A-85B0-BED2BCC53716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943D3-C7F4-4950-8819-BEE2BD7278E7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31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/>
              <a:t>направлена на сохранение здоровья, </a:t>
            </a:r>
          </a:p>
          <a:p>
            <a:pPr marL="0" indent="0" algn="just">
              <a:buNone/>
            </a:pPr>
            <a:r>
              <a:rPr lang="ru-RU" sz="1200" dirty="0"/>
              <a:t>репродуктивной функции женщины, </a:t>
            </a:r>
          </a:p>
          <a:p>
            <a:pPr marL="0" indent="0" algn="just">
              <a:buNone/>
            </a:pPr>
            <a:r>
              <a:rPr lang="ru-RU" sz="1200"/>
              <a:t>на планирование семьи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5A68E-9BD8-4954-95D3-5905B478A1B9}" type="slidenum">
              <a:rPr lang="ru-RU" smtClean="0"/>
              <a:pPr/>
              <a:t>104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66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2073D62B-44E3-47D9-AEBC-A9A6C781DD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86644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064EADC-7DBD-4D5E-8E50-0B66F6F8EC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19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064EADC-7DBD-4D5E-8E50-0B66F6F8EC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0867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064EADC-7DBD-4D5E-8E50-0B66F6F8EC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11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064EADC-7DBD-4D5E-8E50-0B66F6F8EC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5138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064EADC-7DBD-4D5E-8E50-0B66F6F8EC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196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7BB5D-20E6-413C-9FE0-D5B03278CC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28943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70D28-AF94-4651-921A-235052179B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17425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21B-7C83-4DF1-A988-D68368981D9E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987B-9311-490D-BA70-F0DA02F12DD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9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D5C83-8CDF-4F98-B4F2-3CEEC05947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8963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76EE6B4-ABFC-41DF-8161-B9C34F2B4C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02952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9849B0CC-14F5-4A96-AEB0-6C56532601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10040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E24156CA-FB06-4542-AB11-8B30205A26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0702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C59EA-683F-47F4-982D-28A6D017B0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9353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9930B-235A-4AC5-A3FC-4E41DC13D9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46276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4AD9C-DAC6-450B-A083-147BD2E399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3475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0F08771-7DD4-4CD2-9F10-D7890EFFFC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78019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D064EADC-7DBD-4D5E-8E50-0B66F6F8EC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263836"/>
            <a:ext cx="6912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 ОБРАЗОВАТЕЛЬНОЕ УЧРЕЖДЕНИЕ ВЫСШЕГО ОБРАЗОВАНИЯ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«КРАСНОЯРСКИЙ ГОСУДАРСТВЕННЫЙ МЕДИЦИНСКИЙ УНИВЕРСИТЕТ </a:t>
            </a:r>
            <a:br>
              <a:rPr lang="ru-RU" alt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ИМЕНИ ПРОФЕССОРА В.Ф. ВОЙНО-ЯСЕНЕЦКОГО»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МИНИСТЕРСТВА  ЗДРАВООХРАНЕНИЯ РОССИЙСКОЙ ФЕДЕРАЦИИ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1889583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Лекция №3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1401" y="2690336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Уход за беременными с осложнениями беременности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8044" y="4424338"/>
            <a:ext cx="7399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для обучающихся по специальности</a:t>
            </a:r>
          </a:p>
          <a:p>
            <a:pPr algn="ctr"/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34.02.01– Сестринское дело</a:t>
            </a:r>
          </a:p>
          <a:p>
            <a:pPr algn="ctr"/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Красноярск 2023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4408F9-E5BC-1EBA-C5E7-5A7E01AAF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175"/>
            <a:ext cx="1252537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54667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000125"/>
          </a:xfrm>
          <a:prstGeom prst="rect">
            <a:avLst/>
          </a:prstGeom>
          <a:noFill/>
        </p:spPr>
        <p:txBody>
          <a:bodyPr anchor="ctr"/>
          <a:lstStyle/>
          <a:p>
            <a:pPr marL="342900" indent="-342900" algn="ctr">
              <a:spcBef>
                <a:spcPct val="20000"/>
              </a:spcBef>
            </a:pPr>
            <a:r>
              <a:rPr lang="ru-RU" sz="2800" b="1" dirty="0">
                <a:solidFill>
                  <a:srgbClr val="336699"/>
                </a:solidFill>
                <a:latin typeface="Arial Narrow" pitchFamily="34" charset="0"/>
              </a:rPr>
              <a:t>ПРЕДМЕТ ОБСУЖДЕНИЯ</a:t>
            </a:r>
            <a:endParaRPr lang="uk-UA" sz="2800" b="1" dirty="0">
              <a:solidFill>
                <a:srgbClr val="336699"/>
              </a:solidFill>
              <a:latin typeface="Arial Narrow" pitchFamily="34" charset="0"/>
            </a:endParaRPr>
          </a:p>
        </p:txBody>
      </p:sp>
      <p:pic>
        <p:nvPicPr>
          <p:cNvPr id="4099" name="Picture 4" descr="F:\Мои рисунки\акушерство\плод\развитие плода\ei_0128.gif"/>
          <p:cNvPicPr>
            <a:picLocks noChangeAspect="1" noChangeArrowheads="1"/>
          </p:cNvPicPr>
          <p:nvPr/>
        </p:nvPicPr>
        <p:blipFill>
          <a:blip r:embed="rId3"/>
          <a:srcRect t="15166"/>
          <a:stretch>
            <a:fillRect/>
          </a:stretch>
        </p:blipFill>
        <p:spPr bwMode="auto">
          <a:xfrm>
            <a:off x="152400" y="1052513"/>
            <a:ext cx="8991600" cy="322262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001024" y="3429000"/>
            <a:ext cx="725464" cy="4286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1" dirty="0">
                <a:solidFill>
                  <a:srgbClr val="0070C0"/>
                </a:solidFill>
                <a:cs typeface="Arial" pitchFamily="34" charset="0"/>
              </a:rPr>
              <a:t>42</a:t>
            </a:r>
            <a:endParaRPr lang="uk-UA" sz="18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3357562"/>
            <a:ext cx="623908" cy="4286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36</a:t>
            </a:r>
            <a:endParaRPr lang="uk-UA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72132" y="3357562"/>
            <a:ext cx="706450" cy="4286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32</a:t>
            </a:r>
            <a:endParaRPr lang="uk-UA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3357562"/>
            <a:ext cx="642942" cy="4286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28</a:t>
            </a:r>
            <a:endParaRPr lang="uk-UA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0430" y="3357562"/>
            <a:ext cx="642942" cy="5000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24</a:t>
            </a:r>
            <a:endParaRPr lang="uk-UA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71736" y="3357562"/>
            <a:ext cx="658803" cy="4286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22</a:t>
            </a:r>
            <a:endParaRPr lang="uk-UA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63712" y="3429000"/>
            <a:ext cx="665147" cy="4286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1" dirty="0">
                <a:solidFill>
                  <a:srgbClr val="0070C0"/>
                </a:solidFill>
                <a:cs typeface="Arial" pitchFamily="34" charset="0"/>
              </a:rPr>
              <a:t>16</a:t>
            </a:r>
            <a:endParaRPr lang="uk-UA" sz="18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42988" y="3429000"/>
            <a:ext cx="649287" cy="6477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b="1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2988" y="3429000"/>
            <a:ext cx="649287" cy="431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1" dirty="0">
                <a:solidFill>
                  <a:srgbClr val="0070C0"/>
                </a:solidFill>
                <a:cs typeface="Arial" pitchFamily="34" charset="0"/>
              </a:rPr>
              <a:t>12</a:t>
            </a:r>
            <a:endParaRPr lang="uk-UA" sz="18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3357562"/>
            <a:ext cx="757268" cy="863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cs typeface="Arial" pitchFamily="34" charset="0"/>
              </a:rPr>
              <a:t>до 12</a:t>
            </a:r>
          </a:p>
          <a:p>
            <a:pPr algn="ctr"/>
            <a:r>
              <a:rPr lang="ru-RU" sz="1400" b="1" dirty="0" err="1">
                <a:solidFill>
                  <a:srgbClr val="0070C0"/>
                </a:solidFill>
                <a:cs typeface="Arial" pitchFamily="34" charset="0"/>
              </a:rPr>
              <a:t>нед</a:t>
            </a:r>
            <a:r>
              <a:rPr lang="ru-RU" sz="1400" b="1" dirty="0">
                <a:solidFill>
                  <a:srgbClr val="0070C0"/>
                </a:solidFill>
                <a:cs typeface="Arial" pitchFamily="34" charset="0"/>
              </a:rPr>
              <a:t>.</a:t>
            </a:r>
            <a:endParaRPr lang="uk-UA" sz="1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4111" name="TextBox 20"/>
          <p:cNvSpPr txBox="1">
            <a:spLocks noChangeArrowheads="1"/>
          </p:cNvSpPr>
          <p:nvPr/>
        </p:nvSpPr>
        <p:spPr bwMode="auto">
          <a:xfrm>
            <a:off x="2928926" y="4221163"/>
            <a:ext cx="40719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C00000"/>
                </a:solidFill>
                <a:latin typeface="Arial Narrow" pitchFamily="34" charset="0"/>
              </a:rPr>
              <a:t>Недонашивание</a:t>
            </a:r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 или преждевременные роды (ПР)</a:t>
            </a:r>
          </a:p>
          <a:p>
            <a:pPr algn="ctr"/>
            <a:r>
              <a:rPr lang="ru-RU" dirty="0">
                <a:latin typeface="Arial Narrow" pitchFamily="34" charset="0"/>
              </a:rPr>
              <a:t>(с 22 до 36 нед.+6 дней)</a:t>
            </a:r>
            <a:endParaRPr lang="uk-UA" dirty="0">
              <a:latin typeface="Arial Narrow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71736" y="1341438"/>
            <a:ext cx="4929222" cy="2879725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117" name="Rectangle 2"/>
          <p:cNvSpPr txBox="1">
            <a:spLocks noChangeArrowheads="1"/>
          </p:cNvSpPr>
          <p:nvPr/>
        </p:nvSpPr>
        <p:spPr bwMode="auto">
          <a:xfrm>
            <a:off x="0" y="5949950"/>
            <a:ext cx="9144000" cy="9080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3413">
              <a:spcBef>
                <a:spcPct val="20000"/>
              </a:spcBef>
            </a:pPr>
            <a:r>
              <a:rPr lang="ru-RU" sz="1600" b="1">
                <a:solidFill>
                  <a:srgbClr val="0000FF"/>
                </a:solidFill>
                <a:latin typeface="Arial Narrow" pitchFamily="34" charset="0"/>
              </a:rPr>
              <a:t>Преждевременными родами </a:t>
            </a:r>
            <a:r>
              <a:rPr lang="ru-RU" sz="1600">
                <a:latin typeface="Arial Narrow" pitchFamily="34" charset="0"/>
              </a:rPr>
              <a:t>считаются роды в 22 – 36/6 недель беременности, когда рождается ребенок с массой тела от 500 до 2500 г, длиной от 25 до 45 см, с признаками незрелости</a:t>
            </a:r>
          </a:p>
          <a:p>
            <a:pPr marL="633413">
              <a:spcBef>
                <a:spcPct val="20000"/>
              </a:spcBef>
              <a:buFont typeface="Wingdings" pitchFamily="2" charset="2"/>
              <a:buNone/>
            </a:pPr>
            <a:r>
              <a:rPr lang="ru-RU" sz="1600">
                <a:latin typeface="Arial Narrow" pitchFamily="34" charset="0"/>
              </a:rPr>
              <a:t>                                                                                                                                     </a:t>
            </a:r>
            <a:r>
              <a:rPr lang="ru-RU" sz="1600" i="1">
                <a:latin typeface="Arial Narrow" pitchFamily="34" charset="0"/>
              </a:rPr>
              <a:t>(Хельсинская конвенция)</a:t>
            </a:r>
          </a:p>
        </p:txBody>
      </p:sp>
      <p:pic>
        <p:nvPicPr>
          <p:cNvPr id="4118" name="Picture 2" descr="C:\Users\unit\Pictures\ПОДГОТОВКА ПРЕЗЕНТАЦИЙ\ОФИС\знаки, указатели и разделители\info_4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21388"/>
            <a:ext cx="44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107125" y="1341437"/>
            <a:ext cx="2321734" cy="2879725"/>
          </a:xfrm>
          <a:prstGeom prst="rect">
            <a:avLst/>
          </a:prstGeom>
          <a:noFill/>
          <a:ln w="127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0" y="4249542"/>
            <a:ext cx="25926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336699"/>
                </a:solidFill>
                <a:latin typeface="Arial Narrow" pitchFamily="34" charset="0"/>
              </a:rPr>
              <a:t>Невынашивание</a:t>
            </a:r>
            <a:r>
              <a:rPr lang="ru-RU" b="1" dirty="0">
                <a:solidFill>
                  <a:srgbClr val="336699"/>
                </a:solidFill>
                <a:latin typeface="Arial Narrow" pitchFamily="34" charset="0"/>
              </a:rPr>
              <a:t> или выкидыш</a:t>
            </a:r>
          </a:p>
          <a:p>
            <a:pPr algn="ctr"/>
            <a:r>
              <a:rPr lang="ru-RU" dirty="0">
                <a:latin typeface="Arial Narrow" pitchFamily="34" charset="0"/>
              </a:rPr>
              <a:t>(до 21 </a:t>
            </a:r>
            <a:r>
              <a:rPr lang="ru-RU" dirty="0" err="1">
                <a:latin typeface="Arial Narrow" pitchFamily="34" charset="0"/>
              </a:rPr>
              <a:t>нед</a:t>
            </a:r>
            <a:r>
              <a:rPr lang="ru-RU" dirty="0">
                <a:latin typeface="Arial Narrow" pitchFamily="34" charset="0"/>
              </a:rPr>
              <a:t>.+ 6 дней)</a:t>
            </a:r>
            <a:endParaRPr lang="uk-UA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9666"/>
      </p:ext>
    </p:extLst>
  </p:cSld>
  <p:clrMapOvr>
    <a:masterClrMapping/>
  </p:clrMapOvr>
  <p:transition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Родоразрешение.</a:t>
            </a:r>
          </a:p>
        </p:txBody>
      </p:sp>
      <p:sp>
        <p:nvSpPr>
          <p:cNvPr id="104866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8929718" cy="5429264"/>
          </a:xfrm>
        </p:spPr>
        <p:txBody>
          <a:bodyPr>
            <a:normAutofit/>
          </a:bodyPr>
          <a:lstStyle/>
          <a:p>
            <a:pPr marL="633222" indent="-514350">
              <a:buAutoNum type="arabicPeriod"/>
            </a:pP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Родоразрешение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путем операции </a:t>
            </a:r>
            <a:r>
              <a:rPr lang="ru-RU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кесарева сечения</a:t>
            </a:r>
            <a:r>
              <a:rPr lang="ru-RU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633222" indent="-514350">
              <a:buNone/>
            </a:pPr>
            <a:endParaRPr lang="ru-RU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800" i="1" dirty="0"/>
              <a:t>тяжелая</a:t>
            </a:r>
            <a:r>
              <a:rPr lang="ru-RU" sz="2800" dirty="0"/>
              <a:t> форма ГБ в сроке </a:t>
            </a:r>
            <a:r>
              <a:rPr lang="ru-RU" sz="2800" i="1" dirty="0"/>
              <a:t>34-35 недель</a:t>
            </a:r>
            <a:r>
              <a:rPr lang="ru-RU" sz="2800" dirty="0"/>
              <a:t>, после предварительной </a:t>
            </a:r>
            <a:r>
              <a:rPr lang="ru-RU" sz="2800" i="1" dirty="0"/>
              <a:t>профилактики</a:t>
            </a:r>
            <a:r>
              <a:rPr lang="ru-RU" sz="2800" dirty="0"/>
              <a:t> синдрома дыхательных расстройств (СДР) плода (по принятым схемам);</a:t>
            </a:r>
          </a:p>
          <a:p>
            <a:pPr lvl="0"/>
            <a:r>
              <a:rPr lang="ru-RU" sz="2800" i="1" dirty="0"/>
              <a:t>отечная</a:t>
            </a:r>
            <a:r>
              <a:rPr lang="ru-RU" sz="2800" dirty="0"/>
              <a:t> форма ГБ в любом сроке, так как </a:t>
            </a:r>
            <a:r>
              <a:rPr lang="ru-RU" sz="2800" dirty="0" err="1"/>
              <a:t>донашивание</a:t>
            </a:r>
            <a:r>
              <a:rPr lang="ru-RU" sz="2800" dirty="0"/>
              <a:t> приведет к гибели плода;</a:t>
            </a:r>
          </a:p>
          <a:p>
            <a:pPr lvl="0"/>
            <a:r>
              <a:rPr lang="ru-RU" sz="2800" dirty="0"/>
              <a:t>проведение </a:t>
            </a:r>
            <a:r>
              <a:rPr lang="ru-RU" sz="2800" i="1" dirty="0"/>
              <a:t>процедуры </a:t>
            </a:r>
            <a:r>
              <a:rPr lang="ru-RU" sz="2800" i="1" dirty="0" err="1"/>
              <a:t>заменного</a:t>
            </a:r>
            <a:r>
              <a:rPr lang="ru-RU" sz="2800" i="1" dirty="0"/>
              <a:t> внутриутробного переливания крови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Родоразрешение.</a:t>
            </a:r>
          </a:p>
        </p:txBody>
      </p:sp>
      <p:sp>
        <p:nvSpPr>
          <p:cNvPr id="1048665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8929718" cy="54292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Через </a:t>
            </a:r>
            <a:r>
              <a:rPr lang="ru-RU" sz="28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естественные родовые пути:</a:t>
            </a:r>
          </a:p>
          <a:p>
            <a:pPr>
              <a:buNone/>
            </a:pPr>
            <a:endParaRPr lang="ru-RU" sz="2800" b="1" u="sng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/>
              <a:t>При зрелой шейке матки - проведение </a:t>
            </a:r>
            <a:r>
              <a:rPr lang="ru-RU" sz="2400" b="1" i="1" dirty="0" err="1"/>
              <a:t>амниотомии</a:t>
            </a:r>
            <a:r>
              <a:rPr lang="ru-RU" sz="2400" dirty="0"/>
              <a:t>. </a:t>
            </a:r>
          </a:p>
          <a:p>
            <a:r>
              <a:rPr lang="ru-RU" sz="2400" dirty="0"/>
              <a:t>При отсутствии готовности шейки матки – подготовка шейки матки</a:t>
            </a:r>
            <a:r>
              <a:rPr lang="en-US" sz="2400" dirty="0"/>
              <a:t> </a:t>
            </a:r>
            <a:r>
              <a:rPr lang="en-US" sz="2400" b="1" i="1" dirty="0"/>
              <a:t>Pg</a:t>
            </a:r>
            <a:r>
              <a:rPr lang="ru-RU" sz="2400" dirty="0"/>
              <a:t>. </a:t>
            </a:r>
          </a:p>
          <a:p>
            <a:r>
              <a:rPr lang="ru-RU" sz="2400" dirty="0"/>
              <a:t>В родах необходимо учитывать, что гемолитическая болезнь плода часто сопровождается </a:t>
            </a:r>
            <a:r>
              <a:rPr lang="ru-RU" sz="2400" b="1" i="1" dirty="0"/>
              <a:t>многоводием</a:t>
            </a:r>
            <a:r>
              <a:rPr lang="ru-RU" sz="2400" dirty="0"/>
              <a:t>.</a:t>
            </a:r>
          </a:p>
          <a:p>
            <a:r>
              <a:rPr lang="ru-RU" sz="2400" dirty="0"/>
              <a:t>Сразу после рождения ребенка пуповину </a:t>
            </a:r>
            <a:r>
              <a:rPr lang="ru-RU" sz="2400" b="1" i="1" dirty="0"/>
              <a:t>пережимают и пересекают </a:t>
            </a:r>
            <a:r>
              <a:rPr lang="ru-RU" sz="2400" dirty="0"/>
              <a:t>с целью предупредить </a:t>
            </a:r>
            <a:r>
              <a:rPr lang="ru-RU" sz="2400" dirty="0" err="1"/>
              <a:t>попадение</a:t>
            </a:r>
            <a:r>
              <a:rPr lang="ru-RU" sz="2400" dirty="0"/>
              <a:t> </a:t>
            </a:r>
            <a:r>
              <a:rPr lang="ru-RU" sz="2400" dirty="0" err="1"/>
              <a:t>Rh-Ат</a:t>
            </a:r>
            <a:r>
              <a:rPr lang="ru-RU" sz="2400" dirty="0"/>
              <a:t> в кровоток новорожденного,  </a:t>
            </a:r>
            <a:r>
              <a:rPr lang="ru-RU" sz="2400" b="1" i="1" dirty="0"/>
              <a:t>плацентарный конец пуповины не пережимают</a:t>
            </a:r>
            <a:r>
              <a:rPr lang="ru-RU" sz="2400" dirty="0"/>
              <a:t> (для снижения риска и объема </a:t>
            </a:r>
            <a:r>
              <a:rPr lang="ru-RU" sz="2400" dirty="0" err="1"/>
              <a:t>фетоматеринской</a:t>
            </a:r>
            <a:r>
              <a:rPr lang="ru-RU" sz="2400" dirty="0"/>
              <a:t> трансфузии). </a:t>
            </a:r>
          </a:p>
        </p:txBody>
      </p:sp>
    </p:spTree>
  </p:cSld>
  <p:clrMapOvr>
    <a:masterClrMapping/>
  </p:clrMapOvr>
  <p:transition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Лечение.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736"/>
            <a:ext cx="8715436" cy="521497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 28 недель начинается массовый переход эритроцитов крови плода в кровоток матери, что при отсутствии профилактики конфликта, может привести к серьезным осложнениям и даже гибели ребенка. Поэтому с 28 недель беременности все резус-отрицательные женщины, не имеющие титра антител, при условии, что отец ребенка резус-положительный, должны получать профилактически </a:t>
            </a:r>
            <a:r>
              <a:rPr lang="ru-RU" dirty="0" err="1"/>
              <a:t>антирезус</a:t>
            </a:r>
            <a:r>
              <a:rPr lang="ru-RU" dirty="0"/>
              <a:t> Д-иммуноглобулин. Этот препарат не проходит через плаценту и никак не влияет на плод, но препятствует выработке организмом матери антител в ответ на резус-положительную кровь плода и не дает развиться </a:t>
            </a:r>
            <a:r>
              <a:rPr lang="ru-RU" dirty="0" err="1"/>
              <a:t>резус-конфликту</a:t>
            </a:r>
            <a:r>
              <a:rPr lang="ru-RU" dirty="0"/>
              <a:t>.</a:t>
            </a:r>
          </a:p>
          <a:p>
            <a:r>
              <a:rPr lang="ru-RU" dirty="0"/>
              <a:t>Вторую дозу </a:t>
            </a:r>
            <a:r>
              <a:rPr lang="ru-RU" dirty="0" err="1"/>
              <a:t>антирезус</a:t>
            </a:r>
            <a:r>
              <a:rPr lang="ru-RU" dirty="0"/>
              <a:t> Д-иммуноглобулина необходимо ввести в первые 72 часа после родов, если ребенок родится резус-положительным. Бережное ведение родов через естественные родовые пути также является профилактикой </a:t>
            </a:r>
            <a:r>
              <a:rPr lang="ru-RU" dirty="0" err="1"/>
              <a:t>резус-сенсибилизации</a:t>
            </a:r>
            <a:r>
              <a:rPr lang="ru-RU" dirty="0"/>
              <a:t>. В случае выполнения женщине кесарева сечения, в первые 72 часа необходимо ввести две дозы препарата.</a:t>
            </a:r>
          </a:p>
          <a:p>
            <a:r>
              <a:rPr lang="ru-RU" dirty="0"/>
              <a:t>Профилактика сенсибилизации у резус-отрицательной женщины в обязательном порядке должна проводиться после аборта, операции по поводу внематочной беременности, после проведения </a:t>
            </a:r>
            <a:r>
              <a:rPr lang="ru-RU" dirty="0" err="1"/>
              <a:t>амниоцентеза</a:t>
            </a:r>
            <a:r>
              <a:rPr lang="ru-RU" dirty="0"/>
              <a:t>, </a:t>
            </a:r>
            <a:r>
              <a:rPr lang="ru-RU" dirty="0" err="1"/>
              <a:t>плацентоцентеза</a:t>
            </a:r>
            <a:r>
              <a:rPr lang="ru-RU" dirty="0"/>
              <a:t> или </a:t>
            </a:r>
            <a:r>
              <a:rPr lang="ru-RU" dirty="0" err="1"/>
              <a:t>кордоцентеза</a:t>
            </a:r>
            <a:r>
              <a:rPr lang="ru-RU" dirty="0"/>
              <a:t>, при травме брюшной полости.</a:t>
            </a:r>
          </a:p>
          <a:p>
            <a:r>
              <a:rPr lang="ru-RU" dirty="0"/>
              <a:t>При наличии титра антител введение противопоказано!</a:t>
            </a:r>
          </a:p>
          <a:p>
            <a:r>
              <a:rPr lang="ru-RU" dirty="0"/>
              <a:t>Запрещено введение препарата новорожденным!</a:t>
            </a:r>
          </a:p>
          <a:p>
            <a:r>
              <a:rPr lang="ru-RU" dirty="0"/>
              <a:t>Фармацевтические фирмы, выпускающие препарат </a:t>
            </a:r>
            <a:r>
              <a:rPr lang="ru-RU" dirty="0" err="1"/>
              <a:t>антирезус</a:t>
            </a:r>
            <a:r>
              <a:rPr lang="ru-RU" dirty="0"/>
              <a:t> </a:t>
            </a:r>
            <a:r>
              <a:rPr lang="ru-RU" dirty="0" err="1"/>
              <a:t>Д-имуноглобулина</a:t>
            </a:r>
            <a:r>
              <a:rPr lang="ru-RU" dirty="0"/>
              <a:t>: </a:t>
            </a:r>
            <a:r>
              <a:rPr lang="ru-RU" dirty="0" err="1"/>
              <a:t>Бэй</a:t>
            </a:r>
            <a:r>
              <a:rPr lang="ru-RU" dirty="0"/>
              <a:t> </a:t>
            </a:r>
            <a:r>
              <a:rPr lang="ru-RU" dirty="0" err="1"/>
              <a:t>Роу-Ди</a:t>
            </a:r>
            <a:r>
              <a:rPr lang="ru-RU" dirty="0"/>
              <a:t> (</a:t>
            </a:r>
            <a:r>
              <a:rPr lang="ru-RU" dirty="0" err="1"/>
              <a:t>Bayer</a:t>
            </a:r>
            <a:r>
              <a:rPr lang="ru-RU" dirty="0"/>
              <a:t>, США) и </a:t>
            </a:r>
            <a:r>
              <a:rPr lang="ru-RU" dirty="0" err="1"/>
              <a:t>ГиперРОУ</a:t>
            </a:r>
            <a:r>
              <a:rPr lang="ru-RU" dirty="0"/>
              <a:t> С/Д (</a:t>
            </a:r>
            <a:r>
              <a:rPr lang="ru-RU" dirty="0" err="1"/>
              <a:t>Talecric</a:t>
            </a:r>
            <a:r>
              <a:rPr lang="ru-RU" dirty="0"/>
              <a:t>, США; </a:t>
            </a:r>
            <a:r>
              <a:rPr lang="ru-RU" dirty="0" err="1"/>
              <a:t>Лайф-фактор</a:t>
            </a:r>
            <a:r>
              <a:rPr lang="ru-RU" dirty="0"/>
              <a:t>, Россия).</a:t>
            </a:r>
          </a:p>
        </p:txBody>
      </p:sp>
    </p:spTree>
  </p:cSld>
  <p:clrMapOvr>
    <a:masterClrMapping/>
  </p:clrMapOvr>
  <p:transition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ezus_konflikt_pri_beremennosti_simptom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00100" y="243645"/>
            <a:ext cx="6500857" cy="6500857"/>
          </a:xfrm>
        </p:spPr>
      </p:pic>
    </p:spTree>
  </p:cSld>
  <p:clrMapOvr>
    <a:masterClrMapping/>
  </p:clrMapOvr>
  <p:transition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733709-9225-3FBF-DA38-4961439A0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030424"/>
            <a:ext cx="4797152" cy="4797152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6BE8720E-6986-F4BB-1407-DFDBC02C9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85624"/>
            <a:ext cx="3276600" cy="1584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КОНТРОЛЬНЫЙ ВОПРОС</a:t>
            </a:r>
          </a:p>
        </p:txBody>
      </p:sp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BF4B558A-1A29-D412-D861-14AD99C16029}"/>
              </a:ext>
            </a:extLst>
          </p:cNvPr>
          <p:cNvSpPr txBox="1">
            <a:spLocks/>
          </p:cNvSpPr>
          <p:nvPr/>
        </p:nvSpPr>
        <p:spPr>
          <a:xfrm>
            <a:off x="430554" y="3848284"/>
            <a:ext cx="4059833" cy="19440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  <a:defRPr/>
            </a:pPr>
            <a:endParaRPr lang="ru-RU" sz="2000" b="1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такое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преэклампсия?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212"/>
      </p:ext>
    </p:extLst>
  </p:cSld>
  <p:clrMapOvr>
    <a:masterClrMapping/>
  </p:clrMapOvr>
  <p:transition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Литература.</a:t>
            </a:r>
          </a:p>
        </p:txBody>
      </p:sp>
      <p:sp>
        <p:nvSpPr>
          <p:cNvPr id="104870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Климов В.А, Чибисова И.В., Школа Л.И. </a:t>
            </a:r>
            <a:r>
              <a:rPr lang="ru-RU" dirty="0"/>
              <a:t> Резус – конфликт и беременность. – 2008. – 68с.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" name="Rectangle 215"/>
          <p:cNvSpPr>
            <a:spLocks noChangeArrowheads="1"/>
          </p:cNvSpPr>
          <p:nvPr/>
        </p:nvSpPr>
        <p:spPr bwMode="auto">
          <a:xfrm>
            <a:off x="2086769" y="1572873"/>
            <a:ext cx="5616575" cy="719137"/>
          </a:xfrm>
          <a:prstGeom prst="rect">
            <a:avLst/>
          </a:prstGeom>
          <a:solidFill>
            <a:srgbClr val="FFFF00"/>
          </a:solidFill>
          <a:ln w="152400" cmpd="tri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 i="1" dirty="0">
                <a:latin typeface="Arial" pitchFamily="34" charset="0"/>
                <a:cs typeface="Arial" pitchFamily="34" charset="0"/>
              </a:rPr>
              <a:t>Материнские факторы </a:t>
            </a:r>
          </a:p>
        </p:txBody>
      </p:sp>
      <p:sp>
        <p:nvSpPr>
          <p:cNvPr id="16608" name="Rectangle 224"/>
          <p:cNvSpPr>
            <a:spLocks noChangeArrowheads="1"/>
          </p:cNvSpPr>
          <p:nvPr/>
        </p:nvSpPr>
        <p:spPr bwMode="auto">
          <a:xfrm>
            <a:off x="5076825" y="2852738"/>
            <a:ext cx="3382963" cy="1152525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>
                <a:latin typeface="Arial" pitchFamily="34" charset="0"/>
                <a:cs typeface="Arial" pitchFamily="34" charset="0"/>
              </a:rPr>
              <a:t>Осложнения текущей беременности</a:t>
            </a:r>
            <a:endParaRPr lang="ru-RU" b="1" i="1" dirty="0"/>
          </a:p>
        </p:txBody>
      </p:sp>
      <p:sp>
        <p:nvSpPr>
          <p:cNvPr id="16609" name="Rectangle 225"/>
          <p:cNvSpPr>
            <a:spLocks noChangeArrowheads="1"/>
          </p:cNvSpPr>
          <p:nvPr/>
        </p:nvSpPr>
        <p:spPr bwMode="auto">
          <a:xfrm>
            <a:off x="4716463" y="5084763"/>
            <a:ext cx="3382962" cy="1152525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>
                <a:latin typeface="Arial" pitchFamily="34" charset="0"/>
                <a:cs typeface="Arial" pitchFamily="34" charset="0"/>
              </a:rPr>
              <a:t>Социально-экономические факторы</a:t>
            </a:r>
          </a:p>
        </p:txBody>
      </p:sp>
      <p:sp>
        <p:nvSpPr>
          <p:cNvPr id="16610" name="Rectangle 226"/>
          <p:cNvSpPr>
            <a:spLocks noChangeArrowheads="1"/>
          </p:cNvSpPr>
          <p:nvPr/>
        </p:nvSpPr>
        <p:spPr bwMode="auto">
          <a:xfrm>
            <a:off x="1116013" y="5084763"/>
            <a:ext cx="3382962" cy="1152525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 err="1">
                <a:latin typeface="Arial" pitchFamily="34" charset="0"/>
                <a:cs typeface="Arial" pitchFamily="34" charset="0"/>
              </a:rPr>
              <a:t>Экстрагенитальная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 патология</a:t>
            </a:r>
          </a:p>
        </p:txBody>
      </p:sp>
      <p:sp>
        <p:nvSpPr>
          <p:cNvPr id="16611" name="Line 227"/>
          <p:cNvSpPr>
            <a:spLocks noChangeShapeType="1"/>
          </p:cNvSpPr>
          <p:nvPr/>
        </p:nvSpPr>
        <p:spPr bwMode="auto">
          <a:xfrm flipH="1">
            <a:off x="3059113" y="2349500"/>
            <a:ext cx="1368425" cy="431800"/>
          </a:xfrm>
          <a:prstGeom prst="line">
            <a:avLst/>
          </a:prstGeom>
          <a:noFill/>
          <a:ln w="63500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613" name="Line 229"/>
          <p:cNvSpPr>
            <a:spLocks noChangeShapeType="1"/>
          </p:cNvSpPr>
          <p:nvPr/>
        </p:nvSpPr>
        <p:spPr bwMode="auto">
          <a:xfrm>
            <a:off x="4427538" y="2349500"/>
            <a:ext cx="1584325" cy="431800"/>
          </a:xfrm>
          <a:prstGeom prst="line">
            <a:avLst/>
          </a:prstGeom>
          <a:noFill/>
          <a:ln w="63500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614" name="Line 230"/>
          <p:cNvSpPr>
            <a:spLocks noChangeShapeType="1"/>
          </p:cNvSpPr>
          <p:nvPr/>
        </p:nvSpPr>
        <p:spPr bwMode="auto">
          <a:xfrm flipH="1">
            <a:off x="3708400" y="2420938"/>
            <a:ext cx="720725" cy="2663825"/>
          </a:xfrm>
          <a:prstGeom prst="line">
            <a:avLst/>
          </a:prstGeom>
          <a:noFill/>
          <a:ln w="63500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615" name="Line 231"/>
          <p:cNvSpPr>
            <a:spLocks noChangeShapeType="1"/>
          </p:cNvSpPr>
          <p:nvPr/>
        </p:nvSpPr>
        <p:spPr bwMode="auto">
          <a:xfrm>
            <a:off x="4427538" y="2349500"/>
            <a:ext cx="792162" cy="2735263"/>
          </a:xfrm>
          <a:prstGeom prst="line">
            <a:avLst/>
          </a:prstGeom>
          <a:noFill/>
          <a:ln w="63500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617" name="Rectangle 233"/>
          <p:cNvSpPr>
            <a:spLocks noChangeArrowheads="1"/>
          </p:cNvSpPr>
          <p:nvPr/>
        </p:nvSpPr>
        <p:spPr bwMode="auto">
          <a:xfrm>
            <a:off x="395288" y="2852738"/>
            <a:ext cx="3382962" cy="1152525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>
                <a:latin typeface="Arial" pitchFamily="34" charset="0"/>
                <a:cs typeface="Arial" pitchFamily="34" charset="0"/>
              </a:rPr>
              <a:t>Отягощенный акушерско-гинекологический анамнез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5147" y="116632"/>
            <a:ext cx="8569200" cy="12961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</a:rPr>
              <a:t>ЭТИОЛОГИЯ НЕВЫНАШИВАНИЯ БЕРЕМЕННОСТИ И  ПРЕЖДЕВРЕМЕННЫХ  РОДОВ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341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1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9" grpId="0" animBg="1" autoUpdateAnimBg="0"/>
      <p:bldP spid="16608" grpId="0" animBg="1" autoUpdateAnimBg="0"/>
      <p:bldP spid="16609" grpId="0" animBg="1" autoUpdateAnimBg="0"/>
      <p:bldP spid="16610" grpId="0" animBg="1" autoUpdateAnimBg="0"/>
      <p:bldP spid="16611" grpId="0" animBg="1"/>
      <p:bldP spid="16613" grpId="0" animBg="1"/>
      <p:bldP spid="16614" grpId="0" animBg="1"/>
      <p:bldP spid="16615" grpId="0" animBg="1"/>
      <p:bldP spid="16617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468312" y="1571612"/>
            <a:ext cx="4103687" cy="1071569"/>
          </a:xfrm>
          <a:prstGeom prst="rect">
            <a:avLst/>
          </a:prstGeom>
          <a:solidFill>
            <a:srgbClr val="FFFF00"/>
          </a:solidFill>
          <a:ln w="152400" cmpd="tri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/>
              <a:t>Отягощенный акушерско-гинекологический анамнез</a:t>
            </a: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714348" y="3500438"/>
            <a:ext cx="3382962" cy="288925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>
                <a:latin typeface="Times New Roman" pitchFamily="18" charset="0"/>
              </a:rPr>
              <a:t>Аборты, выкидыши</a:t>
            </a: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714348" y="3929066"/>
            <a:ext cx="3382962" cy="287338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>
                <a:latin typeface="Times New Roman" pitchFamily="18" charset="0"/>
              </a:rPr>
              <a:t>Преждевременные роды</a:t>
            </a:r>
          </a:p>
        </p:txBody>
      </p:sp>
      <p:sp>
        <p:nvSpPr>
          <p:cNvPr id="18474" name="Rectangle 42"/>
          <p:cNvSpPr>
            <a:spLocks noChangeArrowheads="1"/>
          </p:cNvSpPr>
          <p:nvPr/>
        </p:nvSpPr>
        <p:spPr bwMode="auto">
          <a:xfrm>
            <a:off x="642910" y="4929198"/>
            <a:ext cx="3382962" cy="571503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>
                <a:latin typeface="Times New Roman" pitchFamily="18" charset="0"/>
              </a:rPr>
              <a:t>Нарушения менструальной функции</a:t>
            </a:r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714348" y="4357694"/>
            <a:ext cx="3382962" cy="428627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900" b="1" i="1" dirty="0">
                <a:latin typeface="Times New Roman" pitchFamily="18" charset="0"/>
              </a:rPr>
              <a:t>Генитальный инфантилизм</a:t>
            </a:r>
          </a:p>
        </p:txBody>
      </p:sp>
      <p:sp>
        <p:nvSpPr>
          <p:cNvPr id="18476" name="Rectangle 44"/>
          <p:cNvSpPr>
            <a:spLocks noChangeArrowheads="1"/>
          </p:cNvSpPr>
          <p:nvPr/>
        </p:nvSpPr>
        <p:spPr bwMode="auto">
          <a:xfrm>
            <a:off x="642910" y="5643578"/>
            <a:ext cx="3382962" cy="785817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>
                <a:latin typeface="Times New Roman" pitchFamily="18" charset="0"/>
              </a:rPr>
              <a:t>Эндометриты, цервициты</a:t>
            </a:r>
          </a:p>
          <a:p>
            <a:pPr algn="ctr" eaLnBrk="0" hangingPunct="0"/>
            <a:r>
              <a:rPr lang="ru-RU" sz="2000" b="1" i="1" dirty="0" err="1">
                <a:latin typeface="Times New Roman" pitchFamily="18" charset="0"/>
              </a:rPr>
              <a:t>Эндометриоз</a:t>
            </a:r>
            <a:r>
              <a:rPr lang="ru-RU" sz="2000" b="1" i="1" dirty="0">
                <a:latin typeface="Times New Roman" pitchFamily="18" charset="0"/>
              </a:rPr>
              <a:t>, миома</a:t>
            </a:r>
          </a:p>
        </p:txBody>
      </p:sp>
      <p:sp>
        <p:nvSpPr>
          <p:cNvPr id="18479" name="Line 47"/>
          <p:cNvSpPr>
            <a:spLocks noChangeShapeType="1"/>
          </p:cNvSpPr>
          <p:nvPr/>
        </p:nvSpPr>
        <p:spPr bwMode="auto">
          <a:xfrm flipH="1">
            <a:off x="2411413" y="2492375"/>
            <a:ext cx="1587" cy="792163"/>
          </a:xfrm>
          <a:prstGeom prst="line">
            <a:avLst/>
          </a:prstGeom>
          <a:noFill/>
          <a:ln w="190500">
            <a:solidFill>
              <a:srgbClr val="9900CC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80" name="Rectangle 48"/>
          <p:cNvSpPr>
            <a:spLocks noChangeArrowheads="1"/>
          </p:cNvSpPr>
          <p:nvPr/>
        </p:nvSpPr>
        <p:spPr bwMode="auto">
          <a:xfrm>
            <a:off x="4859338" y="1700213"/>
            <a:ext cx="3816350" cy="719137"/>
          </a:xfrm>
          <a:prstGeom prst="rect">
            <a:avLst/>
          </a:prstGeom>
          <a:solidFill>
            <a:srgbClr val="FFFF00"/>
          </a:solidFill>
          <a:ln w="152400" cmpd="tri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/>
              <a:t>Осложнения текущей беременности</a:t>
            </a:r>
          </a:p>
        </p:txBody>
      </p:sp>
      <p:sp>
        <p:nvSpPr>
          <p:cNvPr id="18481" name="Line 49"/>
          <p:cNvSpPr>
            <a:spLocks noChangeShapeType="1"/>
          </p:cNvSpPr>
          <p:nvPr/>
        </p:nvSpPr>
        <p:spPr bwMode="auto">
          <a:xfrm flipH="1">
            <a:off x="6659563" y="2492375"/>
            <a:ext cx="1587" cy="792163"/>
          </a:xfrm>
          <a:prstGeom prst="line">
            <a:avLst/>
          </a:prstGeom>
          <a:noFill/>
          <a:ln w="190500">
            <a:solidFill>
              <a:srgbClr val="9900CC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82" name="Rectangle 50"/>
          <p:cNvSpPr>
            <a:spLocks noChangeArrowheads="1"/>
          </p:cNvSpPr>
          <p:nvPr/>
        </p:nvSpPr>
        <p:spPr bwMode="auto">
          <a:xfrm>
            <a:off x="5000628" y="3286124"/>
            <a:ext cx="3382963" cy="288925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 err="1">
                <a:latin typeface="Times New Roman" pitchFamily="18" charset="0"/>
              </a:rPr>
              <a:t>Предлежание</a:t>
            </a:r>
            <a:r>
              <a:rPr lang="ru-RU" sz="2000" b="1" i="1" dirty="0">
                <a:latin typeface="Times New Roman" pitchFamily="18" charset="0"/>
              </a:rPr>
              <a:t> плаценты</a:t>
            </a:r>
          </a:p>
        </p:txBody>
      </p:sp>
      <p:sp>
        <p:nvSpPr>
          <p:cNvPr id="18483" name="Rectangle 51"/>
          <p:cNvSpPr>
            <a:spLocks noChangeArrowheads="1"/>
          </p:cNvSpPr>
          <p:nvPr/>
        </p:nvSpPr>
        <p:spPr bwMode="auto">
          <a:xfrm>
            <a:off x="4929190" y="3714752"/>
            <a:ext cx="3382963" cy="576263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>
                <a:latin typeface="Times New Roman" pitchFamily="18" charset="0"/>
              </a:rPr>
              <a:t>Преждевременная отслойка плаценты</a:t>
            </a:r>
          </a:p>
        </p:txBody>
      </p:sp>
      <p:sp>
        <p:nvSpPr>
          <p:cNvPr id="18484" name="Rectangle 52"/>
          <p:cNvSpPr>
            <a:spLocks noChangeArrowheads="1"/>
          </p:cNvSpPr>
          <p:nvPr/>
        </p:nvSpPr>
        <p:spPr bwMode="auto">
          <a:xfrm>
            <a:off x="5000628" y="4429132"/>
            <a:ext cx="3382963" cy="576262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 err="1">
                <a:latin typeface="Times New Roman" pitchFamily="18" charset="0"/>
              </a:rPr>
              <a:t>Истмико-цервикальная</a:t>
            </a:r>
            <a:r>
              <a:rPr lang="ru-RU" sz="2000" b="1" i="1" dirty="0">
                <a:latin typeface="Times New Roman" pitchFamily="18" charset="0"/>
              </a:rPr>
              <a:t> недостаточность</a:t>
            </a:r>
          </a:p>
        </p:txBody>
      </p:sp>
      <p:sp>
        <p:nvSpPr>
          <p:cNvPr id="18485" name="Rectangle 53"/>
          <p:cNvSpPr>
            <a:spLocks noChangeArrowheads="1"/>
          </p:cNvSpPr>
          <p:nvPr/>
        </p:nvSpPr>
        <p:spPr bwMode="auto">
          <a:xfrm>
            <a:off x="4929190" y="5143512"/>
            <a:ext cx="3382963" cy="288925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>
                <a:latin typeface="Times New Roman" pitchFamily="18" charset="0"/>
              </a:rPr>
              <a:t>Тяжелый </a:t>
            </a:r>
            <a:r>
              <a:rPr lang="ru-RU" sz="2000" b="1" i="1" dirty="0" err="1">
                <a:latin typeface="Times New Roman" pitchFamily="18" charset="0"/>
              </a:rPr>
              <a:t>гестоз</a:t>
            </a:r>
            <a:endParaRPr lang="ru-RU" sz="2000" b="1" i="1" dirty="0">
              <a:latin typeface="Times New Roman" pitchFamily="18" charset="0"/>
            </a:endParaRPr>
          </a:p>
        </p:txBody>
      </p:sp>
      <p:sp>
        <p:nvSpPr>
          <p:cNvPr id="18486" name="Rectangle 54"/>
          <p:cNvSpPr>
            <a:spLocks noChangeArrowheads="1"/>
          </p:cNvSpPr>
          <p:nvPr/>
        </p:nvSpPr>
        <p:spPr bwMode="auto">
          <a:xfrm>
            <a:off x="5000628" y="5643578"/>
            <a:ext cx="3382963" cy="571504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 err="1">
                <a:latin typeface="Times New Roman" pitchFamily="18" charset="0"/>
              </a:rPr>
              <a:t>Антифосфолипидный</a:t>
            </a:r>
            <a:r>
              <a:rPr lang="ru-RU" sz="2000" b="1" i="1" dirty="0">
                <a:latin typeface="Times New Roman" pitchFamily="18" charset="0"/>
              </a:rPr>
              <a:t> синдром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1" y="116632"/>
            <a:ext cx="8640960" cy="12961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</a:rPr>
              <a:t>ЭТИОЛОГИЯ НЕВЫНАШИВАНИЯ БЕРЕМЕННОСТИ И  ПРЕЖДЕВРЕМЕННЫХ  РОДОВ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3011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0" grpId="0" animBg="1" autoUpdateAnimBg="0"/>
      <p:bldP spid="18472" grpId="0" animBg="1" autoUpdateAnimBg="0"/>
      <p:bldP spid="18473" grpId="0" animBg="1" autoUpdateAnimBg="0"/>
      <p:bldP spid="18474" grpId="0" animBg="1" autoUpdateAnimBg="0"/>
      <p:bldP spid="18475" grpId="0" animBg="1" autoUpdateAnimBg="0"/>
      <p:bldP spid="18476" grpId="0" animBg="1" autoUpdateAnimBg="0"/>
      <p:bldP spid="18479" grpId="0" animBg="1"/>
      <p:bldP spid="18480" grpId="0" animBg="1" autoUpdateAnimBg="0"/>
      <p:bldP spid="18481" grpId="0" animBg="1"/>
      <p:bldP spid="18482" grpId="0" animBg="1" autoUpdateAnimBg="0"/>
      <p:bldP spid="18483" grpId="0" animBg="1" autoUpdateAnimBg="0"/>
      <p:bldP spid="18484" grpId="0" animBg="1" autoUpdateAnimBg="0"/>
      <p:bldP spid="18485" grpId="0" animBg="1" autoUpdateAnimBg="0"/>
      <p:bldP spid="18486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643174" y="1500174"/>
            <a:ext cx="3816350" cy="719138"/>
          </a:xfrm>
          <a:prstGeom prst="rect">
            <a:avLst/>
          </a:prstGeom>
          <a:solidFill>
            <a:srgbClr val="FFFF00"/>
          </a:solidFill>
          <a:ln w="152400" cmpd="tri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/>
              <a:t>ПЛОДОВЫЕ ФАКТОРЫ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714612" y="5500702"/>
            <a:ext cx="3382962" cy="358775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 i="1">
                <a:latin typeface="Times New Roman" pitchFamily="18" charset="0"/>
              </a:rPr>
              <a:t>Многоплодие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714612" y="6072206"/>
            <a:ext cx="3382962" cy="6477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>
                <a:latin typeface="Times New Roman" pitchFamily="18" charset="0"/>
              </a:rPr>
              <a:t>Неправильное предлежание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786050" y="4429132"/>
            <a:ext cx="3382962" cy="360362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>
                <a:latin typeface="Times New Roman" pitchFamily="18" charset="0"/>
              </a:rPr>
              <a:t>Резус-конфликт</a:t>
            </a: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H="1">
            <a:off x="4429124" y="2214554"/>
            <a:ext cx="1587" cy="792163"/>
          </a:xfrm>
          <a:prstGeom prst="line">
            <a:avLst/>
          </a:prstGeom>
          <a:noFill/>
          <a:ln w="190500">
            <a:solidFill>
              <a:srgbClr val="9900CC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2714612" y="4929198"/>
            <a:ext cx="3382962" cy="358775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 i="1">
                <a:latin typeface="Times New Roman" pitchFamily="18" charset="0"/>
              </a:rPr>
              <a:t>Многоводие</a:t>
            </a: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2786050" y="3643314"/>
            <a:ext cx="3382962" cy="6477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>
                <a:latin typeface="Times New Roman" pitchFamily="18" charset="0"/>
              </a:rPr>
              <a:t>Внутриутробное инфицирование</a:t>
            </a: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2786050" y="2928934"/>
            <a:ext cx="3382962" cy="6477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>
                <a:latin typeface="Times New Roman" pitchFamily="18" charset="0"/>
              </a:rPr>
              <a:t>Генетические (хромосомные) нарушения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6632"/>
            <a:ext cx="8208912" cy="12961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</a:rPr>
              <a:t>ЭТИОЛОГИЯ НЕВЫНАШИВАНИЯ БЕРЕМЕННОСТИ И  ПРЕЖДЕВРЕМЕННЫХ  РОДОВ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301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 autoUpdateAnimBg="0"/>
      <p:bldP spid="27652" grpId="0" animBg="1" autoUpdateAnimBg="0"/>
      <p:bldP spid="27653" grpId="0" animBg="1" autoUpdateAnimBg="0"/>
      <p:bldP spid="27654" grpId="0" animBg="1" autoUpdateAnimBg="0"/>
      <p:bldP spid="27655" grpId="0" animBg="1"/>
      <p:bldP spid="27663" grpId="0" animBg="1" autoUpdateAnimBg="0"/>
      <p:bldP spid="27664" grpId="0" animBg="1" autoUpdateAnimBg="0"/>
      <p:bldP spid="27665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6164" y="1340768"/>
            <a:ext cx="8675687" cy="51117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1)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угрожающий  аборт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abortus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іmmіnens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449263" indent="-403225" eaLnBrk="1" hangingPunct="1">
              <a:buFont typeface="Wingdings" pitchFamily="2" charset="2"/>
              <a:buChar char="Ø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2) прогрессирующий аборт или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аборт в ходу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abortus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progredіens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3)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неполный аборт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abortus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іncompletus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4)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полный аборт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abortus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completus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Кроме того выделяют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49263" indent="-403225" eaLnBrk="1" hangingPunct="1">
              <a:buFont typeface="Wingdings" pitchFamily="2" charset="2"/>
              <a:buChar char="Ø"/>
            </a:pP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Аборт, который не состоялся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mіssed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abortus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замершая беременность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, прекращение развития эмбриона/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плода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Инфицированный аборт.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0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Классификация самопроизвольных абортов в зависимости от стадии развития процесса: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2148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512511" cy="1143000"/>
          </a:xfrm>
        </p:spPr>
        <p:txBody>
          <a:bodyPr/>
          <a:lstStyle/>
          <a:p>
            <a:pPr algn="l"/>
            <a:r>
              <a:rPr lang="ru-RU" sz="32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Классификация по клинике:</a:t>
            </a:r>
            <a:br>
              <a:rPr lang="ru-RU" sz="32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3135" y="764704"/>
            <a:ext cx="8229600" cy="4987925"/>
          </a:xfrm>
        </p:spPr>
        <p:txBody>
          <a:bodyPr>
            <a:noAutofit/>
          </a:bodyPr>
          <a:lstStyle/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грожающий аборт.  Клиника - чувство тяжести,   ноющие   боли   внизу живота. Прогноз благоприятный.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Начавшийся аборт. Клиника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- схваткообразные боли, мажущие кровянистые  выделения.  Прогноз  - сохранение беременности возможно.</a:t>
            </a:r>
          </a:p>
          <a:p>
            <a:pPr lvl="0" algn="just"/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Аборт   «в ходу»      -   плодное   яйцо   полностью отслоилось,   выталкивается   через   канал   шейки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матки. Клиника -   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схваткообразные    боли,    кровотечение Сохранить беременность невозможно. Необходимо</a:t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опорожнить матку.</a:t>
            </a:r>
          </a:p>
          <a:p>
            <a:pPr lvl="0" algn="just"/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Неполный - задержка частей плодного яйца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 матке.</a:t>
            </a:r>
          </a:p>
          <a:p>
            <a:pPr lvl="0" algn="just"/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Полный – полный выход плодного яйца.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алоб нет.</a:t>
            </a:r>
          </a:p>
          <a:p>
            <a:pPr algn="just"/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Несостоявшийся аборт - плод погиб и остался в полости матки.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42733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5" y="196060"/>
            <a:ext cx="7056784" cy="1508105"/>
          </a:xfrm>
        </p:spPr>
        <p:txBody>
          <a:bodyPr/>
          <a:lstStyle/>
          <a:p>
            <a:r>
              <a:rPr lang="uk-UA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ПРЕЖДЕВРЕМЕННАЯ ПОТЕРЯ БЕРЕМЕННОСТИ</a:t>
            </a:r>
            <a:br>
              <a:rPr lang="uk-UA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uk-UA" sz="28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нормативные</a:t>
            </a:r>
            <a:r>
              <a:rPr lang="uk-UA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документы</a:t>
            </a:r>
            <a:r>
              <a:rPr lang="uk-UA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uk-UA" sz="2800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05000"/>
            <a:ext cx="4019227" cy="1524000"/>
          </a:xfrm>
          <a:solidFill>
            <a:srgbClr val="92D050"/>
          </a:solidFill>
        </p:spPr>
        <p:txBody>
          <a:bodyPr/>
          <a:lstStyle/>
          <a:p>
            <a:r>
              <a:rPr lang="uk-UA" sz="2400" dirty="0"/>
              <a:t>НЕВЫНАШИВАНИЕ</a:t>
            </a:r>
          </a:p>
          <a:p>
            <a:pPr marL="358775" indent="0">
              <a:buNone/>
            </a:pPr>
            <a:r>
              <a:rPr lang="ru-RU" sz="2400" dirty="0"/>
              <a:t>ИЛИ СПОНТАННЫЙ ВЫКИДЫШ</a:t>
            </a:r>
            <a:endParaRPr lang="uk-UA" sz="24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683568" y="3848031"/>
            <a:ext cx="4019227" cy="244827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sz="2400" dirty="0"/>
              <a:t>ПРЕЖДЕВРЕМЕННЫЕ РОДЫ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4873225" y="1913681"/>
            <a:ext cx="4019227" cy="137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sz="2000" i="1" dirty="0" err="1"/>
              <a:t>клинический</a:t>
            </a:r>
            <a:r>
              <a:rPr lang="uk-UA" sz="2000" i="1" dirty="0"/>
              <a:t> протокол «</a:t>
            </a:r>
            <a:r>
              <a:rPr lang="uk-UA" sz="2000" i="1" dirty="0" err="1"/>
              <a:t>Невынашивание</a:t>
            </a:r>
            <a:r>
              <a:rPr lang="uk-UA" sz="2000" i="1" dirty="0"/>
              <a:t> </a:t>
            </a:r>
            <a:r>
              <a:rPr lang="uk-UA" sz="2000" i="1" dirty="0" err="1"/>
              <a:t>беременности</a:t>
            </a:r>
            <a:r>
              <a:rPr lang="uk-UA" sz="2000" i="1" dirty="0"/>
              <a:t>», приказ МОЗ №624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4873224" y="3789040"/>
            <a:ext cx="4019227" cy="217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sz="2000" i="1" dirty="0" err="1"/>
              <a:t>клинический</a:t>
            </a:r>
            <a:r>
              <a:rPr lang="uk-UA" sz="2000" i="1" dirty="0"/>
              <a:t> протокол «</a:t>
            </a:r>
            <a:r>
              <a:rPr lang="uk-UA" sz="2000" i="1" dirty="0" err="1"/>
              <a:t>Преждевременные</a:t>
            </a:r>
            <a:r>
              <a:rPr lang="uk-UA" sz="2000" i="1" dirty="0"/>
              <a:t> </a:t>
            </a:r>
            <a:r>
              <a:rPr lang="uk-UA" sz="2000" i="1" dirty="0" err="1"/>
              <a:t>роды</a:t>
            </a:r>
            <a:r>
              <a:rPr lang="uk-UA" sz="2000" i="1" dirty="0"/>
              <a:t>», приказ МОЗ №624</a:t>
            </a:r>
          </a:p>
          <a:p>
            <a:r>
              <a:rPr lang="ru-RU" sz="2000" i="1" dirty="0"/>
              <a:t>клинический протокол «Преждевременный разрыв плодных оболочек, приказ МОЗ №782</a:t>
            </a:r>
            <a:endParaRPr lang="uk-UA" sz="2000" i="1" dirty="0"/>
          </a:p>
        </p:txBody>
      </p:sp>
    </p:spTree>
    <p:extLst>
      <p:ext uri="{BB962C8B-B14F-4D97-AF65-F5344CB8AC3E}">
        <p14:creationId xmlns:p14="http://schemas.microsoft.com/office/powerpoint/2010/main" val="2514924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28736"/>
            <a:ext cx="9144000" cy="52149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Осмотр в зеркалах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 Наружный зев закрыт.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Скудные или умеренные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кровянистые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выделения.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ru-RU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Бимануальное</a:t>
            </a: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влагалищное исследование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 Матка легко возбудима, ее тонус повышен.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Размеры матки отвечают сроку беременности.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УЗИ: общие признаки: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3538" indent="-363538" eaLnBrk="1" hangingPunct="1">
              <a:lnSpc>
                <a:spcPct val="90000"/>
              </a:lnSpc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 Наличие локального утолщения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миометрия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виде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валика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что выпирается в полость матки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Деформация контуров плодного яйца, его вдавливание за счет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гипертонуса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матки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Наличие участков отслоения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хориона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или плаценты.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85728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Обследование и установление диагноза угрожающего аборта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27425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08050"/>
            <a:ext cx="8785225" cy="5616575"/>
          </a:xfrm>
          <a:prstGeom prst="rect">
            <a:avLst/>
          </a:prstGeom>
        </p:spPr>
        <p:txBody>
          <a:bodyPr/>
          <a:lstStyle/>
          <a:p>
            <a:pPr marL="449263" indent="-403225" eaLnBrk="1" hangingPunct="1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 наличии клинических признаков угрожающего аборта в сроке беременности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менее 8 недель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неблагоприятных признаков прогресса беременности проведения терапии, направленной на сохранение беременности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рекомендуется.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49263" indent="-403225" eaLnBrk="1" hangingPunct="1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 угрозе прерывания беременности в сроке больше       8 недель и при отсутствии признаков неблагоприятного прогноза применяются мероприятия, направленные на сохранение и поддержку развития беременности. </a:t>
            </a:r>
          </a:p>
          <a:p>
            <a:pPr marL="449263" indent="-403225" eaLnBrk="1" hangingPunct="1">
              <a:buFont typeface="Wingdings" pitchFamily="2" charset="2"/>
              <a:buChar char="Ø"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Мониторинг эффективности лечения определяется при помощи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данных УЗИ, тестов функциональной диагностики, динамики уровня ХГЧ и прогестерона в сыворотке крови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Тактика ведения при угрожающем аборте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69880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81075"/>
            <a:ext cx="8785225" cy="58769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Постельный режим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Спазмолитическая, седативная терапия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Препараты прогестерона: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3538" indent="-319088" eaLnBrk="1" hangingPunct="1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масляный раствор прогестерона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(в/м);          </a:t>
            </a:r>
          </a:p>
          <a:p>
            <a:pPr marL="363538" indent="-319088" eaLnBrk="1" hangingPunct="1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uk-UA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микронизированый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прогестерон (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Утрожестан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влагалищный или пероральный); </a:t>
            </a:r>
          </a:p>
          <a:p>
            <a:pPr marL="363538" indent="-319088" eaLnBrk="1" hangingPunct="1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синтетические производные прогестерона (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дюфастон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пероральный). </a:t>
            </a:r>
          </a:p>
          <a:p>
            <a:pPr marL="45720" indent="0" eaLnBrk="1" hangingPunct="1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Их нельзя назначать одновременно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!  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Мониторинг эффективности лечения определяется по данных УЗИ, тестов функциональной диагностики, динамики уровня ХГЧ и прогестерона в сыворотке крови.</a:t>
            </a:r>
          </a:p>
          <a:p>
            <a:pPr marL="45720" indent="0" eaLnBrk="1" hangingPunct="1">
              <a:buNone/>
            </a:pP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88640"/>
            <a:ext cx="8964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Лечебные мероприятия при угрожающем аборте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691773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914400"/>
          </a:xfrm>
        </p:spPr>
        <p:txBody>
          <a:bodyPr/>
          <a:lstStyle/>
          <a:p>
            <a:pPr algn="ctr"/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План лекции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7543800" cy="3474720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1.Основные виды осложнений беременности. Степени риска </a:t>
            </a:r>
          </a:p>
          <a:p>
            <a:pPr marL="0" lv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2.Роль инфекции в развитии осложнений для матери и плода</a:t>
            </a:r>
          </a:p>
          <a:p>
            <a:pPr marL="0" lv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3.Методы диагностики, лечения и профилактики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невынашивания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патологии плаценты </a:t>
            </a:r>
          </a:p>
          <a:p>
            <a:pPr marL="0" lv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4.Медикаментозные средства для лечения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гестозов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преэклампсия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эклампсия) </a:t>
            </a:r>
          </a:p>
          <a:p>
            <a:pPr marL="0" lv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5.Течение беременности и родов при заболевании сердечно-сосудистой системы, мочеполовых путей,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-отрицательный фактор</a:t>
            </a:r>
          </a:p>
        </p:txBody>
      </p:sp>
    </p:spTree>
    <p:extLst>
      <p:ext uri="{BB962C8B-B14F-4D97-AF65-F5344CB8AC3E}">
        <p14:creationId xmlns:p14="http://schemas.microsoft.com/office/powerpoint/2010/main" val="21224343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384301"/>
            <a:ext cx="8964612" cy="5473699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Жалобы</a:t>
            </a:r>
            <a:endParaRPr lang="ru-RU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1. Тянущие боли в нижних отделах живота, во втором триместре боль может иметь схваткообразный характер.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2. Кровянистые выделения из половых путей по большей части в большом количестве.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Анамнез</a:t>
            </a:r>
            <a:endParaRPr lang="ru-RU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1. Длительность боли в нижних отделах живота, с усилением в динамике к интенсивному, может иметь схваткообразный характер.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2. Провоцирующие факторы (травма, падение, физическая нагрузка).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9277" y="26166"/>
            <a:ext cx="89147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" pitchFamily="34" charset="0"/>
              </a:rPr>
              <a:t>Аборт в ходу – </a:t>
            </a:r>
          </a:p>
          <a:p>
            <a:pPr algn="ctr"/>
            <a:r>
              <a:rPr lang="ru-RU" dirty="0">
                <a:latin typeface="Arial" pitchFamily="34" charset="0"/>
              </a:rPr>
              <a:t>отделения плодного яйца от стенок матки (до 12 </a:t>
            </a:r>
            <a:r>
              <a:rPr lang="ru-RU" dirty="0" err="1">
                <a:latin typeface="Arial" pitchFamily="34" charset="0"/>
              </a:rPr>
              <a:t>нед</a:t>
            </a:r>
            <a:r>
              <a:rPr lang="ru-RU" dirty="0">
                <a:latin typeface="Arial" pitchFamily="34" charset="0"/>
              </a:rPr>
              <a:t>) или участка отслойки плаценты (после 12 </a:t>
            </a:r>
            <a:r>
              <a:rPr lang="ru-RU" dirty="0" err="1">
                <a:latin typeface="Arial" pitchFamily="34" charset="0"/>
              </a:rPr>
              <a:t>нед</a:t>
            </a:r>
            <a:r>
              <a:rPr lang="ru-RU" dirty="0">
                <a:latin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6730169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1428713"/>
            <a:ext cx="8746459" cy="5429287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Осмотр в зеркалах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1. Шейка матки укорочена, наружный зев открыт.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 Кровянистые выделения в большом количестве.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3. Части плодного яйца в 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цервикальном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канале.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Подтекание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околоплодных вод (может быть отсутствующим в ране сроки беременности).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Бимануальное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влагалищное исследование для определения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1. Тонуса матки.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 Размера матки.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3. Размеров степени раскрытия 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цервикального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канала.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1032" y="0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Обследование и установление диагноза аборта в ходу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30178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836613"/>
            <a:ext cx="8785225" cy="6021387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Срок беременности менее 16 недель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Проводят вакуум-аспирацию или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кюретаж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стенок полости матки в ургентном порядке под адекватным обезболиванием и мероприятия, направленные на стабилизацию гемодинамики, в зависимости от объема кровопотери. Обязательное 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патогистологическое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исследование удаленной ткани.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Срок беременности больше 16 недель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После спонтанного изгнания плода проводят вакуум-аспирацию или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кюретаж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стенок полости матки и мероприятия, направленные на стабилизацию гемодинамики в зависимости от объема кровопотери.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14290"/>
            <a:ext cx="67308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Тактика ведения при аборте в ходу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74847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316960"/>
            <a:ext cx="8713093" cy="5352127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Для ускорения изгнания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плода в сроке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гестации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более        16 недель  используют </a:t>
            </a:r>
            <a:r>
              <a:rPr lang="uk-UA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окситоцин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(в дозе 10 ЕД в/м или в/в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капельно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500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мл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изотонического раствора хлорида натрия (до 40 капель за минуту));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случае кровотечения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после изгнания плода или под время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кюретажа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для улучшения сокращения матки вводят один из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утеротоников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окситоцин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10 ЕД в/м или в/в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капельно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500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мл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изотонического раствора хлорида натрия со скоростью до 40 капель за минуту;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эргометрин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0,2 </a:t>
            </a:r>
            <a:r>
              <a:rPr lang="uk-UA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мг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в/м или в/в (в случае необходимости возможно повторить введение указанной дозы, максимальная суточная доза не больше 1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мг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мизопростол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800 </a:t>
            </a:r>
            <a:r>
              <a:rPr lang="uk-UA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мкг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ректально.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6631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случае необходимости при аборте в ходу возможно использования </a:t>
            </a:r>
            <a:r>
              <a:rPr lang="uk-UA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утеротоников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6003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1312863"/>
            <a:ext cx="8435975" cy="5545137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Жалобы</a:t>
            </a:r>
            <a:endParaRPr lang="ru-RU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1. Боль разной интенсивности в нижних отделах живота.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2. Кровянистые выделения из половых путей разной степени выраженности.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Анамнез</a:t>
            </a:r>
            <a:endParaRPr lang="ru-RU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1. Тянущая боль в нижних отделах живота, с усилением в динамике к интенсивному, может иметь схваткообразный характер, боль постепенно уменьшается.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2.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Экспульсия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плодного яйца.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3. Провоцирующие факторы (травма, падение, физическая нагрузка).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0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" pitchFamily="34" charset="0"/>
              </a:rPr>
              <a:t>Неполный аборт – </a:t>
            </a:r>
          </a:p>
          <a:p>
            <a:pPr algn="ctr"/>
            <a:r>
              <a:rPr lang="ru-RU" b="1" dirty="0">
                <a:latin typeface="Arial" pitchFamily="34" charset="0"/>
              </a:rPr>
              <a:t>неполное отделение плодного яйца или плаценты от стенок матки</a:t>
            </a:r>
            <a:endParaRPr 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5676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844" y="1285860"/>
            <a:ext cx="8785225" cy="52864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Осмотр в зеркалах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1. Шейка матки укорочена, наружный зев открыт.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 Кровянистые выделения разной степени выраженности.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Бимануальное</a:t>
            </a: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влагалищное исследование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1. Матка мягкой консистенции.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 Размеры матки меньше срока 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гестации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3. Разная степень раскрытия шейки матки.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УЗИ: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олость матки расширена &gt; 15 мм, шейка матки раскрытая, плодное яйцо/плод не визуализируется, могут визуализироваться ткани неоднородной 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эхоструктуры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864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Обследование и установление диагноза неполного аборта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50154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981075"/>
            <a:ext cx="9036496" cy="56165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6575" indent="-490538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 случае неполного аборта обязательно проводят удаление из матки остатков эмбриональных /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плодових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тканей со следующим их </a:t>
            </a:r>
            <a:r>
              <a:rPr lang="uk-UA" sz="2400" dirty="0" err="1">
                <a:latin typeface="Arial" pitchFamily="34" charset="0"/>
                <a:cs typeface="Arial" pitchFamily="34" charset="0"/>
              </a:rPr>
              <a:t>патогистологическим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исследованием. </a:t>
            </a:r>
          </a:p>
          <a:p>
            <a:pPr marL="536575" indent="-490538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Хирургический метод эвакуации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содержимого полости матки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кюретаж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или вакуум-аспирация). </a:t>
            </a:r>
          </a:p>
          <a:p>
            <a:pPr marL="46037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  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Показания к хирургическому методу: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интенсивное кровотечение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расширение полости матки &gt; 50 мм (УЗД)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повышение температуры тела выше 37,5 C.</a:t>
            </a:r>
          </a:p>
          <a:p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Для медикаментозной эвакуации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содержания полости матки используют </a:t>
            </a:r>
            <a:r>
              <a:rPr lang="ru-RU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Мизопростол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uk-UA" sz="2400" dirty="0" err="1">
                <a:latin typeface="Arial" pitchFamily="34" charset="0"/>
                <a:cs typeface="Arial" pitchFamily="34" charset="0"/>
              </a:rPr>
              <a:t>простагландин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 E1)</a:t>
            </a:r>
            <a:r>
              <a:rPr lang="ru-RU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800-1200 </a:t>
            </a:r>
            <a:r>
              <a:rPr lang="uk-UA" sz="2400" i="1" dirty="0" err="1">
                <a:latin typeface="Arial" pitchFamily="34" charset="0"/>
                <a:cs typeface="Arial" pitchFamily="34" charset="0"/>
              </a:rPr>
              <a:t>мкг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однократно </a:t>
            </a:r>
            <a:r>
              <a:rPr lang="uk-UA" sz="2400" dirty="0" err="1">
                <a:latin typeface="Arial" pitchFamily="34" charset="0"/>
                <a:cs typeface="Arial" pitchFamily="34" charset="0"/>
              </a:rPr>
              <a:t>интравагинально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285728"/>
            <a:ext cx="7329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" pitchFamily="34" charset="0"/>
              </a:rPr>
              <a:t>Тактика ведения неполного аборта</a:t>
            </a:r>
            <a:endParaRPr lang="ru-RU" sz="3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7326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213" y="1285860"/>
            <a:ext cx="8713787" cy="5090908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Жалобы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1. Тянущие боли в нижних отделах живота разной интенсивности (могут и отсутствовать).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 Незначительные 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кровянистые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выделения из половых путей (могут отсутствовать).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Анамнез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1. Тянущие боли в нижних отделах живота, с усилением в динамике к интенсивным, может иметь схваткообразный характер.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Экспульсия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плодного яйца.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3. Провоцирующие факторы (травма, падение, физическая нагрузка).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6632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Полный аборт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22582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3111" y="784363"/>
            <a:ext cx="8713787" cy="5805487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Осмотр в зеркалах</a:t>
            </a:r>
            <a:endParaRPr lang="ru-RU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1. Шейка матки сформирована, наружный зев закрыт.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2. Незначительные </a:t>
            </a:r>
            <a:r>
              <a:rPr lang="uk-UA" sz="2600" b="1" dirty="0" err="1">
                <a:latin typeface="Times New Roman" pitchFamily="18" charset="0"/>
                <a:cs typeface="Times New Roman" pitchFamily="18" charset="0"/>
              </a:rPr>
              <a:t>кровянистые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выделения или отсутствуют.</a:t>
            </a: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Бимануальное</a:t>
            </a:r>
            <a:r>
              <a:rPr lang="ru-RU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влагалищное исследование</a:t>
            </a:r>
            <a:endParaRPr lang="ru-RU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4. Матка плотная.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5. Размеры матки меньше срока </a:t>
            </a:r>
            <a:r>
              <a:rPr lang="uk-UA" sz="2600" b="1" dirty="0" err="1">
                <a:latin typeface="Times New Roman" pitchFamily="18" charset="0"/>
                <a:cs typeface="Times New Roman" pitchFamily="18" charset="0"/>
              </a:rPr>
              <a:t>гестации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6. Цервикальный канал закрыт, иногда не полностью.</a:t>
            </a: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УЗИ</a:t>
            </a:r>
            <a:endParaRPr lang="ru-RU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Полость матки &lt; 15 мм, </a:t>
            </a:r>
            <a:r>
              <a:rPr lang="uk-UA" sz="2600" b="1" dirty="0" err="1">
                <a:latin typeface="Times New Roman" pitchFamily="18" charset="0"/>
                <a:cs typeface="Times New Roman" pitchFamily="18" charset="0"/>
              </a:rPr>
              <a:t>цервикальный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канал закрыт, плодное яйцо/плод не визуализируется, остатки продукта оплодотворения в полости матки не визуализируются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7"/>
            <a:ext cx="9040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Обследование и установление диагноза полного аборта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021182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125539"/>
            <a:ext cx="8713788" cy="50181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9263" indent="-403225" eaLnBrk="1" hangingPunct="1">
              <a:buFont typeface="Wingdings" pitchFamily="2" charset="2"/>
              <a:buChar char="Ø"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При отсутствии жалоб, кровотечения и ткани в полости матки по данным УЗИ </a:t>
            </a:r>
            <a:r>
              <a:rPr lang="ru-RU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нет необходимости в инструментальной ревизии матки.</a:t>
            </a:r>
          </a:p>
          <a:p>
            <a:pPr marL="449263" indent="-403225" eaLnBrk="1" hangingPunct="1">
              <a:buFont typeface="Wingdings" pitchFamily="2" charset="2"/>
              <a:buChar char="Ø"/>
            </a:pPr>
            <a:r>
              <a:rPr lang="ru-RU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Контрольное УЗИ через 1 неделю.</a:t>
            </a:r>
          </a:p>
          <a:p>
            <a:pPr marL="449263" indent="-403225" eaLnBrk="1" hangingPunct="1">
              <a:buFont typeface="Wingdings" pitchFamily="2" charset="2"/>
              <a:buChar char="Ø"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Необходимость профилактического применения антибиотиков, выбор препарата, дозы и длительность использования должны быть определены по индивидуальным показаниям.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426" y="188640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Тактика ведения при полном аборте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30927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752528"/>
          </a:xfrm>
        </p:spPr>
        <p:txBody>
          <a:bodyPr>
            <a:normAutofit/>
          </a:bodyPr>
          <a:lstStyle/>
          <a:p>
            <a:pPr indent="45720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Проблема патологии беременности является одной из важнейших тем современного акушерства. Беременность является периодом повышенной нагрузки на женский организм. Не все подходят к этому осознанно и занимаются планированием и подготовкой. Нарушения в организме матери способны повлиять на развитие плода, формирование плаценты и поддержание прогрессирования беременности. В зависимости от степени тяжести патологии, одни из них поддаются коррекции и лечению, другие же требуют прерывания беременности, что в дальнейшем может привести к бесплодию и окончанию репродуктивной функции у женщины.</a:t>
            </a:r>
          </a:p>
          <a:p>
            <a:pPr indent="457200" algn="just"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большинстве случаев грамотное медицинское наблюдение и квалифицированный сестринский уход за беременностью, оказание своевременной помощи беременной женщине могут либо предотвратить развитие осложнений, либо значительно облегчить их течение.         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sz="2400" dirty="0"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841217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714489"/>
            <a:ext cx="8607455" cy="49292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eaLnBrk="1" hangingPunct="1">
              <a:lnSpc>
                <a:spcPct val="80000"/>
              </a:lnSpc>
              <a:buNone/>
            </a:pPr>
            <a:r>
              <a:rPr lang="ru-RU" sz="2400" i="1" dirty="0">
                <a:latin typeface="Arial" pitchFamily="34" charset="0"/>
                <a:cs typeface="Arial" pitchFamily="34" charset="0"/>
              </a:rPr>
              <a:t>Прекращение развития беременности с задержкой плодовых тканей в матке.</a:t>
            </a:r>
          </a:p>
          <a:p>
            <a:pPr marL="1611313" indent="-1565275" eaLnBrk="1" hangingPunct="1">
              <a:lnSpc>
                <a:spcPct val="80000"/>
              </a:lnSpc>
              <a:buFontTx/>
              <a:buNone/>
            </a:pPr>
            <a:r>
              <a:rPr lang="ru-RU" sz="2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Жалобы: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исчезновение субъективных признаков беременности. Иногда </a:t>
            </a:r>
            <a:r>
              <a:rPr lang="uk-UA" sz="2400" dirty="0" err="1">
                <a:latin typeface="Arial" pitchFamily="34" charset="0"/>
                <a:cs typeface="Arial" pitchFamily="34" charset="0"/>
              </a:rPr>
              <a:t>кровянистые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выделение из матки и повышение температуры тела.</a:t>
            </a:r>
          </a:p>
          <a:p>
            <a:pPr marL="1611313" indent="-1565275" eaLnBrk="1" hangingPunct="1">
              <a:lnSpc>
                <a:spcPct val="80000"/>
              </a:lnSpc>
              <a:buFontTx/>
              <a:buNone/>
            </a:pPr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Обследование и установление диагноза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97263" indent="-3451225" eaLnBrk="1" hangingPunct="1"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Осмотр в зеркалах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 шейка матки сформирована, наружный зев закрыт.</a:t>
            </a:r>
          </a:p>
          <a:p>
            <a:pPr marL="3497263" indent="-3451225" eaLnBrk="1" hangingPunct="1">
              <a:lnSpc>
                <a:spcPct val="80000"/>
              </a:lnSpc>
              <a:buFontTx/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Бимануальное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влагалищное исследование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1. Размеры матки меньше срока </a:t>
            </a:r>
            <a:r>
              <a:rPr lang="uk-UA" sz="2400" dirty="0" err="1">
                <a:latin typeface="Arial" pitchFamily="34" charset="0"/>
                <a:cs typeface="Arial" pitchFamily="34" charset="0"/>
              </a:rPr>
              <a:t>гестации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2. Цервикальный канал закрыт.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9036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Аборт, который не состоялся (замершая беременность, 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</a:rPr>
              <a:t>прекращение развития эмбриона/</a:t>
            </a:r>
            <a:r>
              <a:rPr lang="uk-UA" sz="2800" dirty="0">
                <a:solidFill>
                  <a:srgbClr val="0000FF"/>
                </a:solidFill>
                <a:latin typeface="Arial" pitchFamily="34" charset="0"/>
              </a:rPr>
              <a:t>плода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2856932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714356"/>
            <a:ext cx="8496300" cy="564360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УЗИ признаки замершей беременности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5-6 недель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: несоответствие размеров плодного яйца сроку 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гестации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не визуализируется 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желточный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мешок, не визуализируется эмбрион.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7-8 недель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: отсутствие сердечных сокращений эмбриона, несоответствие размеров матки сроку 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гестации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9-12 недель (и до 22 недель)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: отсутствие сердечных сокращений и движений эмбриона, несоответствие размеров матки сроку 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гестации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9195756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85794"/>
            <a:ext cx="8785225" cy="6072206"/>
          </a:xfrm>
          <a:prstGeom prst="rect">
            <a:avLst/>
          </a:prstGeom>
        </p:spPr>
        <p:txBody>
          <a:bodyPr/>
          <a:lstStyle/>
          <a:p>
            <a:pPr marL="449263" indent="-403225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 случае подтверждения диагноза - срочно провести 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эвакуацию эмбриональных/плодовых тканей из полости матки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хирургическим или медикаментозным путями.</a:t>
            </a:r>
          </a:p>
          <a:p>
            <a:pPr marL="449263" indent="-403225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449263" indent="-403225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Нахождение беременности, которая не развивается, в полости матки в течение 4 недель и больше, увеличивает 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риск </a:t>
            </a:r>
            <a:r>
              <a:rPr lang="uk-UA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коагулопатических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осложнений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в связи с чем необходимо быть готовым для борьбы с возможным кровотечением (определить группу крови, резус, </a:t>
            </a:r>
            <a:r>
              <a:rPr lang="uk-UA" sz="2400" dirty="0" err="1">
                <a:latin typeface="Arial" pitchFamily="34" charset="0"/>
                <a:cs typeface="Arial" pitchFamily="34" charset="0"/>
              </a:rPr>
              <a:t>коагулограмму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).</a:t>
            </a:r>
          </a:p>
          <a:p>
            <a:pPr marL="449263" indent="-403225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449263" indent="-403225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Индукция сократительной деятельности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при беременности, которая не развивается </a:t>
            </a: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во втором триместре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осуществляется применением препаратов </a:t>
            </a:r>
            <a:r>
              <a:rPr lang="uk-UA" sz="2400" dirty="0" err="1">
                <a:latin typeface="Arial" pitchFamily="34" charset="0"/>
                <a:cs typeface="Arial" pitchFamily="34" charset="0"/>
              </a:rPr>
              <a:t>простагландинов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uk-UA" sz="2400" dirty="0" err="1">
                <a:latin typeface="Arial" pitchFamily="34" charset="0"/>
                <a:cs typeface="Arial" pitchFamily="34" charset="0"/>
              </a:rPr>
              <a:t>мизопростол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 или </a:t>
            </a:r>
            <a:r>
              <a:rPr lang="uk-UA" sz="2400" dirty="0" err="1">
                <a:latin typeface="Arial" pitchFamily="34" charset="0"/>
                <a:cs typeface="Arial" pitchFamily="34" charset="0"/>
              </a:rPr>
              <a:t>утеротонических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средств (</a:t>
            </a:r>
            <a:r>
              <a:rPr lang="uk-UA" sz="2400" dirty="0" err="1">
                <a:latin typeface="Arial" pitchFamily="34" charset="0"/>
                <a:cs typeface="Arial" pitchFamily="34" charset="0"/>
              </a:rPr>
              <a:t>окситоцин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" pitchFamily="34" charset="0"/>
              </a:rPr>
              <a:t>Тактика ведения при замершей беременности</a:t>
            </a:r>
            <a:endParaRPr lang="ru-RU" sz="3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53728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857232"/>
            <a:ext cx="8499951" cy="537723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1.Медико-генетическое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консультирование.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2. Профилактика инфекционных воспалительных заболеваний, санация очагов хронического воспаления, нормализация </a:t>
            </a:r>
            <a:r>
              <a:rPr lang="uk-UA" sz="2400" dirty="0" err="1">
                <a:latin typeface="Arial" pitchFamily="34" charset="0"/>
                <a:cs typeface="Arial" pitchFamily="34" charset="0"/>
              </a:rPr>
              <a:t>биоценоза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влагалища, диагностика и лечение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TORCH-</a:t>
            </a:r>
            <a:r>
              <a:rPr lang="uk-UA" sz="2400" dirty="0" err="1">
                <a:latin typeface="Arial" pitchFamily="34" charset="0"/>
                <a:cs typeface="Arial" pitchFamily="34" charset="0"/>
              </a:rPr>
              <a:t>инфекций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3. Психологическая реабилитация после перенесенного аборта.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4. Неспецифическая </a:t>
            </a:r>
            <a:r>
              <a:rPr lang="uk-UA" sz="2400" dirty="0" err="1">
                <a:latin typeface="Arial" pitchFamily="34" charset="0"/>
                <a:cs typeface="Arial" pitchFamily="34" charset="0"/>
              </a:rPr>
              <a:t>прегравидарная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подготовка: </a:t>
            </a:r>
            <a:r>
              <a:rPr lang="uk-UA" sz="2400" dirty="0" err="1">
                <a:latin typeface="Arial" pitchFamily="34" charset="0"/>
                <a:cs typeface="Arial" pitchFamily="34" charset="0"/>
              </a:rPr>
              <a:t>антистресовая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терапия, за 3 месяца до зачатия назначения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фоллиевой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кислоты 400 </a:t>
            </a:r>
            <a:r>
              <a:rPr lang="uk-UA" sz="2400" dirty="0" err="1">
                <a:latin typeface="Arial" pitchFamily="34" charset="0"/>
                <a:cs typeface="Arial" pitchFamily="34" charset="0"/>
              </a:rPr>
              <a:t>мкг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день, отказ от вредных привычек.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43543" y="-3020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Реабилитация репродуктивной функции после непроизвольного аборта</a:t>
            </a:r>
            <a:endParaRPr lang="ru-RU" sz="2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39208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202266"/>
            <a:ext cx="8496944" cy="53950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3538" indent="-317500" eaLnBrk="1" hangingPunct="1">
              <a:buFont typeface="Arial" pitchFamily="34" charset="0"/>
              <a:buChar char="•"/>
            </a:pP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Привычный аборт (привычный выкидыш)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определяется как следствие двух или больше беременностей подряд, которые закончились выкидышем.</a:t>
            </a:r>
          </a:p>
          <a:p>
            <a:pPr marL="363538" indent="-317500" eaLnBrk="1" hangingPunct="1">
              <a:buFont typeface="Arial" pitchFamily="34" charset="0"/>
              <a:buChar char="•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Если серии этих эпизодов предшествовала нормальная успешная беременность, то такое состояние определяется как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"вторичный привычный выкидыш",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если нет - употребляется термин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"первичный привычный выкидыш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".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93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Привычное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невынашивание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беременности (привычный выкидыш)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999653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2060848"/>
            <a:ext cx="8784976" cy="4680520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Клинические признаки: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Наличие в анамнезе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двух и больше эпизодов прерывания беременности во втором триместре, которые не являются результатом сократительной деятельности матки или отслоения плаценты;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случаев непроизвольного безболезненного раскрытия шейки матки до 4-6 см при предыдущих беременностях;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наличие хирургических вмешательств на шейке матки, разрывов шейки матки в предыдущих родах;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Инструментального расширения шейки матки во время искусственного прерывания беременности.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Истмико-цервикальная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недостаточность (ИЦН)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связанное с сократительной деятельностью матки непроизвольное сглаживание и раскрытие шейки, которое приводит к повторному прерыванию беременности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15269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212" y="1385888"/>
            <a:ext cx="8713788" cy="547211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Обнаруживается: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1. врожденные или приобретенные анатомические дефекты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шейки матки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 раскрытие шейки матки до 2 см и больше  во втором триместре беременности при отсутствии маточных сокращений и отслойки плаценты;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пролабирование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плодного пузыря из наружного зева шейки матки.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uk-UA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трансвагинальном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УЗИ:</a:t>
            </a:r>
          </a:p>
          <a:p>
            <a:pPr eaLnBrk="1" hangingPunct="1">
              <a:lnSpc>
                <a:spcPct val="80000"/>
              </a:lnSpc>
              <a:buFont typeface="Georgia" pitchFamily="18" charset="0"/>
              <a:buChar char="-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укорочение шейки матки до 25 мм и больше в сроке 16-24 недели беременности.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8864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истмико-цервикальной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недостаточности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02388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1357298"/>
            <a:ext cx="8201508" cy="48245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3538" indent="-3175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Лечение заключается в наложении профилактического или лечебного шва на шейку матки.</a:t>
            </a:r>
          </a:p>
          <a:p>
            <a:pPr marL="363538" indent="-3175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Общие условия наложения шва: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живой плод без видимых пороков развития;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целый плодный пузырь;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отсутствие признаков 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хорионамнионита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отсутствие родовой деятельности и/или кровотечения;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первая или вторая степень чистоты влагалища.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85728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Лечение и</a:t>
            </a:r>
            <a:r>
              <a:rPr lang="uk-UA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стмико-цервикальной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недостаточности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1165500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413"/>
            <a:ext cx="8362950" cy="5400675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>
                <a:solidFill>
                  <a:srgbClr val="0000FF"/>
                </a:solidFill>
              </a:rPr>
              <a:t> 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Профилактический шов на шейку матки.</a:t>
            </a:r>
          </a:p>
          <a:p>
            <a:pPr marL="363538" indent="-317500" eaLnBrk="1" hangingPunct="1">
              <a:lnSpc>
                <a:spcPct val="9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Показано наложение женщинам группы высокого риска, которые имели в анамнезе два и больше самопроизвольных выкидыша или преждевременные роды во втором триместре беременности. Проводится в сроке 13-16 недель беременности при наличии вышеуказанных условий.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1663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Лечение и</a:t>
            </a:r>
            <a:r>
              <a:rPr lang="uk-UA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стмико-цервикальной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недостаточности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3041D2-39A4-572A-B739-2A00BF88F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4653136"/>
            <a:ext cx="2288760" cy="2310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372DB53-C6CF-F07D-4938-90C3F3BAB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31800"/>
            <a:ext cx="3191755" cy="212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999948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413"/>
            <a:ext cx="8362950" cy="5400675"/>
          </a:xfrm>
          <a:prstGeom prst="rect">
            <a:avLst/>
          </a:prstGeom>
        </p:spPr>
        <p:txBody>
          <a:bodyPr/>
          <a:lstStyle/>
          <a:p>
            <a:pPr marL="449263" indent="-403225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Пессарий на шейку матки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показан при короткой шейке матки (менее 2,5 см)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1663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Лечение и</a:t>
            </a:r>
            <a:r>
              <a:rPr lang="uk-UA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стмико-цервикальной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недостаточности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Picture 17">
            <a:extLst>
              <a:ext uri="{FF2B5EF4-FFF2-40B4-BE49-F238E27FC236}">
                <a16:creationId xmlns:a16="http://schemas.microsoft.com/office/drawing/2014/main" id="{64DB322A-3CDD-FAD8-6D6A-4DE58EAB2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5191125"/>
            <a:ext cx="58769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D0DCDA8E-D93D-996A-F8FB-74550600B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2112" y="2280881"/>
            <a:ext cx="3671888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09C450-FC65-CE18-D58F-C5140D90C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2638482"/>
            <a:ext cx="2783745" cy="2195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472092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752528"/>
          </a:xfrm>
        </p:spPr>
        <p:txBody>
          <a:bodyPr>
            <a:normAutofit fontScale="92500" lnSpcReduction="20000"/>
          </a:bodyPr>
          <a:lstStyle/>
          <a:p>
            <a:pPr indent="457200" algn="just">
              <a:spcBef>
                <a:spcPts val="0"/>
              </a:spcBef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Нередко течение беременности осложняют различные заболевания или патологические состояния, представляющие определенную опасность (повышенный риск) для матери и плода как непосредственно во время беременности, так и в дальнейшем в процессе родов и после них. Они могут привести к возникновению такой акушерской и антенатальной патологии, как преждевременное прерывание беременности, маточное кровотечение, задержка развития плода, внутриутробная смерть плода и другие. Течение беременности весьма отягощается при развитии у женщины токсикозов беременных, что представляет особую опасность для плода. Осложнения беременности нередко наблюдаются при неправильном положении плода (например, тазовые предлежания плода), многоводии, многоплодии и переношенной беременности. Тяжелые осложнения (кровотечения, преждевременное прерывание беременности, гибель плода) возникают при нарушении развития и роста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трофобласта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зародыша —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трофобластической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болезни. Повышенный риск для матери и особенно для плода представляет несовместимость их крови по резус-фактору или системе АВ0. Особого внимания требуют также женщины, у которых до настоящей беременности наблюдались искусственные или самопроизвольные аборты, преждевременные роды, особенно неоднократные мертворождения, бесплодие. А также, значительный риск для матери и плода возникает во время беременности и родов при наличии у женщин ряда заболеваний,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причинно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связанных с детородной функцией, а также при различной патологии половых органов женщины.</a:t>
            </a:r>
            <a:endParaRPr lang="ru-RU" sz="2400" dirty="0"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754290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85728"/>
            <a:ext cx="9144000" cy="6121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450" indent="492125" algn="ctr" eaLnBrk="1" hangingPunct="1">
              <a:lnSpc>
                <a:spcPct val="80000"/>
              </a:lnSpc>
              <a:buNone/>
            </a:pPr>
            <a:r>
              <a:rPr lang="ru-RU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Преждевременные роды (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partus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praematurus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44450" indent="492125" algn="ctr" eaLnBrk="1" hangingPunct="1">
              <a:lnSpc>
                <a:spcPct val="80000"/>
              </a:lnSpc>
              <a:buNone/>
            </a:pPr>
            <a:r>
              <a:rPr lang="ru-RU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это роды со спонтанным началом, прогрессированием родовой деятельности  и рождением плода весом более 500 г в сроки беременности с 22 до 37 недель.</a:t>
            </a:r>
          </a:p>
          <a:p>
            <a:pPr marL="44450" indent="492125" algn="ctr" eaLnBrk="1" hangingPunct="1">
              <a:lnSpc>
                <a:spcPct val="80000"/>
              </a:lnSpc>
              <a:buNone/>
            </a:pP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579438" eaLnBrk="1" hangingPunct="1">
              <a:lnSpc>
                <a:spcPct val="80000"/>
              </a:lnSpc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связи с особенностями акушерской тактики и выхаживанием детей, которые родились при разных сроках беременности целесообразно выделить такие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преждевременных родов:</a:t>
            </a:r>
          </a:p>
          <a:p>
            <a:pPr marL="45720" indent="0" eaLnBrk="1" hangingPunct="1">
              <a:lnSpc>
                <a:spcPct val="80000"/>
              </a:lnSpc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очень ранние преждевременные роды - в 22-27 недель;</a:t>
            </a:r>
          </a:p>
          <a:p>
            <a:pPr marL="45720" indent="0" eaLnBrk="1" hangingPunct="1">
              <a:lnSpc>
                <a:spcPct val="80000"/>
              </a:lnSpc>
              <a:buNone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ранние преждевременные роды- в 28-33 недели;</a:t>
            </a:r>
          </a:p>
          <a:p>
            <a:pPr marL="45720" indent="0" eaLnBrk="1" hangingPunct="1">
              <a:lnSpc>
                <a:spcPct val="80000"/>
              </a:lnSpc>
              <a:buNone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собственно преждевременные роды - в 34-37 недель беременности.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4152338934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6" descr="C:\Users\ПВА\Pictures\Мои сканированные изображения\сканирование0002.jpg"/>
          <p:cNvPicPr>
            <a:picLocks noChangeAspect="1" noChangeArrowheads="1"/>
          </p:cNvPicPr>
          <p:nvPr/>
        </p:nvPicPr>
        <p:blipFill>
          <a:blip r:embed="rId3"/>
          <a:srcRect l="3671" t="2130" b="3323"/>
          <a:stretch>
            <a:fillRect/>
          </a:stretch>
        </p:blipFill>
        <p:spPr bwMode="auto">
          <a:xfrm>
            <a:off x="357158" y="2000240"/>
            <a:ext cx="2963065" cy="442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027737" y="404664"/>
            <a:ext cx="5112568" cy="954107"/>
          </a:xfrm>
        </p:spPr>
        <p:txBody>
          <a:bodyPr/>
          <a:lstStyle/>
          <a:p>
            <a:pPr algn="ctr" eaLnBrk="1" hangingPunct="1"/>
            <a:r>
              <a:rPr lang="uk-UA" sz="2800" b="1" dirty="0">
                <a:solidFill>
                  <a:srgbClr val="C00000"/>
                </a:solidFill>
                <a:latin typeface="Arial Narrow" pitchFamily="34" charset="0"/>
              </a:rPr>
              <a:t>ФАКТОРЫ РИСКА ПРЕЖДЕВРЕМЕННЫХ РОДОВ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3929058" y="1928802"/>
            <a:ext cx="492922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defRPr/>
            </a:pPr>
            <a:endParaRPr lang="uk-UA" sz="2800" b="1" kern="0" dirty="0">
              <a:latin typeface="Arial Narrow" pitchFamily="34" charset="0"/>
            </a:endParaRPr>
          </a:p>
          <a:p>
            <a:pPr lvl="0" eaLnBrk="1" hangingPunct="1">
              <a:defRPr/>
            </a:pPr>
            <a:r>
              <a:rPr lang="uk-UA" sz="2800" b="1" kern="0" dirty="0" err="1">
                <a:latin typeface="Arial Narrow" pitchFamily="34" charset="0"/>
              </a:rPr>
              <a:t>Стресс</a:t>
            </a:r>
            <a:endParaRPr lang="uk-UA" sz="2800" b="1" kern="0" dirty="0">
              <a:latin typeface="Arial Narrow" pitchFamily="34" charset="0"/>
            </a:endParaRPr>
          </a:p>
          <a:p>
            <a:pPr lvl="0" eaLnBrk="1" hangingPunct="1">
              <a:defRPr/>
            </a:pPr>
            <a:r>
              <a:rPr lang="uk-UA" sz="2800" b="1" kern="0" dirty="0" err="1">
                <a:latin typeface="Arial Narrow" pitchFamily="34" charset="0"/>
              </a:rPr>
              <a:t>Вагинальная</a:t>
            </a:r>
            <a:r>
              <a:rPr lang="uk-UA" sz="2800" b="1" kern="0" dirty="0">
                <a:latin typeface="Arial Narrow" pitchFamily="34" charset="0"/>
              </a:rPr>
              <a:t> </a:t>
            </a:r>
            <a:r>
              <a:rPr lang="uk-UA" sz="2800" b="1" kern="0" dirty="0" err="1">
                <a:latin typeface="Arial Narrow" pitchFamily="34" charset="0"/>
              </a:rPr>
              <a:t>инфекция</a:t>
            </a:r>
            <a:endParaRPr lang="uk-UA" sz="2800" b="1" kern="0" dirty="0">
              <a:latin typeface="Arial Narrow" pitchFamily="34" charset="0"/>
            </a:endParaRPr>
          </a:p>
          <a:p>
            <a:pPr lvl="0" eaLnBrk="1" hangingPunct="1">
              <a:defRPr/>
            </a:pPr>
            <a:r>
              <a:rPr lang="uk-UA" sz="2800" b="1" kern="0" dirty="0" err="1">
                <a:latin typeface="Arial Narrow" pitchFamily="34" charset="0"/>
              </a:rPr>
              <a:t>Преждевременные</a:t>
            </a:r>
            <a:r>
              <a:rPr lang="uk-UA" sz="2800" b="1" kern="0" dirty="0">
                <a:latin typeface="Arial Narrow" pitchFamily="34" charset="0"/>
              </a:rPr>
              <a:t> </a:t>
            </a:r>
            <a:r>
              <a:rPr lang="uk-UA" sz="2800" b="1" kern="0" dirty="0" err="1">
                <a:latin typeface="Arial Narrow" pitchFamily="34" charset="0"/>
              </a:rPr>
              <a:t>роды</a:t>
            </a:r>
            <a:r>
              <a:rPr lang="uk-UA" sz="2800" b="1" kern="0" dirty="0">
                <a:latin typeface="Arial Narrow" pitchFamily="34" charset="0"/>
              </a:rPr>
              <a:t> в </a:t>
            </a:r>
            <a:r>
              <a:rPr lang="uk-UA" sz="2800" b="1" kern="0" dirty="0" err="1">
                <a:latin typeface="Arial Narrow" pitchFamily="34" charset="0"/>
              </a:rPr>
              <a:t>анамнезе</a:t>
            </a:r>
            <a:endParaRPr lang="uk-UA" sz="2800" b="1" kern="0" dirty="0">
              <a:latin typeface="Arial Narrow" pitchFamily="34" charset="0"/>
            </a:endParaRPr>
          </a:p>
          <a:p>
            <a:pPr lvl="0" eaLnBrk="1" hangingPunct="1">
              <a:defRPr/>
            </a:pPr>
            <a:r>
              <a:rPr lang="uk-UA" sz="2800" b="1" kern="0" dirty="0" err="1">
                <a:latin typeface="Arial Narrow" pitchFamily="34" charset="0"/>
              </a:rPr>
              <a:t>Короткая</a:t>
            </a:r>
            <a:r>
              <a:rPr lang="uk-UA" sz="2800" b="1" kern="0" dirty="0">
                <a:latin typeface="Arial Narrow" pitchFamily="34" charset="0"/>
              </a:rPr>
              <a:t> </a:t>
            </a:r>
            <a:r>
              <a:rPr lang="uk-UA" sz="2800" b="1" kern="0" dirty="0" err="1">
                <a:latin typeface="Arial Narrow" pitchFamily="34" charset="0"/>
              </a:rPr>
              <a:t>шейка</a:t>
            </a:r>
            <a:r>
              <a:rPr lang="uk-UA" sz="2800" b="1" kern="0" dirty="0">
                <a:latin typeface="Arial Narrow" pitchFamily="34" charset="0"/>
              </a:rPr>
              <a:t> матки (ИЦН)</a:t>
            </a:r>
          </a:p>
          <a:p>
            <a:pPr eaLnBrk="1" hangingPunct="1"/>
            <a:endParaRPr lang="uk-UA" sz="2800" b="1" kern="0" dirty="0">
              <a:latin typeface="Arial Narrow" pitchFamily="34" charset="0"/>
            </a:endParaRPr>
          </a:p>
          <a:p>
            <a:pPr eaLnBrk="1" hangingPunct="1"/>
            <a:endParaRPr lang="uk-UA" sz="2400" kern="0" dirty="0">
              <a:latin typeface="Arial Narrow" pitchFamily="34" charset="0"/>
            </a:endParaRPr>
          </a:p>
          <a:p>
            <a:pPr eaLnBrk="1" hangingPunct="1"/>
            <a:endParaRPr lang="uk-UA" sz="2400" kern="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Line 8"/>
          <p:cNvSpPr>
            <a:spLocks noChangeShapeType="1"/>
          </p:cNvSpPr>
          <p:nvPr/>
        </p:nvSpPr>
        <p:spPr bwMode="auto">
          <a:xfrm flipH="1">
            <a:off x="3779838" y="1268413"/>
            <a:ext cx="720725" cy="358775"/>
          </a:xfrm>
          <a:prstGeom prst="line">
            <a:avLst/>
          </a:prstGeom>
          <a:noFill/>
          <a:ln w="88900">
            <a:solidFill>
              <a:srgbClr val="9900CC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539750" y="1700213"/>
            <a:ext cx="3382963" cy="1081087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 i="1" dirty="0">
                <a:latin typeface="Times New Roman" pitchFamily="18" charset="0"/>
              </a:rPr>
              <a:t>Угрожающие преждевременные роды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5292725" y="1700213"/>
            <a:ext cx="3382963" cy="1081087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 i="1">
                <a:latin typeface="Times New Roman" pitchFamily="18" charset="0"/>
              </a:rPr>
              <a:t>Начинающиеся преждевременные роды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2843213" y="2924175"/>
            <a:ext cx="3382962" cy="10795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 i="1">
                <a:latin typeface="Times New Roman" pitchFamily="18" charset="0"/>
              </a:rPr>
              <a:t>Начавшиеся преждевременные роды</a:t>
            </a:r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4643438" y="1268413"/>
            <a:ext cx="720725" cy="358775"/>
          </a:xfrm>
          <a:prstGeom prst="line">
            <a:avLst/>
          </a:prstGeom>
          <a:noFill/>
          <a:ln w="88900">
            <a:solidFill>
              <a:srgbClr val="9900CC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H="1">
            <a:off x="4572000" y="1268413"/>
            <a:ext cx="0" cy="1584325"/>
          </a:xfrm>
          <a:prstGeom prst="line">
            <a:avLst/>
          </a:prstGeom>
          <a:noFill/>
          <a:ln w="88900">
            <a:solidFill>
              <a:srgbClr val="9900CC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684213" y="4365625"/>
            <a:ext cx="8137525" cy="576263"/>
          </a:xfrm>
          <a:prstGeom prst="rect">
            <a:avLst/>
          </a:prstGeom>
          <a:solidFill>
            <a:srgbClr val="FFFF00"/>
          </a:solidFill>
          <a:ln w="152400" cmpd="tri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ПРИЧИНЫ  ПРЕЖДЕВРЕМЕННЫХ  РОДОВ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539750" y="5445125"/>
            <a:ext cx="3382963" cy="1081088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 i="1">
                <a:latin typeface="Times New Roman" pitchFamily="18" charset="0"/>
              </a:rPr>
              <a:t>Преждевременное начало родовой деятельности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5364163" y="5445125"/>
            <a:ext cx="3382962" cy="1081088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 i="1">
                <a:latin typeface="Times New Roman" pitchFamily="18" charset="0"/>
              </a:rPr>
              <a:t>Преждевременное излитие околоплодных вод</a:t>
            </a:r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 flipH="1">
            <a:off x="3924300" y="5013325"/>
            <a:ext cx="720725" cy="431800"/>
          </a:xfrm>
          <a:prstGeom prst="line">
            <a:avLst/>
          </a:prstGeom>
          <a:noFill/>
          <a:ln w="88900">
            <a:solidFill>
              <a:srgbClr val="9900CC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4643438" y="5013325"/>
            <a:ext cx="720725" cy="431800"/>
          </a:xfrm>
          <a:prstGeom prst="line">
            <a:avLst/>
          </a:prstGeom>
          <a:noFill/>
          <a:ln w="88900">
            <a:solidFill>
              <a:srgbClr val="9900CC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88640"/>
            <a:ext cx="7344816" cy="1079773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КЛИНИЧЕСКИЕ  ВИДЫ  ПРЕЖДЕВРЕМЕННЫХ  РОДОВ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24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 animBg="1"/>
      <p:bldP spid="29709" grpId="0" animBg="1" autoUpdateAnimBg="0"/>
      <p:bldP spid="29710" grpId="0" animBg="1" autoUpdateAnimBg="0"/>
      <p:bldP spid="29711" grpId="0" animBg="1" autoUpdateAnimBg="0"/>
      <p:bldP spid="29712" grpId="0" animBg="1"/>
      <p:bldP spid="29713" grpId="0" animBg="1"/>
      <p:bldP spid="29714" grpId="0" animBg="1" autoUpdateAnimBg="0"/>
      <p:bldP spid="29715" grpId="0" animBg="1" autoUpdateAnimBg="0"/>
      <p:bldP spid="29716" grpId="0" animBg="1" autoUpdateAnimBg="0"/>
      <p:bldP spid="29717" grpId="0" animBg="1"/>
      <p:bldP spid="297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071546"/>
            <a:ext cx="8820472" cy="53276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у беременной после 22 недель появляются </a:t>
            </a: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схваткообразные боли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внизу живота и крестце с появлением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слизисто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-кровянистых или водянистых  (в случае отхождения околоплодных вод) выделений из влагалища;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наличие 1 схватки  на протяжении 10 минут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которая продолжается 15-20 секунд;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изменение формы и расположения шейки матки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- прогрессивное укорочение шейки матки и ее сглаживание.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постепенное опускание головки плода к малому тазу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относительно плоскости входа в малый таз (по данным наружного акушерского исследования) или при внутреннем акушерском исследовании).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983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Диагностика и подтверждение начала преждевременных родов</a:t>
            </a:r>
            <a:r>
              <a:rPr lang="ru-RU" sz="2800" dirty="0"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2312795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971550" y="333375"/>
            <a:ext cx="7597775" cy="1655763"/>
          </a:xfrm>
          <a:prstGeom prst="rect">
            <a:avLst/>
          </a:prstGeom>
          <a:solidFill>
            <a:srgbClr val="FFFF00"/>
          </a:solidFill>
          <a:ln w="152400" cmpd="tri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Тактика ведения при  преждевременных родах</a:t>
            </a: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971550" y="2852936"/>
            <a:ext cx="3382963" cy="1655564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 i="1" dirty="0">
                <a:latin typeface="Times New Roman" pitchFamily="18" charset="0"/>
              </a:rPr>
              <a:t>Консервативно-выжидательная  тактика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4993658" y="2852936"/>
            <a:ext cx="3575667" cy="1655564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 i="1" dirty="0">
                <a:latin typeface="Times New Roman" pitchFamily="18" charset="0"/>
              </a:rPr>
              <a:t>Активная</a:t>
            </a:r>
          </a:p>
          <a:p>
            <a:pPr algn="ctr" eaLnBrk="0" hangingPunct="0"/>
            <a:r>
              <a:rPr lang="ru-RU" sz="3200" b="1" i="1" dirty="0">
                <a:latin typeface="Times New Roman" pitchFamily="18" charset="0"/>
              </a:rPr>
              <a:t>тактика</a:t>
            </a:r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 flipH="1">
            <a:off x="2771800" y="1989138"/>
            <a:ext cx="1998637" cy="863798"/>
          </a:xfrm>
          <a:prstGeom prst="line">
            <a:avLst/>
          </a:prstGeom>
          <a:noFill/>
          <a:ln w="88900">
            <a:solidFill>
              <a:srgbClr val="9900CC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4770435" y="1989139"/>
            <a:ext cx="1817789" cy="863797"/>
          </a:xfrm>
          <a:prstGeom prst="line">
            <a:avLst/>
          </a:prstGeom>
          <a:noFill/>
          <a:ln w="88900">
            <a:solidFill>
              <a:srgbClr val="9900CC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971550" y="4652962"/>
            <a:ext cx="3382963" cy="1800373"/>
          </a:xfrm>
          <a:prstGeom prst="rect">
            <a:avLst/>
          </a:prstGeom>
          <a:solidFill>
            <a:srgbClr val="FF66FF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000" b="1" i="1" dirty="0">
                <a:latin typeface="Times New Roman" pitchFamily="18" charset="0"/>
              </a:rPr>
              <a:t>При угрожающих и начинающихся преждевременных  родах</a:t>
            </a:r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5003800" y="4652963"/>
            <a:ext cx="3565525" cy="1800372"/>
          </a:xfrm>
          <a:prstGeom prst="rect">
            <a:avLst/>
          </a:prstGeom>
          <a:solidFill>
            <a:srgbClr val="FF66FF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 i="1" dirty="0">
                <a:latin typeface="Times New Roman" pitchFamily="18" charset="0"/>
              </a:rPr>
              <a:t>При  начавшихся преждевременных  родах</a:t>
            </a:r>
          </a:p>
        </p:txBody>
      </p:sp>
    </p:spTree>
    <p:extLst>
      <p:ext uri="{BB962C8B-B14F-4D97-AF65-F5344CB8AC3E}">
        <p14:creationId xmlns:p14="http://schemas.microsoft.com/office/powerpoint/2010/main" val="11621517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 animBg="1" autoUpdateAnimBg="0"/>
      <p:bldP spid="38922" grpId="0" animBg="1" autoUpdateAnimBg="0"/>
      <p:bldP spid="38923" grpId="0" animBg="1" autoUpdateAnimBg="0"/>
      <p:bldP spid="38924" grpId="0" animBg="1"/>
      <p:bldP spid="38925" grpId="0" animBg="1"/>
      <p:bldP spid="38927" grpId="0" animBg="1" autoUpdateAnimBg="0"/>
      <p:bldP spid="38929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7158" y="0"/>
            <a:ext cx="8391554" cy="120032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Вмешательство</a:t>
            </a:r>
            <a:r>
              <a:rPr lang="uk-UA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третьего</a:t>
            </a:r>
            <a:r>
              <a:rPr lang="uk-UA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уровня</a:t>
            </a:r>
            <a:r>
              <a:rPr lang="uk-UA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н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аправленны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на уменьшение негативных последствий у недоношенных новорожденных</a:t>
            </a:r>
            <a:endParaRPr lang="uk-UA" sz="24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23528" y="1124744"/>
            <a:ext cx="8534430" cy="54726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Их начинают применять к беременным с очень высоким риском преждевременных родов (преждевременный разрыв плодных оболочек при недоношенной беременности, неизбежные спонтанные преждевременные роды,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запланированое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преждевременное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родоразрешение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по показаниям) или после начала родовой деятельности.</a:t>
            </a:r>
            <a:endParaRPr lang="uk-UA" sz="2200" dirty="0">
              <a:effectLst/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uk-UA" sz="2200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Токолитики</a:t>
            </a:r>
            <a:r>
              <a:rPr lang="uk-UA" sz="2200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Транспортировка беременной на III уровень перинатальной помощи – перинатальный центр.</a:t>
            </a:r>
          </a:p>
          <a:p>
            <a:pPr>
              <a:spcBef>
                <a:spcPts val="0"/>
              </a:spcBef>
            </a:pP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Антенатальные кортикостероиды.</a:t>
            </a:r>
          </a:p>
          <a:p>
            <a:pPr>
              <a:spcBef>
                <a:spcPts val="0"/>
              </a:spcBef>
            </a:pP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Антибиотики при преждевременном разрыве плодных оболочек.</a:t>
            </a:r>
          </a:p>
          <a:p>
            <a:pPr>
              <a:spcBef>
                <a:spcPts val="0"/>
              </a:spcBef>
            </a:pP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Профилактика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интранатального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инфицирования ребенка стрептококком группы В.</a:t>
            </a:r>
          </a:p>
          <a:p>
            <a:pPr>
              <a:spcBef>
                <a:spcPts val="0"/>
              </a:spcBef>
            </a:pP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Антенатальный сульфат магния для профилактики церебрального паралича у недоношенных детей.</a:t>
            </a:r>
            <a:endParaRPr lang="uk-UA" sz="2200" dirty="0"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0413"/>
            <a:ext cx="9144000" cy="609758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000" b="1" dirty="0"/>
              <a:t>    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Назначается на срок 48 часов, необходимых для проведения </a:t>
            </a:r>
            <a:r>
              <a:rPr lang="uk-UA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антенатальной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профилактики РДС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глюкокортикоидами</a:t>
            </a:r>
            <a:r>
              <a:rPr lang="ru-RU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и при необходимости перевода беременной на высший уровень предоставления помощи. 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u-RU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Для </a:t>
            </a:r>
            <a:r>
              <a:rPr lang="ru-RU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токолитической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терапии могут применяться </a:t>
            </a:r>
            <a:r>
              <a:rPr lang="ru-RU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блокаторы кальциевых каналов (</a:t>
            </a:r>
            <a:r>
              <a:rPr lang="ru-RU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нифедепин</a:t>
            </a:r>
            <a:r>
              <a:rPr lang="ru-RU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), бета-миметики, антагонисты окситоцина (</a:t>
            </a:r>
            <a:r>
              <a:rPr lang="ru-RU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антоцин</a:t>
            </a:r>
            <a:r>
              <a:rPr lang="ru-RU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атоcибан</a:t>
            </a:r>
            <a:r>
              <a:rPr lang="ru-RU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). </a:t>
            </a:r>
          </a:p>
          <a:p>
            <a:pPr marL="261938" indent="-174625">
              <a:spcBef>
                <a:spcPts val="0"/>
              </a:spcBef>
              <a:spcAft>
                <a:spcPts val="0"/>
              </a:spcAft>
              <a:buNone/>
              <a:tabLst>
                <a:tab pos="363538" algn="l"/>
              </a:tabLst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1. </a:t>
            </a:r>
            <a:r>
              <a:rPr lang="uk-UA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Нифедепин</a:t>
            </a:r>
            <a:r>
              <a:rPr lang="uk-UA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uk-UA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мг </a:t>
            </a:r>
            <a:r>
              <a:rPr lang="uk-UA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сублингвально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каждые 15 минут на протяжении первого   часа до прекращения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схваток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потом назначают 20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мг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3 разы в сутки в зависимости от маточной активности;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2. 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Бета-</a:t>
            </a:r>
            <a:r>
              <a:rPr lang="uk-UA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миметиками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uk-UA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гинипрал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ритодрин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и их аналоги)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; </a:t>
            </a:r>
            <a:r>
              <a:rPr lang="uk-UA" sz="2200" dirty="0" err="1">
                <a:latin typeface="Arial" pitchFamily="34" charset="0"/>
                <a:cs typeface="Arial" pitchFamily="34" charset="0"/>
              </a:rPr>
              <a:t>гинипрал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в дозе 10 </a:t>
            </a:r>
            <a:r>
              <a:rPr lang="uk-UA" sz="2200" dirty="0" err="1">
                <a:latin typeface="Arial" pitchFamily="34" charset="0"/>
                <a:cs typeface="Arial" pitchFamily="34" charset="0"/>
              </a:rPr>
              <a:t>мкг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(2 </a:t>
            </a:r>
            <a:r>
              <a:rPr lang="uk-UA" sz="2200" dirty="0" err="1">
                <a:latin typeface="Arial" pitchFamily="34" charset="0"/>
                <a:cs typeface="Arial" pitchFamily="34" charset="0"/>
              </a:rPr>
              <a:t>мл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) применяется в виде в/в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инфузий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на 500 </a:t>
            </a:r>
            <a:r>
              <a:rPr lang="uk-UA" sz="2200" dirty="0" err="1">
                <a:latin typeface="Arial" pitchFamily="34" charset="0"/>
                <a:cs typeface="Arial" pitchFamily="34" charset="0"/>
              </a:rPr>
              <a:t>мл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изотонического раствора натрия хлорида со скоростью 5-10 капель за минуту;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3. Использовать 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оральные </a:t>
            </a:r>
            <a:r>
              <a:rPr lang="uk-UA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таблетированные</a:t>
            </a:r>
            <a:r>
              <a:rPr lang="uk-UA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токолитики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для поддерживающей терапии после успешного лечения преждевременных родов 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 рекомендуется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;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4. Научно доказано, что 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сульфат магния не только не имеет выраженной </a:t>
            </a:r>
            <a:r>
              <a:rPr lang="uk-UA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токолитической</a:t>
            </a:r>
            <a:r>
              <a:rPr lang="ru-RU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активности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то есть, не предупреждает преждевременные роды, а почти в три разы повышает постнатальную смертность.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754" y="62625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Токолитическая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</a:rPr>
              <a:t> терапия</a:t>
            </a:r>
          </a:p>
        </p:txBody>
      </p:sp>
    </p:spTree>
    <p:extLst>
      <p:ext uri="{BB962C8B-B14F-4D97-AF65-F5344CB8AC3E}">
        <p14:creationId xmlns:p14="http://schemas.microsoft.com/office/powerpoint/2010/main" val="4141535928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1844824"/>
            <a:ext cx="8143932" cy="394163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Профилактика респираторного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дистресс-синдрома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плода проводится  в сроки 24-34 </a:t>
            </a:r>
            <a:r>
              <a:rPr lang="ru-RU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нед</a:t>
            </a:r>
            <a:endParaRPr lang="ru-RU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внутримышечным введением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дексаметазона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по 6 мг каждые 12 часов (на курс 24 мг) </a:t>
            </a:r>
          </a:p>
          <a:p>
            <a:pPr marL="0" indent="0" algn="just">
              <a:buNone/>
            </a:pP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бетаметазона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по 12 мг каждые 12:00 (на курс 24 мг). </a:t>
            </a:r>
          </a:p>
          <a:p>
            <a:pPr marL="0" indent="0" algn="just">
              <a:buNone/>
            </a:pP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Повторные курсы профилактики не проводятся (A).</a:t>
            </a:r>
          </a:p>
        </p:txBody>
      </p:sp>
    </p:spTree>
    <p:extLst>
      <p:ext uri="{BB962C8B-B14F-4D97-AF65-F5344CB8AC3E}">
        <p14:creationId xmlns:p14="http://schemas.microsoft.com/office/powerpoint/2010/main" val="4008750206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ТОКСИКОЗЫ БЕРЕМЕННЫХ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395536" y="1988840"/>
          <a:ext cx="8280400" cy="40233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447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2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Токсикозы беременных - осложнения беременности, которые, как правило, проявляются в первой половине беременности и характеризуются </a:t>
                      </a:r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диспептическими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 расстройствами и нарушениями всех видов обмена.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КОДЫ ПО МКБ-10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O21 Чрезмерная рвота беременных</a:t>
                      </a:r>
                    </a:p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021.0	Рвота беременных легкая или умеренная</a:t>
                      </a:r>
                    </a:p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021.1	Чрезмерная или тяжелая рвота беременных с нарушениями обмена веществ</a:t>
                      </a:r>
                    </a:p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021.2	Поздняя рвота беременных</a:t>
                      </a:r>
                    </a:p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021.8	Другие формы рвоты, осложняющей беременность</a:t>
                      </a:r>
                    </a:p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021.9	Рвота беременных неуточненная</a:t>
                      </a:r>
                    </a:p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4084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467544" y="731838"/>
          <a:ext cx="8280920" cy="4785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1701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Группы риска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42176" cy="6019800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1 группа- практически здоровые </a:t>
            </a:r>
            <a:r>
              <a:rPr lang="ru-RU" sz="2400" dirty="0" err="1">
                <a:effectLst/>
                <a:latin typeface="Times New Roman" pitchFamily="18" charset="0"/>
                <a:cs typeface="Times New Roman" pitchFamily="18" charset="0"/>
              </a:rPr>
              <a:t>перво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- и повторнородящие (2-3роды), в анамнезе не более 1 аборта и нормальное течение настоящей беременности.</a:t>
            </a:r>
          </a:p>
          <a:p>
            <a:pPr marL="0" lvl="0" indent="0" algn="just">
              <a:buNone/>
            </a:pP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2 группа (среднего риска) - беременные с </a:t>
            </a:r>
            <a:r>
              <a:rPr lang="ru-RU" sz="2400" dirty="0" err="1">
                <a:effectLst/>
                <a:latin typeface="Times New Roman" pitchFamily="18" charset="0"/>
                <a:cs typeface="Times New Roman" pitchFamily="18" charset="0"/>
              </a:rPr>
              <a:t>гестозом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effectLst/>
                <a:latin typeface="Times New Roman" pitchFamily="18" charset="0"/>
                <a:cs typeface="Times New Roman" pitchFamily="18" charset="0"/>
              </a:rPr>
              <a:t>предлежанием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 плаценты, анатомически суженным тазом 1 ст., крупным плодом, после оперативного вмешательства на матке, абортов с осложнениями, с </a:t>
            </a:r>
            <a:r>
              <a:rPr lang="ru-RU" sz="2400" dirty="0" err="1">
                <a:effectLst/>
                <a:latin typeface="Times New Roman" pitchFamily="18" charset="0"/>
                <a:cs typeface="Times New Roman" pitchFamily="18" charset="0"/>
              </a:rPr>
              <a:t>экстрагенитальной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 патологией, первородящие старше 30 лет.</a:t>
            </a:r>
          </a:p>
          <a:p>
            <a:pPr marL="0" lvl="0" indent="0" algn="just">
              <a:buNone/>
            </a:pP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3 группа (высокого риска) - в анамнезе массивные акушерские кровотечения, тяжелые </a:t>
            </a:r>
            <a:r>
              <a:rPr lang="ru-RU" sz="2400" dirty="0" err="1">
                <a:effectLst/>
                <a:latin typeface="Times New Roman" pitchFamily="18" charset="0"/>
                <a:cs typeface="Times New Roman" pitchFamily="18" charset="0"/>
              </a:rPr>
              <a:t>экстрагенитальные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 заболевания (СН, ревматические и септические эндокардиты, ГБ второй и третьей степени, легочная гипертензия, обострение системных заболеваний соединительной ткани, болезни крови), тяжелое течение </a:t>
            </a:r>
            <a:r>
              <a:rPr lang="ru-RU" sz="2400" dirty="0" err="1">
                <a:effectLst/>
                <a:latin typeface="Times New Roman" pitchFamily="18" charset="0"/>
                <a:cs typeface="Times New Roman" pitchFamily="18" charset="0"/>
              </a:rPr>
              <a:t>гестоза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193489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Рвота беременных (</a:t>
            </a:r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emesis </a:t>
            </a:r>
            <a:r>
              <a:rPr lang="en-US" sz="4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gravidarum</a:t>
            </a:r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348880"/>
            <a:ext cx="3312368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Этиология</a:t>
            </a:r>
          </a:p>
          <a:p>
            <a:pPr marL="4572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Этиология не определена. Важную роль в развитии заболевания играют нарушения взаимоотношения деятельности ЦНС и внутренних органов.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4336083" cy="289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6020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179512" y="116632"/>
          <a:ext cx="8712968" cy="655272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2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2728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C00000"/>
                          </a:solidFill>
                        </a:rPr>
                        <a:t>Патогенез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В патогенезе рвоты беременных определяющими звеньями считают нарушение нейроэндокринной регуляции всех видов обмена, частичное (или полное) голодание и обезвоживание.</a:t>
                      </a:r>
                    </a:p>
                    <a:p>
                      <a:pPr algn="just"/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 В организме матери при прогрессировании рвоты постепенно нарушаются водно-солевой (</a:t>
                      </a:r>
                      <a:r>
                        <a:rPr lang="ru-RU" sz="1800" b="0" dirty="0" err="1">
                          <a:latin typeface="Times New Roman" pitchFamily="18" charset="0"/>
                          <a:cs typeface="Times New Roman" pitchFamily="18" charset="0"/>
                        </a:rPr>
                        <a:t>гипокалиемия</a:t>
                      </a:r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), углеводный, жировой и белковый обмен на фоне нарастающего обезвоживания, истощения и уменьшения массы тела. </a:t>
                      </a:r>
                    </a:p>
                    <a:p>
                      <a:pPr algn="just"/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При голодании первоначально расходуются запасы гликогена в печени и других тканях. Затем активизируются катаболические реакции (увеличивается жировой и белковый обмен). </a:t>
                      </a:r>
                    </a:p>
                    <a:p>
                      <a:pPr algn="just"/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На фоне угнетения активности ферментных систем тканевого дыхания энергетические потребности организма матери удовлетворяются благодаря анаэробному распаду глюкозы и аминокислот. В этих условиях β -окисление жирных кислот невозможно, поэтому в организме накапливаются недоокисленные метаболиты жирового обмена - кетоновые тела (ацетон, </a:t>
                      </a:r>
                      <a:r>
                        <a:rPr lang="ru-RU" sz="1800" b="0" dirty="0" err="1">
                          <a:latin typeface="Times New Roman" pitchFamily="18" charset="0"/>
                          <a:cs typeface="Times New Roman" pitchFamily="18" charset="0"/>
                        </a:rPr>
                        <a:t>ацето</a:t>
                      </a:r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-уксусная и β -оксимасляная кислоты), которые выделяются с мочой.</a:t>
                      </a:r>
                    </a:p>
                    <a:p>
                      <a:pPr algn="just"/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 Кроме того, </a:t>
                      </a:r>
                      <a:r>
                        <a:rPr lang="ru-RU" sz="1800" b="0" dirty="0" err="1">
                          <a:latin typeface="Times New Roman" pitchFamily="18" charset="0"/>
                          <a:cs typeface="Times New Roman" pitchFamily="18" charset="0"/>
                        </a:rPr>
                        <a:t>кетоз</a:t>
                      </a:r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 поддерживается путем усиленного анаэробного распада кетогенных аминокислот. На этом фоне развивается </a:t>
                      </a:r>
                      <a:r>
                        <a:rPr lang="ru-RU" sz="1800" b="0" dirty="0" err="1">
                          <a:latin typeface="Times New Roman" pitchFamily="18" charset="0"/>
                          <a:cs typeface="Times New Roman" pitchFamily="18" charset="0"/>
                        </a:rPr>
                        <a:t>кетонурия</a:t>
                      </a:r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, понижается </a:t>
                      </a:r>
                      <a:r>
                        <a:rPr lang="ru-RU" sz="1800" b="0" dirty="0" err="1">
                          <a:latin typeface="Times New Roman" pitchFamily="18" charset="0"/>
                          <a:cs typeface="Times New Roman" pitchFamily="18" charset="0"/>
                        </a:rPr>
                        <a:t>оксигенация</a:t>
                      </a:r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 артериальной крови, происходит сдвиг кислотно-основного состояния в сторону ацидоза.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252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539552" y="332656"/>
          <a:ext cx="8136904" cy="635553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5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КЛИНИЧЕСКАЯ КАРТИНА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751" marR="647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50-60% случаев рвоту беременных расценивают как физиологический признак беременности, а в 8-10% - как осложнение беременности (токсикоз). </a:t>
                      </a:r>
                    </a:p>
                    <a:p>
                      <a:pPr algn="just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нормальной беременности тошнота и рвота бывают не более 2-3 раз в сутки по утрам, чаще натощак, но это не нарушает общего состояния женщины и соответственно лечения не требует. </a:t>
                      </a:r>
                    </a:p>
                    <a:p>
                      <a:pPr algn="just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окончании процесса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плацентации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 12-13 неделе тошнота и рвота прекращаются.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Рвоту, которая возникает несколько раз в день независимо от приема пищи, сопровождается снижением аппетита, изменением вкусовых и обонятельных ощущений, чувством слабости, иногда уменьшением массы тела, относят к токсикозам. </a:t>
                      </a:r>
                    </a:p>
                    <a:p>
                      <a:pPr algn="just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Различают рвоту беременных легкой, средней степени тяжести и чрезмерную.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751" marR="6475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1715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467544" y="947738"/>
          <a:ext cx="8352928" cy="5573683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609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7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5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0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5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Симптомы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тяжести рвоты беременных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легкая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тяжелая (чрезмерная)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Частота рвоты в сутки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3-5 раз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6-10 раз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11-15 раз и чаще (вплоть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непрерывной)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Частота пульса в минуту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80-90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90-100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 100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Систолическое АД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120-110 мм рт.ст.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110-100 мм рт.ст.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Ниже 100 мм рт.ст.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массы тела в неделю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 кг (до 5% исходной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массы)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3-5 кг (1-1,5 кг в неделю,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6-10% исходной массы)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  5  кг  (2-3  кг  в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неделю,   свыше   10%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исходной массы)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температуры тела до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субфебрильной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Наблюдается редко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Наблюдается часто (у 35-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80% пациенток)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Желтушность  склер  и  кожного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5-7% пациенток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20-30% пациенток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покрова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Гипербилирубинемия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21-40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мкмоль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21-60 мкмоль/л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Сухость кожного покрова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Стул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Ежедневно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Один раз в 2-3 дня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Задержка стула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Диурез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900-800 мл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800-700 мл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Менее 700 мл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025" marR="5902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Кетонурия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marR="10033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+,++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+,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++,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+++(периодически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20-50% пациенток)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+++,  ++++(у  70-100%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пациенток)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7" marR="65837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448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Примечание:+, ++, +++ - степень выраженности.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7" marR="65837" marT="0" marB="0"/>
                </a:tc>
                <a:tc hMerge="1">
                  <a:txBody>
                    <a:bodyPr/>
                    <a:lstStyle/>
                    <a:p>
                      <a:pPr marR="10033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3458" y="290485"/>
            <a:ext cx="83650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Степени тяжести рвоты беременных</a:t>
            </a:r>
            <a:endParaRPr kumimoji="0" lang="ru-RU" sz="11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4479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Диагностика рвоты беременных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684212" y="1340768"/>
          <a:ext cx="7992243" cy="4846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59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2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548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Критерии диагностики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latin typeface="Times New Roman" pitchFamily="18" charset="0"/>
                          <a:cs typeface="Times New Roman" pitchFamily="18" charset="0"/>
                        </a:rPr>
                        <a:t>клиническое обследование пациентки: </a:t>
                      </a:r>
                    </a:p>
                    <a:p>
                      <a:r>
                        <a:rPr lang="ru-RU" sz="2400" b="0" dirty="0">
                          <a:latin typeface="Times New Roman" pitchFamily="18" charset="0"/>
                          <a:cs typeface="Times New Roman" pitchFamily="18" charset="0"/>
                        </a:rPr>
                        <a:t>исследование общего анализа крови и мочи; определение в динамике гематокрита, </a:t>
                      </a:r>
                    </a:p>
                    <a:p>
                      <a:r>
                        <a:rPr lang="ru-RU" sz="2400" b="0" dirty="0">
                          <a:latin typeface="Times New Roman" pitchFamily="18" charset="0"/>
                          <a:cs typeface="Times New Roman" pitchFamily="18" charset="0"/>
                        </a:rPr>
                        <a:t>содержания в крови билирубина, </a:t>
                      </a:r>
                    </a:p>
                    <a:p>
                      <a:r>
                        <a:rPr lang="ru-RU" sz="2400" b="0" dirty="0">
                          <a:latin typeface="Times New Roman" pitchFamily="18" charset="0"/>
                          <a:cs typeface="Times New Roman" pitchFamily="18" charset="0"/>
                        </a:rPr>
                        <a:t>остаточного азота и мочевины, электролитов (калий, натрий, магний, хлориды), </a:t>
                      </a:r>
                    </a:p>
                    <a:p>
                      <a:r>
                        <a:rPr lang="ru-RU" sz="2400" b="0" dirty="0">
                          <a:latin typeface="Times New Roman" pitchFamily="18" charset="0"/>
                          <a:cs typeface="Times New Roman" pitchFamily="18" charset="0"/>
                        </a:rPr>
                        <a:t>общего белка и белковых фракций, </a:t>
                      </a:r>
                      <a:r>
                        <a:rPr lang="ru-RU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трансаминаз</a:t>
                      </a:r>
                      <a:r>
                        <a:rPr lang="ru-RU" sz="2400" b="0" dirty="0">
                          <a:latin typeface="Times New Roman" pitchFamily="18" charset="0"/>
                          <a:cs typeface="Times New Roman" pitchFamily="18" charset="0"/>
                        </a:rPr>
                        <a:t>, показателей кислотно-основного состояния, глюкозы. </a:t>
                      </a:r>
                    </a:p>
                    <a:p>
                      <a:r>
                        <a:rPr lang="ru-RU" sz="2400" b="0" dirty="0">
                          <a:latin typeface="Times New Roman" pitchFamily="18" charset="0"/>
                          <a:cs typeface="Times New Roman" pitchFamily="18" charset="0"/>
                        </a:rPr>
                        <a:t>В моче определяют уровень ацетона, уробилина, желчных пигментов, белка.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7252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Лечение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268760"/>
          <a:ext cx="8568952" cy="47548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77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Немедикаментозное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диета. </a:t>
                      </a:r>
                    </a:p>
                    <a:p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Пища должна быть легкоусвояемой, содержать большое количество витаминов. Ее следует принимать в охлажденном виде, небольшими порциями каждые 2-3 ч, лежа в постели. Показана минеральная щелочная вода без газа в небольших объемах (5-6 раз в день). Назначают также охлажденный отвар имбиря или мелиссы небольшими порциями не менее 1 л в сутки.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Медикаментозное лечение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	препараты, регулирующие функцию ЦНС и блокирующие рвотный рефлекс;</a:t>
                      </a:r>
                    </a:p>
                    <a:p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r>
                        <a:rPr lang="ru-RU" sz="2000" b="0" dirty="0" err="1">
                          <a:latin typeface="Times New Roman" pitchFamily="18" charset="0"/>
                          <a:cs typeface="Times New Roman" pitchFamily="18" charset="0"/>
                        </a:rPr>
                        <a:t>инфузионные</a:t>
                      </a:r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 средства для </a:t>
                      </a:r>
                      <a:r>
                        <a:rPr lang="ru-RU" sz="2000" b="0" dirty="0" err="1">
                          <a:latin typeface="Times New Roman" pitchFamily="18" charset="0"/>
                          <a:cs typeface="Times New Roman" pitchFamily="18" charset="0"/>
                        </a:rPr>
                        <a:t>регидратации</a:t>
                      </a:r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b="0" dirty="0" err="1">
                          <a:latin typeface="Times New Roman" pitchFamily="18" charset="0"/>
                          <a:cs typeface="Times New Roman" pitchFamily="18" charset="0"/>
                        </a:rPr>
                        <a:t>дезинтоксикации</a:t>
                      </a:r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 и парентерального питания;</a:t>
                      </a:r>
                    </a:p>
                    <a:p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	препараты, предназначенные для нормализации метаболизма.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6011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476672"/>
            <a:ext cx="9036496" cy="3672408"/>
          </a:xfrm>
        </p:spPr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endParaRPr lang="ru-RU" sz="2500" dirty="0"/>
          </a:p>
          <a:p>
            <a:pPr marL="45720" indent="0" algn="just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Важным звеном лечения считают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инфузионную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терапию, которая включает применение кристаллоидов и средств для парентерального питания. Кристаллоиды предназначены для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регидратации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Для парентерального питания применяют растворы глюкозы, аминокислот и жировые эмульсии общей энергетической ценностью до 1500 ккал в сутки. С целью лучшего усвоения глюкозы вводят инсулин. При снижении общего объема белка крови до 5 г/л показаны коллоидные растворы (например, 5-10% раствор альбумина человека до 200-400 мл).</a:t>
            </a:r>
          </a:p>
          <a:p>
            <a:pPr marL="45720" indent="0" algn="just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инфузионной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терапии составляет 1-3 л в зависимости от тяжести токсикоза и массы тела больной. Критериями достаточности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инфузионной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терапии считают уменьшение обезвоживания и увеличение тургора кожи, нормализацию величины гематокрита и диуреза.</a:t>
            </a:r>
          </a:p>
          <a:p>
            <a:pPr marL="45720" indent="0" algn="just">
              <a:buNone/>
            </a:pPr>
            <a:endParaRPr lang="ru-RU" sz="3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9529328-B380-7567-C2EF-E44A5E05C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70" y="4149080"/>
            <a:ext cx="256033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4119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88640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Прерывание беременности</a:t>
            </a:r>
          </a:p>
          <a:p>
            <a:pPr marL="45720" indent="0">
              <a:buNone/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329379"/>
              </p:ext>
            </p:extLst>
          </p:nvPr>
        </p:nvGraphicFramePr>
        <p:xfrm>
          <a:off x="395536" y="1397000"/>
          <a:ext cx="8424936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1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212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показания для прерывания беременности 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	отсутствие эффекта от комплексной терапии на протяжении 3 дней;</a:t>
                      </a:r>
                    </a:p>
                    <a:p>
                      <a:pPr mar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	непрекращающаяся рвота;</a:t>
                      </a:r>
                    </a:p>
                    <a:p>
                      <a:pPr mar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	нарастающее обезвоживание организма;</a:t>
                      </a:r>
                    </a:p>
                    <a:p>
                      <a:pPr mar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	прогрессирующее снижение массы тела;</a:t>
                      </a:r>
                    </a:p>
                    <a:p>
                      <a:pPr mar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	прогрессирующая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кетонурия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в течение 3-4 дней;</a:t>
                      </a:r>
                    </a:p>
                    <a:p>
                      <a:pPr mar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	выраженная тахикардия;</a:t>
                      </a:r>
                    </a:p>
                    <a:p>
                      <a:pPr mar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	нарушение функций нервной системы (адинамия, апатия, бред, эйфория);</a:t>
                      </a:r>
                    </a:p>
                    <a:p>
                      <a:pPr mar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	билирубинемия (до 40-80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мкмоль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/л),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гипербилирубинемия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мкмоль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/л является критической;</a:t>
                      </a:r>
                    </a:p>
                    <a:p>
                      <a:pPr mar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	желтушное окрашивание склер и кожи.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77132"/>
            <a:ext cx="3240360" cy="205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4029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ИНФОРМАЦИЯ ДЛЯ ПАЦИЕНТКИ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492896"/>
            <a:ext cx="4248472" cy="347472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Беременная должна знать, что протекающая беременность в норме физиологически может сопровождаться тошнотой и рвотой с частотой 2-3 раза в сутки. Ухудшение состояния преходящее и не требует лечения. Кроме соблюдения диеты, стоит принимать легкоусвояемую пищу маленькими порциями.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388843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5598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60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ПРЕЭКЛАМПСИЯ, ЭКЛАМПСИЯ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945560" cy="434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871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196752"/>
            <a:ext cx="6591985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Выявление беременных групп высокого риска проводят при первом обращении,  в сроке 30 недель, в родах, так как перераспределение групп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риска возможно на любом этапе.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81718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700808"/>
            <a:ext cx="7776864" cy="3474720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Гипертензивные расстройства во время беременности (в том числе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преэклампсия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ПЭ) встречаются в 2-8% беременностей. Распространенность АГ среди беременных в Российской Федерации составляет 5-30%. </a:t>
            </a:r>
          </a:p>
          <a:p>
            <a:pPr marL="4572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данным Минздрава РФ, гипертензивные осложнения беременности занимают 3-4 место в причинах материнской смертности в течение последнего десятилетия. </a:t>
            </a:r>
          </a:p>
          <a:p>
            <a:pPr marL="4572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Ежегодно во всем мире более 50 000 женщин погибает в период беременности из-за осложнений, связанных с АГ. </a:t>
            </a:r>
          </a:p>
          <a:p>
            <a:pPr marL="4572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Вместе с тем в настоящее время имеет место отчетливая тенденция к снижению частоты эклампсии и повышению частоты гипертензивных осложнений беременности, что объясняется исходным состоянием здоровья женщины. </a:t>
            </a:r>
          </a:p>
        </p:txBody>
      </p:sp>
    </p:spTree>
    <p:extLst>
      <p:ext uri="{BB962C8B-B14F-4D97-AF65-F5344CB8AC3E}">
        <p14:creationId xmlns:p14="http://schemas.microsoft.com/office/powerpoint/2010/main" val="2429752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9D952BF-1912-36C0-7A69-E4102D64FF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5592763" cy="747713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rgbClr val="C00000"/>
                </a:solidFill>
                <a:effectLst/>
              </a:rPr>
              <a:t>Терминология</a:t>
            </a:r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D263E3DC-9BBD-8820-28DA-C3832DA24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1341438"/>
            <a:ext cx="6696397" cy="532765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2013 году на пленуме «Мать и Дитя» при участии Межведомственного Научного Совета по акушерству и гинекологии РАМН и Российской ассоциации акушеров-гинекологов был принят термин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преэклампсия</a:t>
            </a:r>
            <a:r>
              <a:rPr lang="ru-RU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dirty="0"/>
              <a:t> 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Использовавшиеся в течение многих лет термины «</a:t>
            </a:r>
            <a:r>
              <a:rPr lang="ru-RU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гестоз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«поздний </a:t>
            </a:r>
            <a:r>
              <a:rPr lang="ru-RU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гестоз</a:t>
            </a:r>
            <a:r>
              <a:rPr lang="ru-RU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«ОПГ-</a:t>
            </a: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гестоз</a:t>
            </a:r>
            <a:r>
              <a:rPr lang="ru-RU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«поздний токсикоз»,    «токсикоз второй половины беременности»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к устаревшей терминологии.</a:t>
            </a:r>
          </a:p>
        </p:txBody>
      </p:sp>
      <p:pic>
        <p:nvPicPr>
          <p:cNvPr id="12292" name="Рисунок 4" descr="http://im6-tub-ru.yandex.net/i?id=92365304-23-72&amp;n=21">
            <a:extLst>
              <a:ext uri="{FF2B5EF4-FFF2-40B4-BE49-F238E27FC236}">
                <a16:creationId xmlns:a16="http://schemas.microsoft.com/office/drawing/2014/main" id="{2934B2FE-6D4D-F71F-2BB7-1F515E46E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81075"/>
            <a:ext cx="2195736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>
            <a:extLst>
              <a:ext uri="{FF2B5EF4-FFF2-40B4-BE49-F238E27FC236}">
                <a16:creationId xmlns:a16="http://schemas.microsoft.com/office/drawing/2014/main" id="{084FCD92-1C8B-42BF-83B6-622B002C69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19672" y="193376"/>
            <a:ext cx="6264696" cy="31956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ru-RU" sz="2400" dirty="0"/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ru-RU" altLang="ru-RU" sz="2400" b="1" dirty="0" err="1">
                <a:solidFill>
                  <a:srgbClr val="C00000"/>
                </a:solidFill>
                <a:effectLst/>
              </a:rPr>
              <a:t>Преэклампсия</a:t>
            </a:r>
            <a:r>
              <a:rPr lang="ru-RU" altLang="ru-RU" sz="2400" b="1" dirty="0">
                <a:solidFill>
                  <a:srgbClr val="C00000"/>
                </a:solidFill>
                <a:effectLst/>
              </a:rPr>
              <a:t> характеризуется: триадой типичных клинических симптомов (триада </a:t>
            </a:r>
            <a:r>
              <a:rPr lang="ru-RU" altLang="ru-RU" sz="2400" b="1" dirty="0" err="1">
                <a:solidFill>
                  <a:srgbClr val="C00000"/>
                </a:solidFill>
                <a:effectLst/>
              </a:rPr>
              <a:t>Цангемейстера</a:t>
            </a:r>
            <a:r>
              <a:rPr lang="ru-RU" altLang="ru-RU" sz="2400" b="1" dirty="0">
                <a:solidFill>
                  <a:srgbClr val="C00000"/>
                </a:solidFill>
                <a:effectLst/>
              </a:rPr>
              <a:t>):</a:t>
            </a:r>
            <a:endParaRPr lang="ru-RU" sz="2400" dirty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ru-RU" sz="2400" b="1" dirty="0"/>
              <a:t>артериальная гипертензия,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ru-RU" sz="2400" b="1" dirty="0"/>
              <a:t>протеинурия,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ru-RU" sz="2400" b="1" dirty="0"/>
              <a:t>отеки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  <a:defRPr/>
            </a:pPr>
            <a:endParaRPr lang="ru-RU" sz="2400" b="1" dirty="0"/>
          </a:p>
        </p:txBody>
      </p:sp>
      <p:pic>
        <p:nvPicPr>
          <p:cNvPr id="46083" name="Picture 4" descr="D:\ДМЯ\Кафедра\фото для лекций\i.jpeg13.jpeg">
            <a:extLst>
              <a:ext uri="{FF2B5EF4-FFF2-40B4-BE49-F238E27FC236}">
                <a16:creationId xmlns:a16="http://schemas.microsoft.com/office/drawing/2014/main" id="{FFD83711-26D1-862E-9A33-899C6C1B6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535" y="0"/>
            <a:ext cx="1382466" cy="110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>
            <a:extLst>
              <a:ext uri="{FF2B5EF4-FFF2-40B4-BE49-F238E27FC236}">
                <a16:creationId xmlns:a16="http://schemas.microsoft.com/office/drawing/2014/main" id="{D8BCE2F7-93E8-5D98-093C-0E30EA227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635500"/>
            <a:ext cx="287337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>
            <a:extLst>
              <a:ext uri="{FF2B5EF4-FFF2-40B4-BE49-F238E27FC236}">
                <a16:creationId xmlns:a16="http://schemas.microsoft.com/office/drawing/2014/main" id="{9F8EDF33-C6E6-8010-33E1-EB212A973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4660900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>
            <a:extLst>
              <a:ext uri="{FF2B5EF4-FFF2-40B4-BE49-F238E27FC236}">
                <a16:creationId xmlns:a16="http://schemas.microsoft.com/office/drawing/2014/main" id="{235718A2-13C0-0408-CB27-A4AEA208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35500"/>
            <a:ext cx="2286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6" descr="Преэклампсия – симптомы, причины, лечение, профилактика">
            <a:extLst>
              <a:ext uri="{FF2B5EF4-FFF2-40B4-BE49-F238E27FC236}">
                <a16:creationId xmlns:a16="http://schemas.microsoft.com/office/drawing/2014/main" id="{9E9330F4-43E1-22F6-086A-E41B852D3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86" y="3068960"/>
            <a:ext cx="1766877" cy="110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Клиническая классификация гипертензивных расстройств во время беременности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2204864"/>
          <a:ext cx="7704856" cy="2194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err="1">
                          <a:latin typeface="Times New Roman" pitchFamily="18" charset="0"/>
                          <a:cs typeface="Times New Roman" pitchFamily="18" charset="0"/>
                        </a:rPr>
                        <a:t>Преэклампсия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 и эклампсия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ПЭ и эклампсия на фоне хронической артериальной гипертензии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err="1">
                          <a:latin typeface="Times New Roman" pitchFamily="18" charset="0"/>
                          <a:cs typeface="Times New Roman" pitchFamily="18" charset="0"/>
                        </a:rPr>
                        <a:t>Гестационная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 (индуцированная беременностью) АГ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Хроническая АГ (существовавшая до беременности).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4853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60648"/>
            <a:ext cx="5184576" cy="64087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Артериальная гипертензия (АГ) - состояние, характеризующееся повышенным уровнем артериального давления (АД) 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Критерии диагностики АГ: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систолическое АД &gt;140 мм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.; и (или)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диастолическое АД &gt;90 мм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[8, 9].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 степени повышения уровня АД у беременных может использоваться для характеристики степени АГ при любой ее форме (хронической АГ,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гестационной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АГ, ПЭ).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Выделение двух степеней АГ - умеренной и тяжелой - при беременности имеет принципиальное значение для оценки прогноза, выбора тактики ведения, лечения и родовспоможения.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систолического АД (САД) &gt;160 мм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и (или) диастолического АД (ДАД) &gt;110 мм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при тяжелой АГ ассоциируется с высоким риском развития инсульта.</a:t>
            </a:r>
          </a:p>
          <a:p>
            <a:pPr marL="45720" indent="0">
              <a:buNone/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2776"/>
            <a:ext cx="312034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1545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352928" cy="6264696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Клинически значимая протеинурия</a:t>
            </a:r>
          </a:p>
          <a:p>
            <a:pPr marL="4572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Золотой стандарт для диагностики протеинурии - количественное определение белка в суточной порции (С).</a:t>
            </a:r>
          </a:p>
          <a:p>
            <a:pPr marL="4572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Допустимая граница нормы суточной протеинурии во время беременности определена как 0,3 г/л (В-2b).</a:t>
            </a:r>
          </a:p>
          <a:p>
            <a:pPr marL="4572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Клинически значимая протеинурия во время беременности определена как наличие белка в моче ≥0,3 г/л в суточной пробе (24 ч) либо в двух пробах, взятых с интервалом в 6 ч (B-2b); при использовании тест-полоски (белок в моче) - показатель ≥ "1+" (B-2a).</a:t>
            </a:r>
          </a:p>
          <a:p>
            <a:pPr marL="4572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Умеренная протеинурия - это уровень белка &gt;300 мг/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или &gt;0,3 г/л, определяемый в двух порциях мочи, взятой с интервалом в 6 ч, или значение «1+» по тест-полоске.</a:t>
            </a:r>
          </a:p>
          <a:p>
            <a:pPr marL="4572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Выраженная протеинурия - это уровень белка &gt;5 г/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или &gt;3 г/л в двух порциях мочи, взятой с интервалом в 6 ч, или значение «3+» по тест-полоске.</a:t>
            </a:r>
          </a:p>
          <a:p>
            <a:pPr marL="45720" indent="0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745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76801" y="476672"/>
            <a:ext cx="4104456" cy="390676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Гестационная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артериальная гипертензия</a:t>
            </a:r>
          </a:p>
          <a:p>
            <a:pPr marL="45720" indent="0" algn="just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Гестационная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(индуцированная беременностью) АГ - это повышение АД, впервые зафиксированное после 20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беременности и не сопровождающееся протеинурией. Диагноз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гестационная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АГ» может быть выставлен только в период беременности. При</a:t>
            </a:r>
          </a:p>
          <a:p>
            <a:pPr marL="4572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сохранении повышенного АД к концу 12-й недели после родов диагноз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гестационная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АГ» меняется на диагноз «хроническая АГ» и уточняется после дополнительного обследования в соответствии с общепринятой классификацией АГ (ГБ, или вторичная, то есть симптоматическая АГ).</a:t>
            </a:r>
          </a:p>
          <a:p>
            <a:pPr marL="4572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58" y="1916832"/>
            <a:ext cx="453650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2620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16632"/>
            <a:ext cx="6400800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ПРЕЭКЛАМПСИЯ</a:t>
            </a:r>
          </a:p>
          <a:p>
            <a:pPr marL="45720" indent="0" algn="ctr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692696"/>
          <a:ext cx="8424936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8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Преэклампсии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мультисистемное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патологическое состояние, возникающее во второй половине беременности (после 20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нед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), характеризующееся артериальной гипертензией в сочетании с протеинурией (более 0,3 г/л в суточной моче), а также часто отеками и проявлениями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полиорганной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недостаточности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Этиология и патогенез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Согласно наиболее признанной гипотезе, причина ПЭ - нарушение функции формирования плаценты в самые ранние сроки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гестации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. При этом нарушение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ремоделирования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спиральных артерий рассматривается как ранний, но не всегда первичный дефект, вызывающий развитие ПЭ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Предикторы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преэклампсии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в ранние сроки беременности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Как дополнение к анамнестическим и данным наружного осмотра (среднее АД, индекс массы тела, первая беременность или ПЭ в анамнезе) рассматривается комбинация тестов, включающая :</a:t>
                      </a:r>
                    </a:p>
                    <a:p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допплерометрию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в маточных артериях, </a:t>
                      </a:r>
                    </a:p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УЗ-оценку структуры плаценты, </a:t>
                      </a:r>
                    </a:p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биохимические тесты.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2808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116632"/>
            <a:ext cx="7029400" cy="3474720"/>
          </a:xfrm>
        </p:spPr>
        <p:txBody>
          <a:bodyPr/>
          <a:lstStyle/>
          <a:p>
            <a:r>
              <a:rPr lang="ru-RU" dirty="0"/>
              <a:t>Клиническая классификация </a:t>
            </a:r>
            <a:r>
              <a:rPr lang="ru-RU" dirty="0" err="1"/>
              <a:t>преэклампсии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548680"/>
          <a:ext cx="8712968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2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Умеренная ПЭ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у 3-8% женщин и чаще всего не оказывает серьезного влияния на здоровье ребенка и матери; у 1-2% беременных ПЭ приобретает тяжелое течение.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Тяжелая ПЭ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ПЭ с тяжелой гипертензией (ДАД ≥110 мм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рт.ст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., САД ≥160 мм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рт.ст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.) и (или) с наличием специфических симптомов, и (или) биохимических, и (или) гематологических нарушений [7, 15, 40]. Уровень суточной протеинурии превышает 3 г/л.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Клинические симптомы и признаки тяжелой ПЭ (в дополнение к гипертензии и протеинурии), свидетельствующие о развитии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полиорганной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недостаточности :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	расстройство ЦНС (нарушение зрения, головная боль);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	нарушение функции почек (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олигурия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&lt;500 мл/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сут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, повышение уровня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креатинина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);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	отек легких;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	внезапное возникновение отеков лица, рук, ног;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	отек зрительного диска;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	нарушение функции печени (повышение ферментов АЛТ, АСТ);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	боли в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эпигастральной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области/правом верхнем квадранте живота (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перерастяжение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капсулы печени вследствие нарушения кровообращения);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	тромбоцитопения (ниже 100х106/л);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	HELLP-синдром;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	подтверждение страдания плода (синдром ЗРП, маловодие, отрицательный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нестрессовый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тест).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18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60648"/>
            <a:ext cx="6400800" cy="347472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Диагностические критерии умеренной и тяжелой ПЭ</a:t>
            </a:r>
          </a:p>
          <a:p>
            <a:pPr marL="45720" indent="0" algn="ctr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340768"/>
          <a:ext cx="8496944" cy="469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2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Степень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Критерии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ПЭ умеренная: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АГ - САД ≥140 мм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рт.ст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. или ДАД &gt;90 мм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рт.ст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., возникшие при сроке беременности &gt;20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нед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у женщины с нормальным АД в анамнезе, и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протеинурия ≥0,3 г/л белка в 24-часовой пробе мочи;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ПЭ тяжелая (наличие симптомов умеренной ПЭ и ≥1 из следующих критериев):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АГ - САД ≥160 мм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рт.ст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. или ДАД &gt;110 мм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рт.ст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. при двукратном измерении с интервалом в 6 ч в состоянии покоя;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	протеинурия ≥5,0 г/л в 24-часовой пробе мочи или &gt;3 г/л в двух порциях мочи, взятой с интервалом в 6 ч, или значение «3+» по тест-полоске;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олигурия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&lt;500 мл за 24 ч;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	церебральные или зрительные симптомы (головная боль, мелькание мушек и т.д.); отек легких; цианоз;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	боли в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эпигастральной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области или правом верхнем квадранте; нарушение функции печени (повышение АЛТ, АСТ); тромбоцитопения (&lt;100х106/л);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	ЗРП.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9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6512511" cy="1143000"/>
          </a:xfrm>
        </p:spPr>
        <p:txBody>
          <a:bodyPr>
            <a:normAutofit/>
          </a:bodyPr>
          <a:lstStyle/>
          <a:p>
            <a:r>
              <a:rPr lang="ru-RU" sz="4000" dirty="0">
                <a:effectLst/>
                <a:latin typeface="Cambria" pitchFamily="18" charset="0"/>
                <a:cs typeface="Times New Roman" pitchFamily="18" charset="0"/>
              </a:rPr>
              <a:t>Осложнения беременности </a:t>
            </a:r>
            <a:endParaRPr lang="ru-RU" sz="40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419600"/>
          </a:xfrm>
        </p:spPr>
        <p:txBody>
          <a:bodyPr>
            <a:normAutofit fontScale="85000" lnSpcReduction="10000"/>
          </a:bodyPr>
          <a:lstStyle/>
          <a:p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невынашивание беременности;</a:t>
            </a:r>
          </a:p>
          <a:p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перенашивание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беременности;</a:t>
            </a:r>
          </a:p>
          <a:p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токсикозы;</a:t>
            </a:r>
          </a:p>
          <a:p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гипертензивные расстройства (преэклампсия, эклампсия);</a:t>
            </a:r>
          </a:p>
          <a:p>
            <a:r>
              <a:rPr lang="ru-RU" sz="45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>
                <a:effectLst/>
                <a:latin typeface="Times New Roman" pitchFamily="18" charset="0"/>
                <a:cs typeface="Times New Roman" pitchFamily="18" charset="0"/>
              </a:rPr>
              <a:t>экстрагенитальные</a:t>
            </a:r>
            <a:r>
              <a:rPr lang="ru-RU" sz="4500" dirty="0">
                <a:effectLst/>
                <a:latin typeface="Times New Roman" pitchFamily="18" charset="0"/>
                <a:cs typeface="Times New Roman" pitchFamily="18" charset="0"/>
              </a:rPr>
              <a:t> заболевания;</a:t>
            </a:r>
          </a:p>
          <a:p>
            <a:r>
              <a:rPr lang="ru-RU" sz="4500" dirty="0">
                <a:effectLst/>
                <a:latin typeface="Times New Roman" pitchFamily="18" charset="0"/>
                <a:cs typeface="Times New Roman" pitchFamily="18" charset="0"/>
              </a:rPr>
              <a:t>  беременность и </a:t>
            </a:r>
            <a:r>
              <a:rPr lang="en-US" sz="4500" dirty="0" err="1">
                <a:effectLst/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ru-RU" sz="4500" dirty="0">
                <a:effectLst/>
                <a:latin typeface="Times New Roman" pitchFamily="18" charset="0"/>
                <a:cs typeface="Times New Roman" pitchFamily="18" charset="0"/>
              </a:rPr>
              <a:t>-конфликт.</a:t>
            </a:r>
          </a:p>
          <a:p>
            <a:endParaRPr lang="ru-RU" sz="4500" dirty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4500" dirty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4500" dirty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297550"/>
      </p:ext>
    </p:extLst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188640"/>
            <a:ext cx="6400800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Осложнения и профилактика </a:t>
            </a:r>
            <a:r>
              <a:rPr lang="ru-RU" b="1" dirty="0" err="1">
                <a:solidFill>
                  <a:srgbClr val="C00000"/>
                </a:solidFill>
              </a:rPr>
              <a:t>преэклампсии</a:t>
            </a:r>
            <a:endParaRPr lang="ru-RU" b="1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836712"/>
          <a:ext cx="8568952" cy="53949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4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Осложнения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Эклампсия.</a:t>
                      </a:r>
                    </a:p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Отек сетчатки, кровоизлияние в сетчатку, отслойка сетчатки.</a:t>
                      </a:r>
                    </a:p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Острый жировой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гепатоз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HELLP-синдром.</a:t>
                      </a:r>
                    </a:p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Острая почечная недостаточность.</a:t>
                      </a:r>
                    </a:p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Отек легких.</a:t>
                      </a:r>
                    </a:p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Инсульт.</a:t>
                      </a:r>
                    </a:p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Отслойка плаценты.</a:t>
                      </a:r>
                    </a:p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Антенатальная смерть плода.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Профилактика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Назначение низких доз Аспирина (75 мг в день), начиная с 12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нед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до родов</a:t>
                      </a:r>
                    </a:p>
                    <a:p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Дипиридамол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в суточной дозе от 75 до 225 мг.</a:t>
                      </a:r>
                    </a:p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Беременным с низким потреблением кальция (&lt;600 мг в день) - назначение его в виде препаратов - не менее 1 г в день</a:t>
                      </a:r>
                    </a:p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У  женщин с признаками дефицита магния - магния цитрат 618,43 мг (100 мг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Mg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++) + пиридоксин 10 мг назначают по 2 таблетки 2 раза в сутки или по 1 таблетке утром, 1 таблетке днем и 1-2 таблетки на ночь, длительность приема 1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и более, до устранения симптомов, связанных с дефицитом магния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1725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88640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Эклампсия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764704"/>
          <a:ext cx="8496944" cy="49072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007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9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Критерии диагностики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возникновение  судорог у женщин с ПЭ, которые не могут быть объяснены другими причинами (эпилепсия, инсульт)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!Симптомы, свидетельствующие об угрозе эклампсии: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	появление неврологической симптоматики;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	нарастающая головная боль;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	нарушения зрения;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	боли в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эпигастральной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области и правом подреберье;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	периодически возникающий цианоз лица;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	парестезии нижних конечностей;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	боли в животе и нижних конечностях без четкой локализации;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	небольшие подергивания мускулатуры (преимущественно лицевой);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	одышка;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	возбужденное состояние или, наоборот, сонливость;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	затрудненное носовое дыхание;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	покашливание, сухой кашель;	слюнотечение;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	боли за грудиной.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6550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283" y="241156"/>
            <a:ext cx="5544616" cy="642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4330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4DE30-77AE-9F41-E02D-A53B9D86C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5887"/>
            <a:ext cx="6769174" cy="630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Ведение ПЭ в зависимости от тяжести состояния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9AA5EFD-825E-974D-39CC-DE83F213D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989984"/>
              </p:ext>
            </p:extLst>
          </p:nvPr>
        </p:nvGraphicFramePr>
        <p:xfrm>
          <a:off x="107950" y="1125538"/>
          <a:ext cx="8929688" cy="5616575"/>
        </p:xfrm>
        <a:graphic>
          <a:graphicData uri="http://schemas.openxmlformats.org/drawingml/2006/table">
            <a:tbl>
              <a:tblPr/>
              <a:tblGrid>
                <a:gridCol w="2016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8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4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0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32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,Bold"/>
                          <a:cs typeface="Times New Roman" pitchFamily="18" charset="0"/>
                        </a:rPr>
                        <a:t>Мероприятие</a:t>
                      </a:r>
                      <a:endParaRPr lang="ru-RU" sz="1900" b="1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51" marR="6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,Bold"/>
                          <a:cs typeface="Times New Roman" pitchFamily="18" charset="0"/>
                        </a:rPr>
                        <a:t>Состояние</a:t>
                      </a:r>
                      <a:endParaRPr lang="ru-RU" sz="1900" b="1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51" marR="6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baseline="0" dirty="0">
                          <a:latin typeface="Times New Roman" pitchFamily="18" charset="0"/>
                          <a:ea typeface="Times New Roman,Bold"/>
                          <a:cs typeface="Times New Roman" pitchFamily="18" charset="0"/>
                        </a:rPr>
                        <a:t>ПЭ умеренная</a:t>
                      </a:r>
                      <a:endParaRPr lang="ru-RU" sz="19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51" marR="6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baseline="0" dirty="0">
                          <a:solidFill>
                            <a:srgbClr val="FFC000"/>
                          </a:solidFill>
                          <a:latin typeface="Times New Roman" pitchFamily="18" charset="0"/>
                          <a:ea typeface="Times New Roman,Bold"/>
                          <a:cs typeface="Times New Roman" pitchFamily="18" charset="0"/>
                        </a:rPr>
                        <a:t>ПЭ тяжелая</a:t>
                      </a:r>
                      <a:endParaRPr lang="ru-RU" sz="1900" b="1" baseline="0" dirty="0">
                        <a:solidFill>
                          <a:srgbClr val="FFC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51" marR="6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,Bold"/>
                          <a:cs typeface="Times New Roman" pitchFamily="18" charset="0"/>
                        </a:rPr>
                        <a:t>Эклампсия</a:t>
                      </a:r>
                      <a:endParaRPr lang="ru-RU" sz="19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51" marR="6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28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30" b="1" baseline="0" dirty="0">
                          <a:latin typeface="Times New Roman" pitchFamily="18" charset="0"/>
                          <a:ea typeface="Times New Roman,Bold"/>
                          <a:cs typeface="Times New Roman" pitchFamily="18" charset="0"/>
                        </a:rPr>
                        <a:t>Тактика</a:t>
                      </a:r>
                      <a:endParaRPr lang="ru-RU" sz="193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51" marR="6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30" b="1" baseline="0" dirty="0">
                          <a:latin typeface="Times New Roman" pitchFamily="18" charset="0"/>
                          <a:ea typeface="Times New Roman,Bold"/>
                          <a:cs typeface="Times New Roman" pitchFamily="18" charset="0"/>
                        </a:rPr>
                        <a:t>Обследование, тща-тельное наблюдение (возможно амбулаторно)</a:t>
                      </a:r>
                      <a:endParaRPr lang="ru-RU" sz="193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51" marR="6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30" b="1" baseline="0" dirty="0">
                          <a:latin typeface="Times New Roman" pitchFamily="18" charset="0"/>
                          <a:ea typeface="Times New Roman,Bold"/>
                          <a:cs typeface="Times New Roman" pitchFamily="18" charset="0"/>
                        </a:rPr>
                        <a:t>Активная</a:t>
                      </a:r>
                      <a:endParaRPr lang="ru-RU" sz="193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51" marR="6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28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30" b="1" baseline="0" dirty="0">
                          <a:latin typeface="Times New Roman" pitchFamily="18" charset="0"/>
                          <a:ea typeface="Times New Roman,Bold"/>
                          <a:cs typeface="Times New Roman" pitchFamily="18" charset="0"/>
                        </a:rPr>
                        <a:t>Госпитализация</a:t>
                      </a:r>
                      <a:endParaRPr lang="ru-RU" sz="193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51" marR="6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30" b="1" baseline="0" dirty="0">
                          <a:latin typeface="Times New Roman" pitchFamily="18" charset="0"/>
                          <a:ea typeface="Times New Roman,Bold"/>
                          <a:cs typeface="Times New Roman" pitchFamily="18" charset="0"/>
                        </a:rPr>
                        <a:t>Для обследования</a:t>
                      </a:r>
                      <a:r>
                        <a:rPr lang="ru-RU" sz="193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(в отделение патологии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3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беременности, учреж-дение 3-2 уровня)</a:t>
                      </a:r>
                    </a:p>
                  </a:txBody>
                  <a:tcPr marL="67551" marR="6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3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Обязательная госпитализация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3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 ОРИТ, учреждение 3, в случае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3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невозможности - 2 уровня)</a:t>
                      </a:r>
                    </a:p>
                  </a:txBody>
                  <a:tcPr marL="67551" marR="6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3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Специфическая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3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терапия</a:t>
                      </a:r>
                    </a:p>
                  </a:txBody>
                  <a:tcPr marL="67551" marR="6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3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7551" marR="6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3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Профилактика и лечение судорог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3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Антигипертензивная терапия</a:t>
                      </a:r>
                    </a:p>
                  </a:txBody>
                  <a:tcPr marL="67551" marR="6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74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30" b="1" baseline="0" dirty="0">
                          <a:latin typeface="Times New Roman" pitchFamily="18" charset="0"/>
                          <a:ea typeface="Times New Roman,Bold"/>
                          <a:cs typeface="Times New Roman" pitchFamily="18" charset="0"/>
                        </a:rPr>
                        <a:t>Родоразрешение</a:t>
                      </a:r>
                      <a:endParaRPr lang="ru-RU" sz="193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51" marR="6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3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7551" marR="6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3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течение 6-24 час (экстренно – при прогрессиро-вании симптомов или ухудшении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3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состояния плода)</a:t>
                      </a:r>
                    </a:p>
                  </a:txBody>
                  <a:tcPr marL="67551" marR="6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3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фоне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3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стабилизации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3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состояния</a:t>
                      </a:r>
                    </a:p>
                  </a:txBody>
                  <a:tcPr marL="67551" marR="67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4003" name="Рисунок 3" descr="http://im1-tub-ru.yandex.net/i?id=9c3fad4f820d4dea597557680d7aba03-92-144&amp;n=21">
            <a:extLst>
              <a:ext uri="{FF2B5EF4-FFF2-40B4-BE49-F238E27FC236}">
                <a16:creationId xmlns:a16="http://schemas.microsoft.com/office/drawing/2014/main" id="{0D9B3559-DC75-6C71-84D0-CCB5F8C58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B32B53-0342-0620-8E2F-33E14F53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77813"/>
            <a:ext cx="8244408" cy="1139825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Ведение ПЭ в зависимости от срока беременности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C58D033-F3EA-5FEC-B648-86D825B0C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158102"/>
              </p:ext>
            </p:extLst>
          </p:nvPr>
        </p:nvGraphicFramePr>
        <p:xfrm>
          <a:off x="179388" y="1268413"/>
          <a:ext cx="8786812" cy="3157538"/>
        </p:xfrm>
        <a:graphic>
          <a:graphicData uri="http://schemas.openxmlformats.org/drawingml/2006/table">
            <a:tbl>
              <a:tblPr/>
              <a:tblGrid>
                <a:gridCol w="1964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23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8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,Bold"/>
                          <a:cs typeface="Times New Roman" pitchFamily="18" charset="0"/>
                        </a:rPr>
                        <a:t>Состояние</a:t>
                      </a:r>
                      <a:endParaRPr lang="ru-RU" sz="2400" b="1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42" marR="6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 беременности в неделях</a:t>
                      </a:r>
                    </a:p>
                  </a:txBody>
                  <a:tcPr marL="67542" marR="6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,Bold"/>
                          <a:cs typeface="Times New Roman" pitchFamily="18" charset="0"/>
                        </a:rPr>
                        <a:t>32</a:t>
                      </a:r>
                      <a:endParaRPr lang="ru-RU" sz="2400" b="1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42" marR="6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,Bold"/>
                          <a:cs typeface="Times New Roman" pitchFamily="18" charset="0"/>
                        </a:rPr>
                        <a:t>36</a:t>
                      </a:r>
                      <a:endParaRPr lang="ru-RU" sz="2400" b="1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42" marR="6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baseline="0" dirty="0">
                        <a:solidFill>
                          <a:srgbClr val="CCFF33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,Bold"/>
                          <a:cs typeface="Times New Roman" pitchFamily="18" charset="0"/>
                        </a:rPr>
                        <a:t>38</a:t>
                      </a:r>
                      <a:endParaRPr lang="ru-RU" sz="1900" b="1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42" marR="6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29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>
                          <a:latin typeface="Times New Roman" pitchFamily="18" charset="0"/>
                          <a:ea typeface="Times New Roman,Bold"/>
                          <a:cs typeface="Times New Roman" pitchFamily="18" charset="0"/>
                        </a:rPr>
                        <a:t>ПЭ умеренная</a:t>
                      </a:r>
                      <a:endParaRPr lang="ru-RU" sz="24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42" marR="6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>
                          <a:latin typeface="Times New Roman" pitchFamily="18" charset="0"/>
                          <a:ea typeface="Times New Roman,Bold"/>
                          <a:cs typeface="Times New Roman" pitchFamily="18" charset="0"/>
                        </a:rPr>
                        <a:t>Наблюдение</a:t>
                      </a:r>
                      <a:endParaRPr lang="ru-RU" sz="24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42" marR="6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Возможно плановое</a:t>
                      </a:r>
                    </a:p>
                    <a:p>
                      <a:r>
                        <a:rPr lang="ru-RU" sz="24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родоразрешение</a:t>
                      </a:r>
                      <a:endParaRPr lang="ru-RU" sz="24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42" marR="6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29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>
                          <a:latin typeface="Times New Roman" pitchFamily="18" charset="0"/>
                          <a:ea typeface="Times New Roman,Bold"/>
                          <a:cs typeface="Times New Roman" pitchFamily="18" charset="0"/>
                        </a:rPr>
                        <a:t>ПЭ тяжелая</a:t>
                      </a:r>
                      <a:endParaRPr lang="ru-RU" sz="24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42" marR="6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24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Родоразрешение с</a:t>
                      </a:r>
                    </a:p>
                    <a:p>
                      <a:r>
                        <a:rPr lang="ru-RU" sz="24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профилактикой РДС плода</a:t>
                      </a:r>
                      <a:endParaRPr lang="ru-RU" sz="24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42" marR="6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Экстренное родоразрешение в течение 6-24 часов</a:t>
                      </a:r>
                      <a:endParaRPr lang="ru-RU" sz="24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542" marR="67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7066" name="Рисунок 3" descr="http://im3-tub-ru.yandex.net/i?id=6acfc6f4cc4ea8631253a73b59fc2397-26-144&amp;n=21">
            <a:extLst>
              <a:ext uri="{FF2B5EF4-FFF2-40B4-BE49-F238E27FC236}">
                <a16:creationId xmlns:a16="http://schemas.microsoft.com/office/drawing/2014/main" id="{1A9BE006-12F4-0D33-F03F-DDD684446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437063"/>
            <a:ext cx="3024187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45424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Лекарственные средства для быстрого снижения уровня артериального давления при тяжелой артериальной гипертензии в период беременности</a:t>
            </a:r>
          </a:p>
          <a:p>
            <a:pPr marL="45720" indent="0" algn="ctr">
              <a:buNone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257428"/>
              </p:ext>
            </p:extLst>
          </p:nvPr>
        </p:nvGraphicFramePr>
        <p:xfrm>
          <a:off x="323528" y="2060848"/>
          <a:ext cx="8280920" cy="4804551"/>
        </p:xfrm>
        <a:graphic>
          <a:graphicData uri="http://schemas.openxmlformats.org/drawingml/2006/table">
            <a:tbl>
              <a:tblPr/>
              <a:tblGrid>
                <a:gridCol w="1277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2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10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96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31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12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621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Препарат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Дозы,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способ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Время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наступления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Примечание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применения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гипотензивного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эффекта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Нифедипин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10 мг внутрь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30-45   мин,   повторить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Не   рекомендовано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сублингвальное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через 45 мин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применение.  Возможна  тахикардия  у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матери.  С  осторожностью  применять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одновременно с сульфатом магния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Пабеталол**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20-50  мг,  внутривенно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5  мин,  повторить  через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Противопоказан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при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бронхиальной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болюсно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15-30 мин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астме  и  сердечной  недостаточности,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может вызывать брадикардию у плода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4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Гидралазин**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5-10 мг, в/в болюсно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20 мин, повторить через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Возможна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чрезмерная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гипотензия,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20 мин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ассоциирован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с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худшими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перинатальными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и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материнскими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исходами, чем пабеталол** и нифедипин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4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Диазоксид*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15-45 мг, максимально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3-5 мин, повторить через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Используется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редко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как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резервное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300  мг,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внутривенно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5 мин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средство  при  гипертоническом  кризе.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3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болюсно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Может  вызвать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торможение  родовой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деятельности, развитие гипергликемии,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гиперурикемии,   задержку   воды   в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организме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3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3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Клонидин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0,075-0,15  мг  внутрь.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2-15 мин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0,075 мг 3 раза в сутки, максимальная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3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Возможно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разовая доза - 0,15 мг, максимальная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23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внутривенное введение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суточная доза - 0,6 мг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33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0027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лекарственные средства для плановой терапии артериальной гипертензии у беременных</a:t>
            </a:r>
          </a:p>
          <a:p>
            <a:pPr marL="45720" indent="0" algn="ctr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838303"/>
              </p:ext>
            </p:extLst>
          </p:nvPr>
        </p:nvGraphicFramePr>
        <p:xfrm>
          <a:off x="971600" y="1556792"/>
          <a:ext cx="7632847" cy="4063015"/>
        </p:xfrm>
        <a:graphic>
          <a:graphicData uri="http://schemas.openxmlformats.org/drawingml/2006/table">
            <a:tbl>
              <a:tblPr/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6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5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1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666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96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25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43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744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1417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077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Препарат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Форма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gridSpan="3">
                  <a:txBody>
                    <a:bodyPr/>
                    <a:lstStyle/>
                    <a:p>
                      <a:pPr marR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выпуска,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дозы,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FDA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Примечание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способ применения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Метилдопа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Таблетки 250 мг; 250- 500 мг -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В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Препарат   первой   линии.   Наиболее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2000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мг/</a:t>
                      </a:r>
                      <a:r>
                        <a:rPr lang="ru-RU" sz="1100" dirty="0" err="1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сут</a:t>
                      </a:r>
                      <a:r>
                        <a:rPr lang="ru-RU" sz="11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,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в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2-3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приема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изученный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антигипертензивный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(средняя суточная доза 1000 мг)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препарат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для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лечения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артериальной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гипертензии в период беременности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Нифедипин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Таблетки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пролонгированного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С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Наиболее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изученный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представитель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9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действия  -  20  мг,  таблетки  с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группы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антагонистов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кальция,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9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модифицированным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рекомендован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для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применения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у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9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высвобождением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30/40/60  мг.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беременных  во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всех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международных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Средняя суточная доза 40- 90 мг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рекомендациях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в  качестве  препарата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9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в 1-2 приема в зависимости от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первой   или   второй   линии   при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9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формы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выпуска,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максимальная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артериальной гипертензии беременных.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9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суточная доза - 120 мг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Не  следует  применять  для  плановой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9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терапии короткодействующие формы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5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8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Метопролол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Таблетки 25/50/100/200 мг по 25-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С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Препарат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выбора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среди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β-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9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100  мг,  1-2  раза  в  сутки,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адреноблокаторов в настоящее время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9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максимальная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суточная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доза  -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9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200 мг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0704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8208912" cy="4089608"/>
          </a:xfrm>
        </p:spPr>
        <p:txBody>
          <a:bodyPr/>
          <a:lstStyle/>
          <a:p>
            <a:pPr marL="4572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Профилактика судорог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ts val="760"/>
              </a:lnSpc>
              <a:spcAft>
                <a:spcPts val="0"/>
              </a:spcAft>
              <a:buNone/>
            </a:pPr>
            <a:r>
              <a:rPr lang="ru-RU" sz="1400" b="1" dirty="0">
                <a:latin typeface="Times New Roman"/>
                <a:ea typeface="Times New Roman"/>
                <a:cs typeface="Arial"/>
              </a:rPr>
              <a:t> 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marL="45720" indent="0" algn="just">
              <a:buNone/>
            </a:pPr>
            <a:r>
              <a:rPr lang="ru-RU" sz="2400" b="1" u="sng" dirty="0">
                <a:solidFill>
                  <a:srgbClr val="C00000"/>
                </a:solidFill>
                <a:latin typeface="Segoe UI"/>
                <a:ea typeface="Segoe UI"/>
                <a:cs typeface="Arial"/>
              </a:rPr>
              <a:t>Сульфат магния - препарат выбора для профилактики судорог.</a:t>
            </a:r>
          </a:p>
          <a:p>
            <a:pPr marL="45720" indent="0" algn="ctr">
              <a:buNone/>
            </a:pP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Режимы  введения и мониторинга магния сульфата через инфузионную помпу</a:t>
            </a:r>
          </a:p>
          <a:p>
            <a:pPr marL="45720" indent="0" algn="ctr">
              <a:buNone/>
            </a:pP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B70DA4B6-BD46-C863-8908-D5A928A21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505390"/>
              </p:ext>
            </p:extLst>
          </p:nvPr>
        </p:nvGraphicFramePr>
        <p:xfrm>
          <a:off x="971600" y="4005064"/>
          <a:ext cx="799288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7560">
                  <a:extLst>
                    <a:ext uri="{9D8B030D-6E8A-4147-A177-3AD203B41FA5}">
                      <a16:colId xmlns:a16="http://schemas.microsoft.com/office/drawing/2014/main" val="2443711432"/>
                    </a:ext>
                  </a:extLst>
                </a:gridCol>
                <a:gridCol w="5785328">
                  <a:extLst>
                    <a:ext uri="{9D8B030D-6E8A-4147-A177-3AD203B41FA5}">
                      <a16:colId xmlns:a16="http://schemas.microsoft.com/office/drawing/2014/main" val="16405644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Нагрузочная доза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Arial"/>
                        </a:rPr>
                        <a:t>г сухого вещества – 16 мл 25% раствора MgSO</a:t>
                      </a:r>
                      <a:r>
                        <a:rPr lang="ru-RU" sz="1800" b="1" baseline="-25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Arial"/>
                        </a:rPr>
                        <a:t>4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Arial"/>
                        </a:rPr>
                        <a:t>внутривенно медленно за 10-15 мнут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957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Поддерживающая доза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Arial"/>
                        </a:rPr>
                        <a:t>г сухого вещества – 4 мл 25% раствора MgSO</a:t>
                      </a:r>
                      <a:r>
                        <a:rPr lang="ru-RU" sz="1800" b="1" baseline="-25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Arial"/>
                        </a:rPr>
                        <a:t>4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Arial"/>
                        </a:rPr>
                        <a:t>внутривенно в час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050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4305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475656"/>
            <a:ext cx="8064896" cy="4266808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ru-RU" dirty="0"/>
              <a:t>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Артериальная гипертензия является, бесспорно, актуальной проблемой у беременных, требующая ранней диагностики и своевременного лечения, а также последующего тщательного наблюдения. Своевременное начало адекватной терапии, являющейся по своей сути профилактической, позволяет существенно улучшить прогноз исхода беременности для матери и для плода. Медикаментозное лечение следует проводить с осторожностью из-за возможного замедляющего влияния некоторых препаратов на рост и развитие плода. Однако риск тератогенного и </a:t>
            </a:r>
            <a:r>
              <a:rPr lang="ru-RU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эмбриотоксического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действия лекарств не следует преувеличивать, так как отказ от их обоснованного применения может нанести вред здоровью не только матери, но и ее будущего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34046589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6A264-E120-B610-ACDF-2B35D491E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0" y="277813"/>
            <a:ext cx="7715250" cy="847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ПРОФИЛАКТИКА ПРЕЭКЛАМПСИИ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09CD7D78-1480-D242-E426-B52814BFE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3608" y="1840042"/>
            <a:ext cx="7812360" cy="338415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Беременным группы высокого риска развития ПЭ рекомендовано: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Низкие дозы аспирина (75 мг в день), начиная с 12 недель до родов. При назначении ацетилсалициловой кислоты (аспирина) необходимо письменное информированное согласие женщины, т.к. в соответствии с инструкцией по применению, прием ацетилсалициловой кислоты противопоказан в первые 3 месяца беременности.</a:t>
            </a:r>
          </a:p>
        </p:txBody>
      </p:sp>
      <p:pic>
        <p:nvPicPr>
          <p:cNvPr id="146436" name="Picture 6" descr="http://im1-tub-ru.yandex.net/i?id=adb4671124b33522468ede9ed6db1e7d-100-144&amp;n=21">
            <a:extLst>
              <a:ext uri="{FF2B5EF4-FFF2-40B4-BE49-F238E27FC236}">
                <a16:creationId xmlns:a16="http://schemas.microsoft.com/office/drawing/2014/main" id="{4A1490D9-3B7B-217E-C65B-B617BB5B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7" name="Picture 8" descr="Fcgbhby">
            <a:extLst>
              <a:ext uri="{FF2B5EF4-FFF2-40B4-BE49-F238E27FC236}">
                <a16:creationId xmlns:a16="http://schemas.microsoft.com/office/drawing/2014/main" id="{5C9FC94A-2F41-B452-548C-6B57B1EE3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797425"/>
            <a:ext cx="270033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2436" y="304800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Невынашивание</a:t>
            </a:r>
            <a:r>
              <a:rPr lang="ru-RU" sz="4000" dirty="0">
                <a:effectLst/>
                <a:latin typeface="Cambria" pitchFamily="18" charset="0"/>
                <a:cs typeface="Times New Roman" pitchFamily="18" charset="0"/>
              </a:rPr>
              <a:t> беременности </a:t>
            </a:r>
            <a:endParaRPr lang="ru-RU" sz="40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C5460B-1CB6-0772-694D-97C828400261}"/>
              </a:ext>
            </a:extLst>
          </p:cNvPr>
          <p:cNvSpPr txBox="1"/>
          <p:nvPr/>
        </p:nvSpPr>
        <p:spPr>
          <a:xfrm>
            <a:off x="1619672" y="1340768"/>
            <a:ext cx="7056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</a:rPr>
              <a:t>Невынашивание беременности </a:t>
            </a:r>
            <a:r>
              <a:rPr lang="ru-RU" b="1" dirty="0">
                <a:latin typeface="Arial" pitchFamily="34" charset="0"/>
              </a:rPr>
              <a:t>- это самовольное прерывание ее от начала до 37 недель.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45C694-487F-C14B-36EF-2C103E762AB7}"/>
              </a:ext>
            </a:extLst>
          </p:cNvPr>
          <p:cNvSpPr txBox="1"/>
          <p:nvPr/>
        </p:nvSpPr>
        <p:spPr>
          <a:xfrm>
            <a:off x="1872436" y="2142997"/>
            <a:ext cx="694803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Невынашивание беременности</a:t>
            </a:r>
            <a:r>
              <a:rPr lang="uk-UA" sz="2800" dirty="0">
                <a:solidFill>
                  <a:srgbClr val="0000FF"/>
                </a:solidFill>
                <a:latin typeface="Arial" pitchFamily="34" charset="0"/>
              </a:rPr>
              <a:t> (</a:t>
            </a:r>
            <a:r>
              <a:rPr lang="uk-UA" sz="2800" dirty="0" err="1">
                <a:solidFill>
                  <a:srgbClr val="0000FF"/>
                </a:solidFill>
                <a:latin typeface="Arial" pitchFamily="34" charset="0"/>
              </a:rPr>
              <a:t>преждевременная</a:t>
            </a:r>
            <a:r>
              <a:rPr lang="uk-UA" sz="2800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uk-UA" sz="2800" dirty="0" err="1">
                <a:solidFill>
                  <a:srgbClr val="0000FF"/>
                </a:solidFill>
                <a:latin typeface="Arial" pitchFamily="34" charset="0"/>
              </a:rPr>
              <a:t>потеря</a:t>
            </a:r>
            <a:r>
              <a:rPr lang="uk-UA" sz="2800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ru-RU" sz="28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</a:rPr>
              <a:t>беременности)</a:t>
            </a:r>
            <a:r>
              <a:rPr lang="uk-UA" sz="2800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принадлежит к числу довольно частых видов акушерской патологии, частота этой патологии в разных странах колеблется в пределах от 10 до 20-25% к общему числу беременностей и не имеет тенденции к снижению..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135192"/>
      </p:ext>
    </p:extLst>
  </p:cSld>
  <p:clrMapOvr>
    <a:masterClrMapping/>
  </p:clrMapOvr>
  <p:transition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5E6A4-4EFE-E11E-6003-FFEBADA80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722" y="303212"/>
            <a:ext cx="6552728" cy="847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ПРОФИЛАКТИКА ПРЕЭКЛАМПСИИ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1252F122-1A3E-78F0-AD32-58DBADAD8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1196975"/>
            <a:ext cx="8748464" cy="4933950"/>
          </a:xfrm>
        </p:spPr>
        <p:txBody>
          <a:bodyPr/>
          <a:lstStyle/>
          <a:p>
            <a:pPr marL="0" indent="0">
              <a:spcBef>
                <a:spcPts val="0"/>
              </a:spcBef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Беременным с низким потреблением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(&lt; 600 мг в день) - назначение в виде препаратов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– не менее 1г в день.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Следует принять во внимание, что среднее потребление кальция в России – 500-750 мг/сутки. Согласно современным нормам, физиологическая потребность беременных составляет не менее 1000 мг кальция в сутки.</a:t>
            </a:r>
          </a:p>
        </p:txBody>
      </p:sp>
      <p:pic>
        <p:nvPicPr>
          <p:cNvPr id="147460" name="Picture 2" descr="http://im2-tub-ru.yandex.net/i?id=dc704a653825fae2cc2706404cc7223f-120-144&amp;n=21">
            <a:extLst>
              <a:ext uri="{FF2B5EF4-FFF2-40B4-BE49-F238E27FC236}">
                <a16:creationId xmlns:a16="http://schemas.microsoft.com/office/drawing/2014/main" id="{6C797917-AE1A-9292-AC0B-B17B8AD6F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88"/>
            <a:ext cx="1979613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1" name="Picture 4" descr="В питания продуктах Кальций">
            <a:extLst>
              <a:ext uri="{FF2B5EF4-FFF2-40B4-BE49-F238E27FC236}">
                <a16:creationId xmlns:a16="http://schemas.microsoft.com/office/drawing/2014/main" id="{AC6F9210-6141-415C-EC5C-639958495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373688"/>
            <a:ext cx="136842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2" name="Picture 8" descr="Кости здоровые Как Епоха Сохранить Велика">
            <a:extLst>
              <a:ext uri="{FF2B5EF4-FFF2-40B4-BE49-F238E27FC236}">
                <a16:creationId xmlns:a16="http://schemas.microsoft.com/office/drawing/2014/main" id="{55040C6E-239D-979B-2B57-DDE018A06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373688"/>
            <a:ext cx="180022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3" name="Picture 10" descr="http://im2-tub-ru.yandex.net/i?id=93a4ebe94ed45884ae44b8f5bd2ba946-51-144&amp;n=21">
            <a:extLst>
              <a:ext uri="{FF2B5EF4-FFF2-40B4-BE49-F238E27FC236}">
                <a16:creationId xmlns:a16="http://schemas.microsoft.com/office/drawing/2014/main" id="{482BE44A-7AB7-5693-EF91-2F5A447F8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373688"/>
            <a:ext cx="969962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4" name="Picture 12" descr="http://im1-tub-ru.yandex.net/i?id=06106163493b092257566cfb42ca508d-73-144&amp;n=21">
            <a:extLst>
              <a:ext uri="{FF2B5EF4-FFF2-40B4-BE49-F238E27FC236}">
                <a16:creationId xmlns:a16="http://schemas.microsoft.com/office/drawing/2014/main" id="{2A08EF7E-DBD3-D866-0970-AD3F84295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5373688"/>
            <a:ext cx="175895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5" name="Picture 14" descr="Йод-актив Кальций-актив И">
            <a:extLst>
              <a:ext uri="{FF2B5EF4-FFF2-40B4-BE49-F238E27FC236}">
                <a16:creationId xmlns:a16="http://schemas.microsoft.com/office/drawing/2014/main" id="{02C3E4C7-2339-1D71-3DCE-CC8908376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0"/>
            <a:ext cx="14795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6" name="Picture 16" descr="Портал Женский / woman.hutor.ru">
            <a:extLst>
              <a:ext uri="{FF2B5EF4-FFF2-40B4-BE49-F238E27FC236}">
                <a16:creationId xmlns:a16="http://schemas.microsoft.com/office/drawing/2014/main" id="{5EF17DD1-6E08-481C-D6A4-12B02EE79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373688"/>
            <a:ext cx="12954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660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БЕРЕМЕННОСТЬ И 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ru-RU" sz="36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-КОНФЛИКТ</a:t>
            </a:r>
            <a:br>
              <a:rPr lang="ru-RU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8077200" cy="2409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Существует 2 вида изосерологической несовместимости:</a:t>
            </a:r>
          </a:p>
          <a:p>
            <a:pPr lvl="0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фактору (а/г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«Д» (85%), «С», «Е»).</a:t>
            </a:r>
          </a:p>
          <a:p>
            <a:pPr lvl="0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По системе АВО а/г (реже).</a:t>
            </a:r>
          </a:p>
          <a:p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Чаще гемолитическая болезнь развивается в результате несовместимости по «Д» фактору.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47136B4-999E-2911-62AF-887749B07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39318"/>
            <a:ext cx="5007471" cy="316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197674"/>
      </p:ext>
    </p:extLst>
  </p:cSld>
  <p:clrMapOvr>
    <a:masterClrMapping/>
  </p:clrMapOvr>
  <p:transition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Определение.</a:t>
            </a:r>
          </a:p>
        </p:txBody>
      </p:sp>
      <p:sp>
        <p:nvSpPr>
          <p:cNvPr id="1048598" name="Содержимое 2"/>
          <p:cNvSpPr>
            <a:spLocks noGrp="1"/>
          </p:cNvSpPr>
          <p:nvPr>
            <p:ph idx="1"/>
          </p:nvPr>
        </p:nvSpPr>
        <p:spPr>
          <a:xfrm>
            <a:off x="1475656" y="1412776"/>
            <a:ext cx="7344816" cy="3777622"/>
          </a:xfrm>
        </p:spPr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Rh -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изосенсибилизация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одна из клинических форм иммунопатологии беременности, которая возникает при несовместимости организмов матери и плода по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эритроцитарным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антигенам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резус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приводит к тяжелым последствиям эмбриогенеза и постнатального развития.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Documents and Settings\Admin\Рабочий стол\резус\69203134.jpg">
            <a:extLst>
              <a:ext uri="{FF2B5EF4-FFF2-40B4-BE49-F238E27FC236}">
                <a16:creationId xmlns:a16="http://schemas.microsoft.com/office/drawing/2014/main" id="{6E628167-8149-F394-EF4C-D31B87F0B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832" y="3666398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Определение.</a:t>
            </a:r>
          </a:p>
        </p:txBody>
      </p:sp>
      <p:sp>
        <p:nvSpPr>
          <p:cNvPr id="1048600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3750"/>
          </a:bodyPr>
          <a:lstStyle/>
          <a:p>
            <a:r>
              <a:rPr lang="ru-RU" b="1" dirty="0"/>
              <a:t>Пять основных факторов системы резус: </a:t>
            </a:r>
          </a:p>
          <a:p>
            <a:pPr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/>
              <a:t>D</a:t>
            </a:r>
            <a:r>
              <a:rPr lang="ru-RU" b="1" i="1" dirty="0"/>
              <a:t>-антиген </a:t>
            </a:r>
            <a:r>
              <a:rPr lang="ru-RU" b="1" dirty="0"/>
              <a:t>– липопротеин, расположенный на внутренней поверхности плазменной мембраны эритроцитов</a:t>
            </a:r>
          </a:p>
          <a:p>
            <a:r>
              <a:rPr lang="en-US" b="1" dirty="0"/>
              <a:t>Rh</a:t>
            </a:r>
            <a:r>
              <a:rPr lang="ru-RU" b="1" dirty="0"/>
              <a:t>-положительные эритроциты </a:t>
            </a:r>
            <a:r>
              <a:rPr lang="ru-RU" b="1" i="1" dirty="0"/>
              <a:t>содержат </a:t>
            </a:r>
            <a:r>
              <a:rPr lang="en-US" b="1" i="1" dirty="0"/>
              <a:t>D</a:t>
            </a:r>
            <a:r>
              <a:rPr lang="ru-RU" b="1" i="1" dirty="0"/>
              <a:t>-фактор </a:t>
            </a:r>
          </a:p>
          <a:p>
            <a:r>
              <a:rPr lang="en-US" b="1" dirty="0"/>
              <a:t>Rh-</a:t>
            </a:r>
            <a:r>
              <a:rPr lang="ru-RU" b="1" dirty="0"/>
              <a:t>отрицательные эритроциты </a:t>
            </a:r>
            <a:r>
              <a:rPr lang="ru-RU" b="1" i="1" dirty="0"/>
              <a:t>не имеют</a:t>
            </a:r>
            <a:r>
              <a:rPr lang="en-US" b="1" i="1" dirty="0"/>
              <a:t> D</a:t>
            </a:r>
            <a:r>
              <a:rPr lang="ru-RU" b="1" i="1" dirty="0"/>
              <a:t>-фактор </a:t>
            </a:r>
            <a:r>
              <a:rPr lang="en-US" b="1" dirty="0"/>
              <a:t>(</a:t>
            </a:r>
            <a:r>
              <a:rPr lang="ru-RU" b="1" dirty="0"/>
              <a:t>хотя в них есть обязательно другие антигены системы резус</a:t>
            </a:r>
            <a:r>
              <a:rPr lang="en-US" b="1" dirty="0"/>
              <a:t>)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Этиология.</a:t>
            </a:r>
          </a:p>
        </p:txBody>
      </p:sp>
      <p:sp>
        <p:nvSpPr>
          <p:cNvPr id="104860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6875"/>
          </a:bodyPr>
          <a:lstStyle/>
          <a:p>
            <a:r>
              <a:rPr lang="ru-RU" dirty="0"/>
              <a:t>искусственные аборты;</a:t>
            </a:r>
          </a:p>
          <a:p>
            <a:r>
              <a:rPr lang="ru-RU" dirty="0"/>
              <a:t>самопроизвольные аборты;</a:t>
            </a:r>
          </a:p>
          <a:p>
            <a:r>
              <a:rPr lang="ru-RU" dirty="0"/>
              <a:t>переливания </a:t>
            </a:r>
            <a:r>
              <a:rPr lang="en-US" dirty="0"/>
              <a:t>Rh</a:t>
            </a:r>
            <a:r>
              <a:rPr lang="ru-RU" dirty="0"/>
              <a:t> – положительной крови в анамнезе ( в т.ч. ошибочное);</a:t>
            </a:r>
          </a:p>
          <a:p>
            <a:r>
              <a:rPr lang="ru-RU" dirty="0"/>
              <a:t>внематочная беременность;</a:t>
            </a:r>
          </a:p>
          <a:p>
            <a:r>
              <a:rPr lang="ru-RU" dirty="0"/>
              <a:t>наличие </a:t>
            </a:r>
            <a:r>
              <a:rPr lang="en-US" dirty="0"/>
              <a:t>Rh </a:t>
            </a:r>
            <a:r>
              <a:rPr lang="ru-RU" dirty="0"/>
              <a:t>– конфликта при предыдущей беременности</a:t>
            </a:r>
          </a:p>
          <a:p>
            <a:r>
              <a:rPr lang="ru-RU" dirty="0"/>
              <a:t>отсутствие специфической профилактики резус – конфликта после предыдущей беременности;</a:t>
            </a:r>
          </a:p>
          <a:p>
            <a:r>
              <a:rPr lang="ru-RU" dirty="0"/>
              <a:t>пузырный занос.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Заголовок 1"/>
          <p:cNvSpPr>
            <a:spLocks noGrp="1"/>
          </p:cNvSpPr>
          <p:nvPr>
            <p:ph type="title"/>
          </p:nvPr>
        </p:nvSpPr>
        <p:spPr>
          <a:xfrm>
            <a:off x="285720" y="155448"/>
            <a:ext cx="8858280" cy="1252728"/>
          </a:xfrm>
        </p:spPr>
        <p:txBody>
          <a:bodyPr>
            <a:normAutofit/>
          </a:bodyPr>
          <a:lstStyle/>
          <a:p>
            <a:r>
              <a:rPr lang="ru-RU" dirty="0"/>
              <a:t>Риск изоиммунизации увеличивают:</a:t>
            </a:r>
          </a:p>
        </p:txBody>
      </p:sp>
      <p:sp>
        <p:nvSpPr>
          <p:cNvPr id="104860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r>
              <a:rPr lang="ru-RU" dirty="0"/>
              <a:t>отслойка плаценты;</a:t>
            </a:r>
          </a:p>
          <a:p>
            <a:r>
              <a:rPr lang="ru-RU" dirty="0"/>
              <a:t>оперативные вмешательства (ручное отделение плаценты, кесарево сечение);</a:t>
            </a:r>
          </a:p>
          <a:p>
            <a:r>
              <a:rPr lang="ru-RU" dirty="0"/>
              <a:t>вирусные инфекции (герпетическая, цитомегаловирусная);</a:t>
            </a:r>
          </a:p>
          <a:p>
            <a:r>
              <a:rPr lang="ru-RU" dirty="0"/>
              <a:t>амниоцентез и биопсия хориона;</a:t>
            </a:r>
          </a:p>
          <a:p>
            <a:r>
              <a:rPr lang="ru-RU" dirty="0"/>
              <a:t>травма матери во время беременности.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038438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Патогенез.</a:t>
            </a:r>
          </a:p>
        </p:txBody>
      </p:sp>
      <p:sp>
        <p:nvSpPr>
          <p:cNvPr id="1048607" name="TextBox 75"/>
          <p:cNvSpPr txBox="1"/>
          <p:nvPr/>
        </p:nvSpPr>
        <p:spPr>
          <a:xfrm>
            <a:off x="2888077" y="77846"/>
            <a:ext cx="279634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Rh(-)</a:t>
            </a:r>
            <a:r>
              <a:rPr lang="ru-RU" sz="24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плод + 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Rh(+) </a:t>
            </a:r>
            <a:r>
              <a:rPr lang="ru-RU" sz="24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мать</a:t>
            </a:r>
          </a:p>
        </p:txBody>
      </p:sp>
      <p:sp>
        <p:nvSpPr>
          <p:cNvPr id="1048608" name="TextBox 76"/>
          <p:cNvSpPr txBox="1"/>
          <p:nvPr/>
        </p:nvSpPr>
        <p:spPr>
          <a:xfrm>
            <a:off x="6000760" y="86746"/>
            <a:ext cx="310774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Способствующие факторы</a:t>
            </a:r>
          </a:p>
        </p:txBody>
      </p:sp>
      <p:sp>
        <p:nvSpPr>
          <p:cNvPr id="1048609" name="TextBox 77"/>
          <p:cNvSpPr txBox="1"/>
          <p:nvPr/>
        </p:nvSpPr>
        <p:spPr>
          <a:xfrm>
            <a:off x="1571604" y="1292719"/>
            <a:ext cx="7572428" cy="8026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Проникновение эритроцитов плода в кровоток матери</a:t>
            </a:r>
          </a:p>
        </p:txBody>
      </p:sp>
      <p:sp>
        <p:nvSpPr>
          <p:cNvPr id="1048610" name="TextBox 78"/>
          <p:cNvSpPr txBox="1"/>
          <p:nvPr/>
        </p:nvSpPr>
        <p:spPr>
          <a:xfrm>
            <a:off x="1821637" y="2415941"/>
            <a:ext cx="5357850" cy="4978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Синтез АТ к Эр плода класса </a:t>
            </a:r>
            <a:r>
              <a:rPr lang="en-US" sz="14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Ig M </a:t>
            </a:r>
            <a:r>
              <a:rPr lang="ru-RU" sz="14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(не проникают через плаценту)</a:t>
            </a:r>
          </a:p>
        </p:txBody>
      </p:sp>
      <p:sp>
        <p:nvSpPr>
          <p:cNvPr id="1048611" name="TextBox 80"/>
          <p:cNvSpPr txBox="1"/>
          <p:nvPr/>
        </p:nvSpPr>
        <p:spPr>
          <a:xfrm>
            <a:off x="500034" y="3207861"/>
            <a:ext cx="8143932" cy="4978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Синтез АТ к Эр плода класса </a:t>
            </a:r>
            <a:r>
              <a:rPr lang="en-US" sz="14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Ig</a:t>
            </a:r>
            <a:r>
              <a:rPr lang="ru-RU" sz="14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14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G</a:t>
            </a:r>
            <a:r>
              <a:rPr lang="ru-RU" sz="14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(легко проникают через плаценту, синтезируются через 3 месяца)</a:t>
            </a:r>
          </a:p>
        </p:txBody>
      </p:sp>
      <p:sp>
        <p:nvSpPr>
          <p:cNvPr id="1048612" name="TextBox 81"/>
          <p:cNvSpPr txBox="1"/>
          <p:nvPr/>
        </p:nvSpPr>
        <p:spPr>
          <a:xfrm>
            <a:off x="2821769" y="3983380"/>
            <a:ext cx="292895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Связывание с Эр плода</a:t>
            </a:r>
          </a:p>
        </p:txBody>
      </p:sp>
      <p:sp>
        <p:nvSpPr>
          <p:cNvPr id="1048613" name="TextBox 82"/>
          <p:cNvSpPr txBox="1"/>
          <p:nvPr/>
        </p:nvSpPr>
        <p:spPr>
          <a:xfrm>
            <a:off x="928662" y="4565906"/>
            <a:ext cx="1714512" cy="6248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Разрушение Эр</a:t>
            </a:r>
          </a:p>
        </p:txBody>
      </p:sp>
      <p:sp>
        <p:nvSpPr>
          <p:cNvPr id="1048614" name="TextBox 84"/>
          <p:cNvSpPr txBox="1"/>
          <p:nvPr/>
        </p:nvSpPr>
        <p:spPr>
          <a:xfrm>
            <a:off x="428596" y="5304491"/>
            <a:ext cx="2428892" cy="6248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Непрямой билирубин</a:t>
            </a:r>
          </a:p>
        </p:txBody>
      </p:sp>
      <p:sp>
        <p:nvSpPr>
          <p:cNvPr id="1048615" name="TextBox 85"/>
          <p:cNvSpPr txBox="1"/>
          <p:nvPr/>
        </p:nvSpPr>
        <p:spPr>
          <a:xfrm>
            <a:off x="285720" y="6143644"/>
            <a:ext cx="321471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Гибербилирубинемия</a:t>
            </a:r>
          </a:p>
        </p:txBody>
      </p:sp>
      <p:sp>
        <p:nvSpPr>
          <p:cNvPr id="1048616" name="TextBox 86"/>
          <p:cNvSpPr txBox="1"/>
          <p:nvPr/>
        </p:nvSpPr>
        <p:spPr>
          <a:xfrm>
            <a:off x="6404493" y="4191158"/>
            <a:ext cx="230027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Повреждение мембран Эр</a:t>
            </a:r>
          </a:p>
        </p:txBody>
      </p:sp>
      <p:sp>
        <p:nvSpPr>
          <p:cNvPr id="1048617" name="TextBox 87"/>
          <p:cNvSpPr txBox="1"/>
          <p:nvPr/>
        </p:nvSpPr>
        <p:spPr>
          <a:xfrm>
            <a:off x="5137959" y="5071904"/>
            <a:ext cx="3500462" cy="8915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Захват Эр макрофагами печени, селезенки, костного мозга</a:t>
            </a:r>
          </a:p>
        </p:txBody>
      </p:sp>
      <p:sp>
        <p:nvSpPr>
          <p:cNvPr id="1048618" name="TextBox 88"/>
          <p:cNvSpPr txBox="1"/>
          <p:nvPr/>
        </p:nvSpPr>
        <p:spPr>
          <a:xfrm>
            <a:off x="6930348" y="6144445"/>
            <a:ext cx="213540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Гибель Эр</a:t>
            </a:r>
          </a:p>
        </p:txBody>
      </p:sp>
      <p:sp>
        <p:nvSpPr>
          <p:cNvPr id="1048619" name="Стрелка вниз 90"/>
          <p:cNvSpPr/>
          <p:nvPr/>
        </p:nvSpPr>
        <p:spPr>
          <a:xfrm rot="16200000">
            <a:off x="5658459" y="413663"/>
            <a:ext cx="354339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8620" name="Стрелка вниз 91"/>
          <p:cNvSpPr/>
          <p:nvPr/>
        </p:nvSpPr>
        <p:spPr>
          <a:xfrm>
            <a:off x="6437119" y="918856"/>
            <a:ext cx="14287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8621" name="Стрелка вниз 92"/>
          <p:cNvSpPr/>
          <p:nvPr/>
        </p:nvSpPr>
        <p:spPr>
          <a:xfrm>
            <a:off x="4429124" y="2112031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8622" name="Стрелка вниз 93"/>
          <p:cNvSpPr/>
          <p:nvPr/>
        </p:nvSpPr>
        <p:spPr>
          <a:xfrm flipH="1">
            <a:off x="4400520" y="2911440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8623" name="Стрелка вниз 94"/>
          <p:cNvSpPr/>
          <p:nvPr/>
        </p:nvSpPr>
        <p:spPr>
          <a:xfrm>
            <a:off x="4357686" y="3725411"/>
            <a:ext cx="185710" cy="2743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145728" name="Соединительная линия уступом 98"/>
          <p:cNvCxnSpPr>
            <a:cxnSpLocks/>
          </p:cNvCxnSpPr>
          <p:nvPr/>
        </p:nvCxnSpPr>
        <p:spPr>
          <a:xfrm>
            <a:off x="5760935" y="4180675"/>
            <a:ext cx="507797" cy="2796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45729" name="Соединительная линия уступом 106"/>
          <p:cNvCxnSpPr>
            <a:cxnSpLocks/>
          </p:cNvCxnSpPr>
          <p:nvPr/>
        </p:nvCxnSpPr>
        <p:spPr>
          <a:xfrm rot="5400000">
            <a:off x="2366681" y="4205559"/>
            <a:ext cx="410110" cy="2857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45730" name="Соединительная линия уступом 123"/>
          <p:cNvCxnSpPr>
            <a:cxnSpLocks/>
            <a:stCxn id="1048613" idx="3"/>
            <a:endCxn id="1048614" idx="3"/>
          </p:cNvCxnSpPr>
          <p:nvPr/>
        </p:nvCxnSpPr>
        <p:spPr>
          <a:xfrm>
            <a:off x="2643174" y="4878326"/>
            <a:ext cx="214314" cy="738585"/>
          </a:xfrm>
          <a:prstGeom prst="bentConnector3">
            <a:avLst>
              <a:gd name="adj1" fmla="val 206666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45731" name="Соединительная линия уступом 125"/>
          <p:cNvCxnSpPr>
            <a:cxnSpLocks/>
            <a:stCxn id="1048614" idx="2"/>
            <a:endCxn id="1048615" idx="3"/>
          </p:cNvCxnSpPr>
          <p:nvPr/>
        </p:nvCxnSpPr>
        <p:spPr>
          <a:xfrm rot="16200000" flipH="1">
            <a:off x="2364552" y="5207820"/>
            <a:ext cx="414369" cy="1857388"/>
          </a:xfrm>
          <a:prstGeom prst="bentConnector4">
            <a:avLst>
              <a:gd name="adj1" fmla="val 25860"/>
              <a:gd name="adj2" fmla="val 112308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45733" name="Соединительная линия уступом 132"/>
          <p:cNvCxnSpPr>
            <a:cxnSpLocks/>
            <a:endCxn id="1048618" idx="1"/>
          </p:cNvCxnSpPr>
          <p:nvPr/>
        </p:nvCxnSpPr>
        <p:spPr>
          <a:xfrm>
            <a:off x="5692752" y="5929329"/>
            <a:ext cx="1237596" cy="4151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06">
            <a:extLst>
              <a:ext uri="{FF2B5EF4-FFF2-40B4-BE49-F238E27FC236}">
                <a16:creationId xmlns:a16="http://schemas.microsoft.com/office/drawing/2014/main" id="{BAAA06B0-0096-BF0E-FB5F-C3859DAF6E2A}"/>
              </a:ext>
            </a:extLst>
          </p:cNvPr>
          <p:cNvCxnSpPr>
            <a:cxnSpLocks/>
          </p:cNvCxnSpPr>
          <p:nvPr/>
        </p:nvCxnSpPr>
        <p:spPr>
          <a:xfrm rot="5400000">
            <a:off x="6189755" y="4868463"/>
            <a:ext cx="293719" cy="1357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Заголовок 1"/>
          <p:cNvSpPr>
            <a:spLocks noGrp="1"/>
          </p:cNvSpPr>
          <p:nvPr>
            <p:ph type="title"/>
          </p:nvPr>
        </p:nvSpPr>
        <p:spPr>
          <a:xfrm>
            <a:off x="1475656" y="214290"/>
            <a:ext cx="7111102" cy="12527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Диагностика.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sz="3100" dirty="0">
                <a:solidFill>
                  <a:srgbClr val="C00000"/>
                </a:solidFill>
              </a:rPr>
              <a:t>1. Определение изосенсебилизации.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48625" name="Содержимое 2"/>
          <p:cNvSpPr>
            <a:spLocks noGrp="1"/>
          </p:cNvSpPr>
          <p:nvPr>
            <p:ph idx="1"/>
          </p:nvPr>
        </p:nvSpPr>
        <p:spPr>
          <a:xfrm>
            <a:off x="1115616" y="1571613"/>
            <a:ext cx="8028384" cy="5072098"/>
          </a:xfrm>
        </p:spPr>
        <p:txBody>
          <a:bodyPr>
            <a:normAutofit fontScale="96875"/>
          </a:bodyPr>
          <a:lstStyle/>
          <a:p>
            <a:r>
              <a:rPr lang="ru-RU" b="1" u="sng" dirty="0"/>
              <a:t>Анамнез </a:t>
            </a:r>
            <a:r>
              <a:rPr lang="ru-RU" dirty="0"/>
              <a:t>(акушерский, трансфузионный, инфекционный + обследование определенного контингента супружеских пар;</a:t>
            </a:r>
          </a:p>
          <a:p>
            <a:r>
              <a:rPr lang="ru-RU" dirty="0"/>
              <a:t>Оценка </a:t>
            </a:r>
            <a:r>
              <a:rPr lang="ru-RU" b="1" u="sng" dirty="0"/>
              <a:t>АГ свойств крови </a:t>
            </a:r>
            <a:r>
              <a:rPr lang="ru-RU" dirty="0"/>
              <a:t>супругов (</a:t>
            </a:r>
            <a:r>
              <a:rPr lang="en-US" dirty="0"/>
              <a:t>Rh</a:t>
            </a:r>
            <a:r>
              <a:rPr lang="ru-RU" dirty="0"/>
              <a:t>-фактор, группа крови)</a:t>
            </a:r>
          </a:p>
          <a:p>
            <a:r>
              <a:rPr lang="ru-RU" dirty="0"/>
              <a:t>Определение </a:t>
            </a:r>
            <a:r>
              <a:rPr lang="ru-RU" b="1" u="sng" dirty="0"/>
              <a:t>титра резус-АТ </a:t>
            </a:r>
            <a:r>
              <a:rPr lang="ru-RU" dirty="0"/>
              <a:t>(1:64 - критический);</a:t>
            </a:r>
          </a:p>
          <a:p>
            <a:r>
              <a:rPr lang="ru-RU" dirty="0"/>
              <a:t>Реакция </a:t>
            </a:r>
            <a:r>
              <a:rPr lang="ru-RU" b="1" u="sng" dirty="0"/>
              <a:t>Кумбса</a:t>
            </a:r>
            <a:r>
              <a:rPr lang="ru-RU" dirty="0"/>
              <a:t>;</a:t>
            </a:r>
          </a:p>
          <a:p>
            <a:r>
              <a:rPr lang="ru-RU" dirty="0"/>
              <a:t>Определение </a:t>
            </a:r>
            <a:r>
              <a:rPr lang="en-US" b="1" u="sng" dirty="0"/>
              <a:t>Rh</a:t>
            </a:r>
            <a:r>
              <a:rPr lang="ru-RU" b="1" u="sng" dirty="0"/>
              <a:t>-фактора плода по фетальному гемоглобину</a:t>
            </a:r>
            <a:r>
              <a:rPr lang="ru-RU" dirty="0"/>
              <a:t> в кровотоке матери</a:t>
            </a:r>
          </a:p>
          <a:p>
            <a:endParaRPr lang="ru-RU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D21502A6-D1F0-DE2F-25C4-49386E178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52781"/>
            <a:ext cx="45720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Заголовок 1"/>
          <p:cNvSpPr>
            <a:spLocks noGrp="1"/>
          </p:cNvSpPr>
          <p:nvPr>
            <p:ph type="title"/>
          </p:nvPr>
        </p:nvSpPr>
        <p:spPr>
          <a:xfrm>
            <a:off x="357158" y="10457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Диагностика.</a:t>
            </a:r>
            <a:br>
              <a:rPr lang="ru-RU" dirty="0"/>
            </a:br>
            <a:r>
              <a:rPr lang="ru-RU" sz="3100" dirty="0"/>
              <a:t>2. Антенатальная диагностика гемолитической болезни. </a:t>
            </a:r>
            <a:endParaRPr lang="ru-RU" dirty="0"/>
          </a:p>
        </p:txBody>
      </p:sp>
      <p:sp>
        <p:nvSpPr>
          <p:cNvPr id="1048627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Неинвазивные методы.</a:t>
            </a:r>
          </a:p>
          <a:p>
            <a:r>
              <a:rPr lang="ru-RU" dirty="0"/>
              <a:t>Определение </a:t>
            </a:r>
            <a:r>
              <a:rPr lang="ru-RU" b="1" i="1" dirty="0"/>
              <a:t>цитотоксичности АТ </a:t>
            </a:r>
            <a:r>
              <a:rPr lang="ru-RU" dirty="0"/>
              <a:t>(</a:t>
            </a:r>
            <a:r>
              <a:rPr lang="en-US" dirty="0"/>
              <a:t>ADCC</a:t>
            </a:r>
            <a:r>
              <a:rPr lang="ru-RU" dirty="0"/>
              <a:t>-способность АТ вызывать гемолиз);</a:t>
            </a:r>
          </a:p>
          <a:p>
            <a:r>
              <a:rPr lang="ru-RU" b="1" i="1" dirty="0"/>
              <a:t>УЗИ</a:t>
            </a:r>
            <a:r>
              <a:rPr lang="ru-RU" dirty="0"/>
              <a:t> (</a:t>
            </a:r>
            <a:r>
              <a:rPr lang="en-US" dirty="0"/>
              <a:t>&gt;</a:t>
            </a:r>
            <a:r>
              <a:rPr lang="ru-RU" dirty="0"/>
              <a:t>20 недель):</a:t>
            </a:r>
          </a:p>
          <a:p>
            <a:pPr marL="811213" indent="-692150">
              <a:buFontTx/>
              <a:buChar char="-"/>
            </a:pPr>
            <a:r>
              <a:rPr lang="ru-RU" sz="2800" dirty="0"/>
              <a:t>«Поза Будды»;</a:t>
            </a:r>
          </a:p>
          <a:p>
            <a:pPr marL="811213" indent="-692150">
              <a:buFontTx/>
              <a:buChar char="-"/>
            </a:pPr>
            <a:r>
              <a:rPr lang="ru-RU" sz="2800" dirty="0"/>
              <a:t>Гиперплазия плаценты;</a:t>
            </a:r>
          </a:p>
          <a:p>
            <a:pPr marL="811213" indent="-692150">
              <a:buFontTx/>
              <a:buChar char="-"/>
            </a:pPr>
            <a:r>
              <a:rPr lang="ru-RU" sz="2800" dirty="0"/>
              <a:t>Гепато-, спленомегалия, признаки портальной гипертензии; кардиомегалия;</a:t>
            </a:r>
          </a:p>
          <a:p>
            <a:pPr marL="811213" indent="-692150">
              <a:buFontTx/>
              <a:buChar char="-"/>
            </a:pPr>
            <a:r>
              <a:rPr lang="ru-RU" sz="2800" dirty="0"/>
              <a:t>Гидроперикард; асцит; гидроторакс;</a:t>
            </a:r>
          </a:p>
          <a:p>
            <a:pPr marL="811213" indent="-692150">
              <a:buFontTx/>
              <a:buChar char="-"/>
            </a:pPr>
            <a:r>
              <a:rPr lang="ru-RU" sz="2800" dirty="0"/>
              <a:t>Гиперэхогенность кишечника (отек);</a:t>
            </a:r>
          </a:p>
          <a:p>
            <a:pPr marL="811213" indent="-692150">
              <a:buFontTx/>
              <a:buChar char="-"/>
            </a:pPr>
            <a:r>
              <a:rPr lang="ru-RU" sz="2800" dirty="0"/>
              <a:t>Двойной контур головки и живота и др.</a:t>
            </a:r>
          </a:p>
        </p:txBody>
      </p:sp>
    </p:spTree>
  </p:cSld>
  <p:clrMapOvr>
    <a:masterClrMapping/>
  </p:clrMapOvr>
  <p:transition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Заголовок 1"/>
          <p:cNvSpPr>
            <a:spLocks noGrp="1"/>
          </p:cNvSpPr>
          <p:nvPr>
            <p:ph type="title"/>
          </p:nvPr>
        </p:nvSpPr>
        <p:spPr>
          <a:xfrm>
            <a:off x="1835696" y="104570"/>
            <a:ext cx="6751062" cy="12527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Диагностика.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sz="3100" dirty="0">
                <a:solidFill>
                  <a:srgbClr val="C00000"/>
                </a:solidFill>
              </a:rPr>
              <a:t>2. Антенатальная диагностика гемолитической болезни.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48629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5"/>
          </a:xfrm>
        </p:spPr>
        <p:txBody>
          <a:bodyPr/>
          <a:lstStyle/>
          <a:p>
            <a:endParaRPr lang="ru-RU" sz="3600" b="1" i="1" dirty="0"/>
          </a:p>
          <a:p>
            <a:r>
              <a:rPr lang="ru-RU" sz="3600" b="1" i="1" dirty="0" err="1"/>
              <a:t>Кардиотокография</a:t>
            </a:r>
            <a:r>
              <a:rPr lang="ru-RU" sz="3600" dirty="0"/>
              <a:t> (ХГП);</a:t>
            </a:r>
          </a:p>
          <a:p>
            <a:r>
              <a:rPr lang="ru-RU" sz="3600" b="1" i="1" dirty="0"/>
              <a:t>Непрямая кардиография плода</a:t>
            </a:r>
            <a:r>
              <a:rPr lang="ru-RU" sz="3600" dirty="0"/>
              <a:t>;</a:t>
            </a:r>
          </a:p>
          <a:p>
            <a:r>
              <a:rPr lang="ru-RU" sz="3600" b="1" i="1" dirty="0"/>
              <a:t>Фонокардиография</a:t>
            </a:r>
            <a:r>
              <a:rPr lang="ru-RU" sz="3600" dirty="0"/>
              <a:t> плода;</a:t>
            </a:r>
          </a:p>
          <a:p>
            <a:r>
              <a:rPr lang="ru-RU" sz="3600" dirty="0"/>
              <a:t>Опр. </a:t>
            </a:r>
            <a:r>
              <a:rPr lang="ru-RU" sz="3600" b="1" i="1" dirty="0"/>
              <a:t>гормонов ФПК </a:t>
            </a:r>
            <a:r>
              <a:rPr lang="ru-RU" sz="3600" dirty="0"/>
              <a:t>(плацентарный лактоген </a:t>
            </a:r>
            <a:r>
              <a:rPr lang="ru-RU" sz="3600" dirty="0">
                <a:sym typeface="Symbol"/>
              </a:rPr>
              <a:t></a:t>
            </a:r>
            <a:r>
              <a:rPr lang="ru-RU" sz="3600" dirty="0"/>
              <a:t>, эстрадиол </a:t>
            </a:r>
            <a:r>
              <a:rPr lang="ru-RU" sz="3600" dirty="0">
                <a:sym typeface="Symbol"/>
              </a:rPr>
              <a:t>, -фетопротеин </a:t>
            </a:r>
            <a:r>
              <a:rPr lang="ru-RU" sz="3600" dirty="0"/>
              <a:t>);</a:t>
            </a:r>
          </a:p>
          <a:p>
            <a:r>
              <a:rPr lang="ru-RU" sz="3600" b="1" i="1" dirty="0"/>
              <a:t>Доплерография М-П-П кровотока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" y="304800"/>
            <a:ext cx="8610600" cy="1036638"/>
          </a:xfrm>
          <a:ln w="76200">
            <a:solidFill>
              <a:srgbClr val="FF0000"/>
            </a:solidFill>
          </a:ln>
        </p:spPr>
        <p:txBody>
          <a:bodyPr/>
          <a:lstStyle/>
          <a:p>
            <a:pPr marL="182880" indent="0" algn="ctr" eaLnBrk="1" hangingPunct="1">
              <a:buNone/>
              <a:defRPr/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КЛАССИФИКАЦИЯ  ИСХОДОВ БЕРЕМЕННОСТИ ПРИ НЕВЫНАШИВАНИИ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>
            <a:off x="3635375" y="2565400"/>
            <a:ext cx="935038" cy="576263"/>
          </a:xfrm>
          <a:prstGeom prst="line">
            <a:avLst/>
          </a:prstGeom>
          <a:noFill/>
          <a:ln w="63500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50825" y="2636838"/>
            <a:ext cx="3384550" cy="762000"/>
          </a:xfrm>
          <a:prstGeom prst="rect">
            <a:avLst/>
          </a:prstGeom>
          <a:solidFill>
            <a:srgbClr val="FFFF99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 i="1" u="sng" dirty="0"/>
              <a:t>Раннего  срока</a:t>
            </a:r>
            <a:r>
              <a:rPr lang="ru-RU" sz="1600" b="1" i="1" dirty="0"/>
              <a:t> </a:t>
            </a:r>
          </a:p>
          <a:p>
            <a:pPr algn="ctr" eaLnBrk="0" hangingPunct="0"/>
            <a:r>
              <a:rPr lang="ru-RU" sz="1600" b="1" i="1" dirty="0"/>
              <a:t>(до 1</a:t>
            </a:r>
            <a:r>
              <a:rPr lang="en-US" sz="1600" b="1" i="1" dirty="0"/>
              <a:t>2</a:t>
            </a:r>
            <a:r>
              <a:rPr lang="ru-RU" sz="1600" b="1" i="1" dirty="0"/>
              <a:t> недель)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3995738" y="4868863"/>
            <a:ext cx="647700" cy="576262"/>
          </a:xfrm>
          <a:prstGeom prst="line">
            <a:avLst/>
          </a:prstGeom>
          <a:noFill/>
          <a:ln w="63500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4643438" y="4868863"/>
            <a:ext cx="0" cy="936625"/>
          </a:xfrm>
          <a:prstGeom prst="line">
            <a:avLst/>
          </a:prstGeom>
          <a:noFill/>
          <a:ln w="63500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4572000" y="2565400"/>
            <a:ext cx="863600" cy="576263"/>
          </a:xfrm>
          <a:prstGeom prst="line">
            <a:avLst/>
          </a:prstGeom>
          <a:noFill/>
          <a:ln w="63500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1357290" y="1557338"/>
            <a:ext cx="6786610" cy="935037"/>
          </a:xfrm>
          <a:prstGeom prst="rect">
            <a:avLst/>
          </a:prstGeom>
          <a:solidFill>
            <a:srgbClr val="FFFF99"/>
          </a:solidFill>
          <a:ln w="152400" cmpd="tri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 i="1" dirty="0"/>
              <a:t>Самопроизвольные аборты</a:t>
            </a:r>
            <a:r>
              <a:rPr lang="ru-RU" b="1" i="1" dirty="0">
                <a:latin typeface="Times New Roman" pitchFamily="18" charset="0"/>
              </a:rPr>
              <a:t> </a:t>
            </a:r>
            <a:r>
              <a:rPr lang="ru-RU" b="1" i="1" dirty="0"/>
              <a:t>(спонтанные выкидыши) 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5435600" y="2636838"/>
            <a:ext cx="3384550" cy="762000"/>
          </a:xfrm>
          <a:prstGeom prst="rect">
            <a:avLst/>
          </a:prstGeom>
          <a:solidFill>
            <a:srgbClr val="FFFF99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i="1" u="sng" dirty="0"/>
              <a:t>Позднего  срока</a:t>
            </a:r>
            <a:r>
              <a:rPr lang="ru-RU" sz="2400" b="1" i="1" dirty="0"/>
              <a:t> </a:t>
            </a:r>
          </a:p>
          <a:p>
            <a:pPr algn="ctr"/>
            <a:r>
              <a:rPr lang="ru-RU" sz="2400" b="1" i="1" dirty="0"/>
              <a:t>(до 22 недель)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1500166" y="3644900"/>
            <a:ext cx="6072229" cy="1079500"/>
          </a:xfrm>
          <a:prstGeom prst="rect">
            <a:avLst/>
          </a:prstGeom>
          <a:solidFill>
            <a:srgbClr val="FFFF00"/>
          </a:solidFill>
          <a:ln w="152400" cmpd="tri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 i="1" dirty="0"/>
              <a:t>Преждевременные роды (ПР)</a:t>
            </a:r>
            <a:r>
              <a:rPr lang="ru-RU" sz="2800" b="1" i="1" dirty="0">
                <a:latin typeface="Times New Roman" pitchFamily="18" charset="0"/>
              </a:rPr>
              <a:t> 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214282" y="4941888"/>
            <a:ext cx="3781456" cy="7620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 i="1" u="sng" dirty="0"/>
              <a:t>Очень  ранние  ПР</a:t>
            </a:r>
            <a:r>
              <a:rPr lang="ru-RU" b="1" i="1" dirty="0"/>
              <a:t>  </a:t>
            </a:r>
            <a:r>
              <a:rPr lang="ru-RU" sz="2000" b="1" i="1" dirty="0"/>
              <a:t>(22-27 недель)</a:t>
            </a: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5292725" y="4941888"/>
            <a:ext cx="3384550" cy="7620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 i="1" u="sng" dirty="0"/>
              <a:t>Ранние  ПР</a:t>
            </a:r>
          </a:p>
          <a:p>
            <a:pPr algn="ctr" eaLnBrk="0" hangingPunct="0"/>
            <a:r>
              <a:rPr lang="ru-RU" sz="2000" b="1" i="1" dirty="0"/>
              <a:t>(28-33 недели)</a:t>
            </a: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2987675" y="5876925"/>
            <a:ext cx="3384550" cy="7620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 i="1" u="sng" dirty="0"/>
              <a:t>Собственно  ПР</a:t>
            </a:r>
            <a:r>
              <a:rPr lang="ru-RU" b="1" i="1" dirty="0"/>
              <a:t>  </a:t>
            </a:r>
            <a:r>
              <a:rPr lang="ru-RU" sz="2000" b="1" i="1" dirty="0"/>
              <a:t>(34-37 недель)</a:t>
            </a: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4645025" y="4797425"/>
            <a:ext cx="647700" cy="647700"/>
          </a:xfrm>
          <a:prstGeom prst="line">
            <a:avLst/>
          </a:prstGeom>
          <a:noFill/>
          <a:ln w="63500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5974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 autoUpdateAnimBg="0"/>
      <p:bldP spid="5129" grpId="0" animBg="1"/>
      <p:bldP spid="5130" grpId="0" animBg="1"/>
      <p:bldP spid="5131" grpId="0" animBg="1"/>
      <p:bldP spid="5132" grpId="0" animBg="1" autoUpdateAnimBg="0"/>
      <p:bldP spid="5134" grpId="0" animBg="1" autoUpdateAnimBg="0"/>
      <p:bldP spid="5135" grpId="0" animBg="1" autoUpdateAnimBg="0"/>
      <p:bldP spid="5136" grpId="0" animBg="1" autoUpdateAnimBg="0"/>
      <p:bldP spid="5137" grpId="0" animBg="1" autoUpdateAnimBg="0"/>
      <p:bldP spid="5138" grpId="0" animBg="1" autoUpdateAnimBg="0"/>
      <p:bldP spid="5139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 descr="C:\Users\Olya\Desktop\amni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08" y="2533343"/>
            <a:ext cx="4792692" cy="4324657"/>
          </a:xfrm>
          <a:prstGeom prst="rect">
            <a:avLst/>
          </a:prstGeom>
          <a:noFill/>
        </p:spPr>
      </p:pic>
      <p:pic>
        <p:nvPicPr>
          <p:cNvPr id="2097153" name="Picture 3" descr="C:\Users\Olya\Desktop\pr11_percutaneous_umbilical_blood_sampl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8915" y="2852936"/>
            <a:ext cx="4670629" cy="4005064"/>
          </a:xfrm>
          <a:prstGeom prst="rect">
            <a:avLst/>
          </a:prstGeom>
          <a:noFill/>
        </p:spPr>
      </p:pic>
      <p:sp>
        <p:nvSpPr>
          <p:cNvPr id="1048630" name="Заголовок 1"/>
          <p:cNvSpPr>
            <a:spLocks noGrp="1"/>
          </p:cNvSpPr>
          <p:nvPr>
            <p:ph type="title"/>
          </p:nvPr>
        </p:nvSpPr>
        <p:spPr>
          <a:xfrm>
            <a:off x="214282" y="10457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Диагностика.</a:t>
            </a:r>
            <a:br>
              <a:rPr lang="ru-RU" dirty="0"/>
            </a:br>
            <a:r>
              <a:rPr lang="ru-RU" sz="3100" dirty="0"/>
              <a:t>2. Антенатальная диагностика гемолитической болезни.</a:t>
            </a:r>
          </a:p>
        </p:txBody>
      </p:sp>
      <p:sp>
        <p:nvSpPr>
          <p:cNvPr id="1048631" name="Прямоугольник 7"/>
          <p:cNvSpPr/>
          <p:nvPr/>
        </p:nvSpPr>
        <p:spPr>
          <a:xfrm>
            <a:off x="2143108" y="142873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ru-RU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Инвазивные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методы.</a:t>
            </a:r>
          </a:p>
        </p:txBody>
      </p:sp>
      <p:sp>
        <p:nvSpPr>
          <p:cNvPr id="1048632" name="Прямоугольник 8"/>
          <p:cNvSpPr/>
          <p:nvPr/>
        </p:nvSpPr>
        <p:spPr>
          <a:xfrm>
            <a:off x="0" y="2143116"/>
            <a:ext cx="5143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Трансабдоминальный</a:t>
            </a:r>
            <a:r>
              <a:rPr lang="ru-RU" sz="2000" b="1" dirty="0"/>
              <a:t> </a:t>
            </a:r>
            <a:r>
              <a:rPr lang="ru-RU" sz="2000" b="1" dirty="0" err="1"/>
              <a:t>амниоцентез</a:t>
            </a:r>
            <a:endParaRPr lang="ru-RU" sz="2000" b="1" dirty="0"/>
          </a:p>
        </p:txBody>
      </p:sp>
      <p:sp>
        <p:nvSpPr>
          <p:cNvPr id="1048633" name="Прямоугольник 9"/>
          <p:cNvSpPr/>
          <p:nvPr/>
        </p:nvSpPr>
        <p:spPr>
          <a:xfrm>
            <a:off x="5715008" y="2071678"/>
            <a:ext cx="3000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Кордоцентез</a:t>
            </a:r>
            <a:endParaRPr lang="ru-RU" sz="2400" b="1" dirty="0"/>
          </a:p>
        </p:txBody>
      </p:sp>
    </p:spTree>
  </p:cSld>
  <p:clrMapOvr>
    <a:masterClrMapping/>
  </p:clrMapOvr>
  <p:transition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Тактика ведения беременности.</a:t>
            </a:r>
          </a:p>
        </p:txBody>
      </p:sp>
      <p:sp>
        <p:nvSpPr>
          <p:cNvPr id="1048635" name="Содержимое 2"/>
          <p:cNvSpPr>
            <a:spLocks noGrp="1"/>
          </p:cNvSpPr>
          <p:nvPr>
            <p:ph idx="1"/>
          </p:nvPr>
        </p:nvSpPr>
        <p:spPr>
          <a:xfrm>
            <a:off x="1115616" y="2132856"/>
            <a:ext cx="8028384" cy="4725143"/>
          </a:xfrm>
        </p:spPr>
        <p:txBody>
          <a:bodyPr/>
          <a:lstStyle/>
          <a:p>
            <a:pPr algn="ctr"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диспансерные группы:</a:t>
            </a:r>
          </a:p>
          <a:p>
            <a:pPr algn="ctr">
              <a:buNone/>
            </a:pP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</a:t>
            </a:r>
            <a:r>
              <a:rPr lang="ru-RU" dirty="0"/>
              <a:t> группа </a:t>
            </a:r>
            <a:r>
              <a:rPr lang="ru-RU" i="1" dirty="0"/>
              <a:t>несенсибилизированных</a:t>
            </a:r>
            <a:r>
              <a:rPr lang="ru-RU" dirty="0"/>
              <a:t> беременных (отсутствуют антитела);</a:t>
            </a:r>
          </a:p>
          <a:p>
            <a:pPr>
              <a:buNone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</a:t>
            </a:r>
            <a:r>
              <a:rPr lang="ru-RU" dirty="0"/>
              <a:t> группа </a:t>
            </a:r>
            <a:r>
              <a:rPr lang="ru-RU" i="1" dirty="0"/>
              <a:t>сенсибилизированных</a:t>
            </a:r>
            <a:r>
              <a:rPr lang="ru-RU" dirty="0"/>
              <a:t> беременных, </a:t>
            </a:r>
            <a:r>
              <a:rPr lang="ru-RU" i="1" dirty="0"/>
              <a:t>угрожаемых</a:t>
            </a:r>
            <a:r>
              <a:rPr lang="ru-RU" dirty="0"/>
              <a:t> по </a:t>
            </a:r>
            <a:r>
              <a:rPr lang="en-US" dirty="0"/>
              <a:t>Rh </a:t>
            </a:r>
            <a:r>
              <a:rPr lang="ru-RU" dirty="0"/>
              <a:t>– конфликту (имеются антитела, но отсутствуют признаки ГБП);</a:t>
            </a:r>
          </a:p>
          <a:p>
            <a:pPr>
              <a:buNone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–</a:t>
            </a:r>
            <a:r>
              <a:rPr lang="ru-RU" dirty="0"/>
              <a:t> беременные с </a:t>
            </a:r>
            <a:r>
              <a:rPr lang="ru-RU" i="1" dirty="0"/>
              <a:t>установленны</a:t>
            </a:r>
            <a:r>
              <a:rPr lang="ru-RU" dirty="0"/>
              <a:t>м </a:t>
            </a:r>
            <a:r>
              <a:rPr lang="en-US" dirty="0"/>
              <a:t>Rh </a:t>
            </a:r>
            <a:r>
              <a:rPr lang="ru-RU" dirty="0"/>
              <a:t>– конфликтом (антитела + признаки ГБП);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Заголовок 1"/>
          <p:cNvSpPr>
            <a:spLocks noGrp="1"/>
          </p:cNvSpPr>
          <p:nvPr>
            <p:ph type="title"/>
          </p:nvPr>
        </p:nvSpPr>
        <p:spPr>
          <a:xfrm>
            <a:off x="1907704" y="155448"/>
            <a:ext cx="6779096" cy="240945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Тактика ведения беременности.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1 группа беременных.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A382A7F9-1DA6-2687-98C8-CF7DEDC90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920" y="3573016"/>
            <a:ext cx="59055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extBox 75"/>
          <p:cNvSpPr txBox="1"/>
          <p:nvPr/>
        </p:nvSpPr>
        <p:spPr>
          <a:xfrm>
            <a:off x="2214546" y="285728"/>
            <a:ext cx="4572032" cy="9296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Rh(-)</a:t>
            </a:r>
            <a:r>
              <a:rPr lang="ru-RU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принадлежность отца</a:t>
            </a:r>
          </a:p>
        </p:txBody>
      </p:sp>
      <p:sp>
        <p:nvSpPr>
          <p:cNvPr id="1048638" name="TextBox 76"/>
          <p:cNvSpPr txBox="1"/>
          <p:nvPr/>
        </p:nvSpPr>
        <p:spPr>
          <a:xfrm>
            <a:off x="7000892" y="928670"/>
            <a:ext cx="1643074" cy="8026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Rh</a:t>
            </a:r>
            <a:r>
              <a:rPr lang="ru-RU" sz="24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(+) мать</a:t>
            </a:r>
          </a:p>
        </p:txBody>
      </p:sp>
      <p:sp>
        <p:nvSpPr>
          <p:cNvPr id="1048639" name="TextBox 78"/>
          <p:cNvSpPr txBox="1"/>
          <p:nvPr/>
        </p:nvSpPr>
        <p:spPr>
          <a:xfrm>
            <a:off x="285720" y="1785926"/>
            <a:ext cx="2500330" cy="18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Дальнейшие пробы не нужны, вести как обычную беременную</a:t>
            </a:r>
          </a:p>
        </p:txBody>
      </p:sp>
      <p:sp>
        <p:nvSpPr>
          <p:cNvPr id="1048640" name="TextBox 80"/>
          <p:cNvSpPr txBox="1"/>
          <p:nvPr/>
        </p:nvSpPr>
        <p:spPr>
          <a:xfrm>
            <a:off x="5572132" y="1714488"/>
            <a:ext cx="3357586" cy="11582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Скрининг-тест на наличие АТ в 24 и 28 недель</a:t>
            </a:r>
          </a:p>
        </p:txBody>
      </p:sp>
      <p:sp>
        <p:nvSpPr>
          <p:cNvPr id="1048641" name="TextBox 81"/>
          <p:cNvSpPr txBox="1"/>
          <p:nvPr/>
        </p:nvSpPr>
        <p:spPr>
          <a:xfrm>
            <a:off x="3000364" y="3214686"/>
            <a:ext cx="2500330" cy="8026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Тест остается «-»</a:t>
            </a:r>
          </a:p>
        </p:txBody>
      </p:sp>
      <p:sp>
        <p:nvSpPr>
          <p:cNvPr id="1048642" name="TextBox 82"/>
          <p:cNvSpPr txBox="1"/>
          <p:nvPr/>
        </p:nvSpPr>
        <p:spPr>
          <a:xfrm>
            <a:off x="285720" y="4143380"/>
            <a:ext cx="242886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В 28 недель ввести анти-</a:t>
            </a:r>
            <a:r>
              <a:rPr lang="en-US" sz="20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D</a:t>
            </a:r>
            <a:r>
              <a:rPr lang="ru-RU" sz="20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-иммуноглобулин</a:t>
            </a:r>
          </a:p>
        </p:txBody>
      </p:sp>
      <p:sp>
        <p:nvSpPr>
          <p:cNvPr id="1048643" name="TextBox 85"/>
          <p:cNvSpPr txBox="1"/>
          <p:nvPr/>
        </p:nvSpPr>
        <p:spPr>
          <a:xfrm>
            <a:off x="214282" y="5572140"/>
            <a:ext cx="3000396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В послеродовом периоде – повторное введение анти-</a:t>
            </a:r>
            <a:r>
              <a:rPr lang="en-US" sz="20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D-Ig</a:t>
            </a:r>
            <a:endParaRPr lang="ru-RU" sz="20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48644" name="TextBox 86"/>
          <p:cNvSpPr txBox="1"/>
          <p:nvPr/>
        </p:nvSpPr>
        <p:spPr>
          <a:xfrm>
            <a:off x="3071802" y="4071942"/>
            <a:ext cx="257176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Тест повторяют каждые 2 недели, а с 35 нед – 1 раз в  неделю</a:t>
            </a:r>
          </a:p>
        </p:txBody>
      </p:sp>
      <p:sp>
        <p:nvSpPr>
          <p:cNvPr id="1048645" name="TextBox 25"/>
          <p:cNvSpPr txBox="1"/>
          <p:nvPr/>
        </p:nvSpPr>
        <p:spPr>
          <a:xfrm>
            <a:off x="285720" y="928670"/>
            <a:ext cx="1571636" cy="8026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Rh</a:t>
            </a:r>
            <a:r>
              <a:rPr lang="ru-RU" sz="24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(-) мать</a:t>
            </a:r>
          </a:p>
        </p:txBody>
      </p:sp>
      <p:sp>
        <p:nvSpPr>
          <p:cNvPr id="1048646" name="TextBox 26"/>
          <p:cNvSpPr txBox="1"/>
          <p:nvPr/>
        </p:nvSpPr>
        <p:spPr>
          <a:xfrm>
            <a:off x="5929322" y="3214686"/>
            <a:ext cx="2857520" cy="8026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Тест становится «+»</a:t>
            </a:r>
          </a:p>
        </p:txBody>
      </p:sp>
      <p:sp>
        <p:nvSpPr>
          <p:cNvPr id="1048647" name="TextBox 27"/>
          <p:cNvSpPr txBox="1"/>
          <p:nvPr/>
        </p:nvSpPr>
        <p:spPr>
          <a:xfrm>
            <a:off x="5857884" y="5286388"/>
            <a:ext cx="3000396" cy="15138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Вести как пациентку с изосенсебилизацией</a:t>
            </a:r>
          </a:p>
        </p:txBody>
      </p:sp>
      <p:cxnSp>
        <p:nvCxnSpPr>
          <p:cNvPr id="3145734" name="Соединительная линия уступом 30"/>
          <p:cNvCxnSpPr>
            <a:cxnSpLocks/>
            <a:endCxn id="1048645" idx="3"/>
          </p:cNvCxnSpPr>
          <p:nvPr/>
        </p:nvCxnSpPr>
        <p:spPr>
          <a:xfrm rot="10800000" flipV="1">
            <a:off x="1857356" y="857231"/>
            <a:ext cx="1785950" cy="302271"/>
          </a:xfrm>
          <a:prstGeom prst="bentConnector3">
            <a:avLst>
              <a:gd name="adj1" fmla="val -374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45735" name="Соединительная линия уступом 33"/>
          <p:cNvCxnSpPr>
            <a:cxnSpLocks/>
            <a:endCxn id="1048638" idx="1"/>
          </p:cNvCxnSpPr>
          <p:nvPr/>
        </p:nvCxnSpPr>
        <p:spPr>
          <a:xfrm>
            <a:off x="5143504" y="857232"/>
            <a:ext cx="1857388" cy="302271"/>
          </a:xfrm>
          <a:prstGeom prst="bentConnector3">
            <a:avLst>
              <a:gd name="adj1" fmla="val -24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45736" name="Соединительная линия уступом 36"/>
          <p:cNvCxnSpPr>
            <a:cxnSpLocks/>
            <a:stCxn id="1048645" idx="2"/>
          </p:cNvCxnSpPr>
          <p:nvPr/>
        </p:nvCxnSpPr>
        <p:spPr>
          <a:xfrm rot="5400000">
            <a:off x="873743" y="1588130"/>
            <a:ext cx="395591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45737" name="Прямая со стрелкой 52"/>
          <p:cNvCxnSpPr>
            <a:cxnSpLocks/>
            <a:stCxn id="1048638" idx="2"/>
          </p:cNvCxnSpPr>
          <p:nvPr/>
        </p:nvCxnSpPr>
        <p:spPr>
          <a:xfrm rot="5400000">
            <a:off x="7606775" y="1570271"/>
            <a:ext cx="395591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45738" name="Прямая со стрелкой 55"/>
          <p:cNvCxnSpPr>
            <a:cxnSpLocks/>
            <a:stCxn id="1048640" idx="2"/>
          </p:cNvCxnSpPr>
          <p:nvPr/>
        </p:nvCxnSpPr>
        <p:spPr>
          <a:xfrm rot="5400000">
            <a:off x="7083132" y="3046892"/>
            <a:ext cx="299869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45739" name="Прямая со стрелкой 57"/>
          <p:cNvCxnSpPr>
            <a:cxnSpLocks/>
            <a:stCxn id="1048640" idx="1"/>
            <a:endCxn id="1048641" idx="0"/>
          </p:cNvCxnSpPr>
          <p:nvPr/>
        </p:nvCxnSpPr>
        <p:spPr>
          <a:xfrm rot="10800000" flipV="1">
            <a:off x="4250530" y="2314652"/>
            <a:ext cx="1321603" cy="9000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45740" name="Прямая со стрелкой 59"/>
          <p:cNvCxnSpPr>
            <a:cxnSpLocks/>
            <a:stCxn id="1048641" idx="2"/>
          </p:cNvCxnSpPr>
          <p:nvPr/>
        </p:nvCxnSpPr>
        <p:spPr>
          <a:xfrm rot="5400000">
            <a:off x="4034875" y="3856287"/>
            <a:ext cx="395591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45741" name="Прямая со стрелкой 61"/>
          <p:cNvCxnSpPr>
            <a:cxnSpLocks/>
            <a:stCxn id="1048646" idx="2"/>
            <a:endCxn id="1048647" idx="0"/>
          </p:cNvCxnSpPr>
          <p:nvPr/>
        </p:nvCxnSpPr>
        <p:spPr>
          <a:xfrm rot="5400000">
            <a:off x="6553064" y="4481369"/>
            <a:ext cx="1610037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45742" name="Прямая со стрелкой 63"/>
          <p:cNvCxnSpPr>
            <a:cxnSpLocks/>
          </p:cNvCxnSpPr>
          <p:nvPr/>
        </p:nvCxnSpPr>
        <p:spPr>
          <a:xfrm rot="10800000" flipV="1">
            <a:off x="2143108" y="3714752"/>
            <a:ext cx="1071570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45743" name="Прямая со стрелкой 65"/>
          <p:cNvCxnSpPr>
            <a:cxnSpLocks/>
            <a:stCxn id="1048642" idx="2"/>
          </p:cNvCxnSpPr>
          <p:nvPr/>
        </p:nvCxnSpPr>
        <p:spPr>
          <a:xfrm rot="16200000" flipH="1">
            <a:off x="1293610" y="5365583"/>
            <a:ext cx="413097" cy="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Тактика ведения беременности.</a:t>
            </a:r>
          </a:p>
        </p:txBody>
      </p:sp>
      <p:sp>
        <p:nvSpPr>
          <p:cNvPr id="1048649" name="Содержимое 2"/>
          <p:cNvSpPr>
            <a:spLocks noGrp="1"/>
          </p:cNvSpPr>
          <p:nvPr>
            <p:ph idx="1"/>
          </p:nvPr>
        </p:nvSpPr>
        <p:spPr>
          <a:xfrm>
            <a:off x="1060677" y="2420889"/>
            <a:ext cx="7473723" cy="3888432"/>
          </a:xfrm>
        </p:spPr>
        <p:txBody>
          <a:bodyPr>
            <a:normAutofit fontScale="96875"/>
          </a:bodyPr>
          <a:lstStyle/>
          <a:p>
            <a:pPr>
              <a:buNone/>
            </a:pPr>
            <a:r>
              <a:rPr lang="ru-RU" b="1" u="sng" dirty="0"/>
              <a:t>Признаками развития сенсебилизации м.б</a:t>
            </a:r>
            <a:r>
              <a:rPr lang="ru-RU" dirty="0"/>
              <a:t>: </a:t>
            </a:r>
          </a:p>
          <a:p>
            <a:r>
              <a:rPr lang="ru-RU" dirty="0"/>
              <a:t>общая слабость, головная боль, сонливость</a:t>
            </a:r>
          </a:p>
          <a:p>
            <a:r>
              <a:rPr lang="ru-RU" dirty="0"/>
              <a:t>кратковременные обморочные состояния</a:t>
            </a:r>
          </a:p>
          <a:p>
            <a:r>
              <a:rPr lang="ru-RU" dirty="0"/>
              <a:t>судороги конечностей</a:t>
            </a:r>
          </a:p>
          <a:p>
            <a:r>
              <a:rPr lang="ru-RU" dirty="0"/>
              <a:t>появление аллергических реакций</a:t>
            </a:r>
          </a:p>
          <a:p>
            <a:r>
              <a:rPr lang="ru-RU" dirty="0"/>
              <a:t>изменение шевелений плода</a:t>
            </a:r>
          </a:p>
          <a:p>
            <a:r>
              <a:rPr lang="ru-RU" dirty="0"/>
              <a:t>наличие анемии, гипотонии, субфебрильной температуры </a:t>
            </a:r>
          </a:p>
        </p:txBody>
      </p:sp>
    </p:spTree>
  </p:cSld>
  <p:clrMapOvr>
    <a:masterClrMapping/>
  </p:clrMapOvr>
  <p:transition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Тактика ведения беременности.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2 группа беременных.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701BAF4-11F1-BE40-0B58-54ADF3342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12976"/>
            <a:ext cx="59055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Тактика ведения беременности.</a:t>
            </a:r>
            <a:br>
              <a:rPr lang="ru-RU" dirty="0"/>
            </a:br>
            <a:r>
              <a:rPr lang="ru-RU" sz="3600" dirty="0"/>
              <a:t>2 группа беременных.</a:t>
            </a:r>
            <a:endParaRPr lang="ru-RU" dirty="0"/>
          </a:p>
        </p:txBody>
      </p:sp>
      <p:pic>
        <p:nvPicPr>
          <p:cNvPr id="2097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3488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Тактика ведения беременности.</a:t>
            </a:r>
            <a:br>
              <a:rPr lang="ru-RU" dirty="0"/>
            </a:br>
            <a:r>
              <a:rPr lang="ru-RU" sz="3600" dirty="0"/>
              <a:t>3 группа беременных.</a:t>
            </a:r>
            <a:endParaRPr lang="ru-RU" dirty="0"/>
          </a:p>
        </p:txBody>
      </p:sp>
      <p:sp>
        <p:nvSpPr>
          <p:cNvPr id="1048653" name="Содержимое 2"/>
          <p:cNvSpPr>
            <a:spLocks noGrp="1"/>
          </p:cNvSpPr>
          <p:nvPr>
            <p:ph idx="1"/>
          </p:nvPr>
        </p:nvSpPr>
        <p:spPr>
          <a:xfrm>
            <a:off x="0" y="1500175"/>
            <a:ext cx="9144000" cy="535782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В специализированном акушерском стационаре.</a:t>
            </a:r>
          </a:p>
        </p:txBody>
      </p:sp>
      <p:sp>
        <p:nvSpPr>
          <p:cNvPr id="1048654" name="Прямоугольник 4"/>
          <p:cNvSpPr/>
          <p:nvPr/>
        </p:nvSpPr>
        <p:spPr>
          <a:xfrm>
            <a:off x="428596" y="3072348"/>
            <a:ext cx="43577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3222" indent="-514350">
              <a:buFontTx/>
              <a:buChar char="-"/>
            </a:pPr>
            <a:r>
              <a:rPr lang="ru-RU" sz="2000" b="1" dirty="0"/>
              <a:t>Плазмаферез;</a:t>
            </a:r>
          </a:p>
          <a:p>
            <a:pPr marL="633222" indent="-514350">
              <a:buFontTx/>
              <a:buChar char="-"/>
            </a:pPr>
            <a:r>
              <a:rPr lang="ru-RU" sz="2000" b="1" dirty="0"/>
              <a:t>Иммунокоррекция;</a:t>
            </a:r>
          </a:p>
          <a:p>
            <a:pPr marL="633222" indent="-514350">
              <a:buFontTx/>
              <a:buChar char="-"/>
            </a:pPr>
            <a:r>
              <a:rPr lang="ru-RU" sz="2000" b="1" dirty="0"/>
              <a:t>Профилактика и лечение ФПН;</a:t>
            </a:r>
          </a:p>
          <a:p>
            <a:pPr marL="633222" indent="-514350">
              <a:buFontTx/>
              <a:buChar char="-"/>
            </a:pPr>
            <a:r>
              <a:rPr lang="ru-RU" sz="2000" b="1" dirty="0"/>
              <a:t>Рекоррегирующая терапия;</a:t>
            </a:r>
          </a:p>
          <a:p>
            <a:pPr marL="633222" indent="-514350">
              <a:buFontTx/>
              <a:buChar char="-"/>
            </a:pPr>
            <a:r>
              <a:rPr lang="ru-RU" sz="2000" b="1" dirty="0"/>
              <a:t>Лимфоцитотерапия;</a:t>
            </a:r>
          </a:p>
          <a:p>
            <a:pPr marL="633222" indent="-514350">
              <a:buFontTx/>
              <a:buChar char="-"/>
            </a:pPr>
            <a:r>
              <a:rPr lang="ru-RU" sz="2000" b="1" dirty="0"/>
              <a:t>Метод пересадки кожного лоскута мужа женщинам с изосенсебилизацией.</a:t>
            </a:r>
          </a:p>
        </p:txBody>
      </p:sp>
      <p:sp>
        <p:nvSpPr>
          <p:cNvPr id="1048655" name="TextBox 5"/>
          <p:cNvSpPr txBox="1"/>
          <p:nvPr/>
        </p:nvSpPr>
        <p:spPr>
          <a:xfrm>
            <a:off x="428596" y="2428868"/>
            <a:ext cx="392909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НЕИНВАЗИВНЫЕ МЕТОДЫ</a:t>
            </a:r>
          </a:p>
        </p:txBody>
      </p:sp>
      <p:sp>
        <p:nvSpPr>
          <p:cNvPr id="1048656" name="TextBox 6"/>
          <p:cNvSpPr txBox="1"/>
          <p:nvPr/>
        </p:nvSpPr>
        <p:spPr>
          <a:xfrm>
            <a:off x="4714876" y="2428868"/>
            <a:ext cx="392909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ИНВАЗИВНЫЕ МЕТОДЫ</a:t>
            </a:r>
          </a:p>
        </p:txBody>
      </p:sp>
      <p:sp>
        <p:nvSpPr>
          <p:cNvPr id="1048657" name="Прямоугольник 7"/>
          <p:cNvSpPr/>
          <p:nvPr/>
        </p:nvSpPr>
        <p:spPr>
          <a:xfrm>
            <a:off x="4714876" y="3143248"/>
            <a:ext cx="4000528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sz="2400" b="1" dirty="0"/>
              <a:t>    Внутриутробное заменное переливание крови</a:t>
            </a:r>
          </a:p>
        </p:txBody>
      </p:sp>
    </p:spTree>
  </p:cSld>
  <p:clrMapOvr>
    <a:masterClrMapping/>
  </p:clrMapOvr>
  <p:transition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Родоразрешение.</a:t>
            </a:r>
          </a:p>
        </p:txBody>
      </p:sp>
      <p:sp>
        <p:nvSpPr>
          <p:cNvPr id="1048659" name="Содержимое 2"/>
          <p:cNvSpPr>
            <a:spLocks noGrp="1"/>
          </p:cNvSpPr>
          <p:nvPr>
            <p:ph idx="1"/>
          </p:nvPr>
        </p:nvSpPr>
        <p:spPr>
          <a:xfrm>
            <a:off x="323528" y="1428737"/>
            <a:ext cx="8820472" cy="5429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b="1" dirty="0"/>
              <a:t>Показания к </a:t>
            </a:r>
            <a:r>
              <a:rPr lang="uk-UA" sz="2400" b="1" i="1" dirty="0"/>
              <a:t>досрочному родоразрешению </a:t>
            </a:r>
            <a:r>
              <a:rPr lang="uk-UA" sz="2400" b="1" dirty="0"/>
              <a:t>при Rh-</a:t>
            </a:r>
            <a:r>
              <a:rPr lang="uk-UA" sz="2400" b="1" dirty="0" err="1"/>
              <a:t>конфликте</a:t>
            </a:r>
            <a:r>
              <a:rPr lang="uk-UA" sz="2400" b="1" dirty="0"/>
              <a:t>:</a:t>
            </a:r>
          </a:p>
          <a:p>
            <a:pPr>
              <a:buNone/>
            </a:pPr>
            <a:endParaRPr lang="ru-RU" sz="2400" dirty="0"/>
          </a:p>
          <a:p>
            <a:r>
              <a:rPr lang="uk-UA" sz="2400" b="1" u="sng" dirty="0"/>
              <a:t>Титр Ат </a:t>
            </a:r>
            <a:r>
              <a:rPr lang="uk-UA" sz="2400" dirty="0"/>
              <a:t>равен или </a:t>
            </a:r>
            <a:r>
              <a:rPr lang="uk-UA" sz="2400" b="1" u="sng" dirty="0"/>
              <a:t>более 1:64 </a:t>
            </a:r>
            <a:r>
              <a:rPr lang="uk-UA" sz="2400" dirty="0"/>
              <a:t>(критический уровень);</a:t>
            </a:r>
            <a:endParaRPr lang="ru-RU" sz="2400" dirty="0"/>
          </a:p>
          <a:p>
            <a:pPr lvl="0"/>
            <a:r>
              <a:rPr lang="uk-UA" sz="2400" b="1" u="sng" dirty="0"/>
              <a:t>Нарастание титра </a:t>
            </a:r>
            <a:r>
              <a:rPr lang="uk-UA" sz="2400" dirty="0"/>
              <a:t>при повторном анализе </a:t>
            </a:r>
            <a:r>
              <a:rPr lang="uk-UA" sz="2400" b="1" u="sng" dirty="0"/>
              <a:t>в 4 раза и более;</a:t>
            </a:r>
            <a:endParaRPr lang="ru-RU" sz="2400" b="1" u="sng" dirty="0"/>
          </a:p>
          <a:p>
            <a:r>
              <a:rPr lang="uk-UA" sz="2400" b="1" u="sng" dirty="0"/>
              <a:t>ОПБ 0,35-70 </a:t>
            </a:r>
            <a:r>
              <a:rPr lang="uk-UA" sz="2400" dirty="0"/>
              <a:t>и выше; </a:t>
            </a:r>
            <a:r>
              <a:rPr lang="uk-UA" sz="2400" b="1" u="sng" dirty="0"/>
              <a:t>концентрация билирубина</a:t>
            </a:r>
            <a:r>
              <a:rPr lang="uk-UA" sz="2400" dirty="0"/>
              <a:t> в амниотической жидкости </a:t>
            </a:r>
            <a:r>
              <a:rPr lang="uk-UA" sz="2400" b="1" u="sng" dirty="0"/>
              <a:t>4,7-9,5 мг/л;</a:t>
            </a:r>
            <a:endParaRPr lang="ru-RU" sz="2400" b="1" u="sng" dirty="0"/>
          </a:p>
          <a:p>
            <a:r>
              <a:rPr lang="uk-UA" sz="2400" b="1" u="sng" dirty="0"/>
              <a:t>УЗ</a:t>
            </a:r>
            <a:r>
              <a:rPr lang="uk-UA" sz="2400" dirty="0"/>
              <a:t> признаки ГБ у плода;</a:t>
            </a:r>
            <a:endParaRPr lang="ru-RU" sz="2400" dirty="0"/>
          </a:p>
          <a:p>
            <a:pPr lvl="0"/>
            <a:r>
              <a:rPr lang="uk-UA" sz="2400" b="1" u="sng" dirty="0"/>
              <a:t>Мертворождения</a:t>
            </a:r>
            <a:r>
              <a:rPr lang="uk-UA" sz="2400" dirty="0"/>
              <a:t> и рождение детей </a:t>
            </a:r>
            <a:r>
              <a:rPr lang="uk-UA" sz="2400" b="1" u="sng" dirty="0"/>
              <a:t>с ГБ </a:t>
            </a:r>
            <a:r>
              <a:rPr lang="uk-UA" sz="2400" dirty="0"/>
              <a:t>в анамнезе.</a:t>
            </a:r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  <p:transition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Родоразрешение.</a:t>
            </a:r>
          </a:p>
        </p:txBody>
      </p:sp>
      <p:sp>
        <p:nvSpPr>
          <p:cNvPr id="1048661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929718" cy="5143535"/>
          </a:xfrm>
        </p:spPr>
        <p:txBody>
          <a:bodyPr>
            <a:normAutofit fontScale="93750"/>
          </a:bodyPr>
          <a:lstStyle/>
          <a:p>
            <a:r>
              <a:rPr lang="uk-UA" dirty="0"/>
              <a:t>При </a:t>
            </a:r>
            <a:r>
              <a:rPr lang="uk-UA" i="1" dirty="0"/>
              <a:t>отсутствии</a:t>
            </a:r>
            <a:r>
              <a:rPr lang="uk-UA" dirty="0"/>
              <a:t>  антител и признаков сенсибилизации </a:t>
            </a:r>
            <a:r>
              <a:rPr lang="uk-UA" b="1" i="1" dirty="0"/>
              <a:t>досрочное родоразрешение не показано;</a:t>
            </a:r>
          </a:p>
          <a:p>
            <a:r>
              <a:rPr lang="uk-UA" b="1" i="1" dirty="0" err="1"/>
              <a:t>Перенашивание</a:t>
            </a:r>
            <a:r>
              <a:rPr lang="uk-UA" b="1" i="1" dirty="0"/>
              <a:t> недопустимо </a:t>
            </a:r>
            <a:r>
              <a:rPr lang="uk-UA" dirty="0"/>
              <a:t>(оптимальный срок родоразрешения </a:t>
            </a:r>
            <a:r>
              <a:rPr lang="uk-UA" u="sng" dirty="0"/>
              <a:t>39 – 40 </a:t>
            </a:r>
            <a:r>
              <a:rPr lang="uk-UA" dirty="0"/>
              <a:t>недель).</a:t>
            </a:r>
          </a:p>
          <a:p>
            <a:r>
              <a:rPr lang="uk-UA" dirty="0"/>
              <a:t>Наиболее целесообразно родоразрешение через </a:t>
            </a:r>
            <a:r>
              <a:rPr lang="uk-UA" b="1" i="1" dirty="0"/>
              <a:t>естественные родовые пути</a:t>
            </a:r>
            <a:r>
              <a:rPr lang="uk-UA" dirty="0"/>
              <a:t>;</a:t>
            </a:r>
            <a:endParaRPr lang="ru-RU" dirty="0"/>
          </a:p>
          <a:p>
            <a:r>
              <a:rPr lang="uk-UA" dirty="0"/>
              <a:t>В родах у ребенка с гемолитической болезнью – тенденция к прогрессированию </a:t>
            </a:r>
            <a:r>
              <a:rPr lang="uk-UA" b="1" i="1" dirty="0"/>
              <a:t>внутриутробной гипоксии </a:t>
            </a:r>
            <a:r>
              <a:rPr lang="uk-UA" dirty="0"/>
              <a:t>– комплексное ее лечение и осторожное использование утеротоников. 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2293</TotalTime>
  <Words>7917</Words>
  <Application>Microsoft Office PowerPoint</Application>
  <PresentationFormat>Экран (4:3)</PresentationFormat>
  <Paragraphs>1159</Paragraphs>
  <Slides>105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105</vt:i4>
      </vt:variant>
    </vt:vector>
  </HeadingPairs>
  <TitlesOfParts>
    <vt:vector size="116" baseType="lpstr">
      <vt:lpstr>Arial</vt:lpstr>
      <vt:lpstr>Arial Narrow</vt:lpstr>
      <vt:lpstr>Calibri</vt:lpstr>
      <vt:lpstr>Cambria</vt:lpstr>
      <vt:lpstr>Century Gothic</vt:lpstr>
      <vt:lpstr>Georgia</vt:lpstr>
      <vt:lpstr>Segoe UI</vt:lpstr>
      <vt:lpstr>Times New Roman</vt:lpstr>
      <vt:lpstr>Wingdings</vt:lpstr>
      <vt:lpstr>Wingdings 3</vt:lpstr>
      <vt:lpstr>Легкий дым</vt:lpstr>
      <vt:lpstr>Презентация PowerPoint</vt:lpstr>
      <vt:lpstr>План лекции</vt:lpstr>
      <vt:lpstr>Презентация PowerPoint</vt:lpstr>
      <vt:lpstr>Презентация PowerPoint</vt:lpstr>
      <vt:lpstr>Группы риска</vt:lpstr>
      <vt:lpstr>Презентация PowerPoint</vt:lpstr>
      <vt:lpstr>Осложнения беременности </vt:lpstr>
      <vt:lpstr>Невынашивание беременности </vt:lpstr>
      <vt:lpstr>КЛАССИФИКАЦИЯ  ИСХОДОВ БЕРЕМЕННОСТИ ПРИ НЕВЫНАШИВАНИИ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по клинике: </vt:lpstr>
      <vt:lpstr>ПРЕЖДЕВРЕМЕННАЯ ПОТЕРЯ БЕРЕМЕННОСТИ (нормативные документы)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ФАКТОРЫ РИСКА ПРЕЖДЕВРЕМЕННЫХ РОДОВ</vt:lpstr>
      <vt:lpstr>Презентация PowerPoint</vt:lpstr>
      <vt:lpstr>Презентация PowerPoint</vt:lpstr>
      <vt:lpstr>Презентация PowerPoint</vt:lpstr>
      <vt:lpstr>Вмешательство третьего уровня  направленны на уменьшение негативных последствий у недоношенных новорожденных</vt:lpstr>
      <vt:lpstr>Презентация PowerPoint</vt:lpstr>
      <vt:lpstr>Презентация PowerPoint</vt:lpstr>
      <vt:lpstr>ТОКСИКОЗЫ БЕРЕМЕННЫХ</vt:lpstr>
      <vt:lpstr>Презентация PowerPoint</vt:lpstr>
      <vt:lpstr>Рвота беременных (emesis gravidarum)</vt:lpstr>
      <vt:lpstr>Презентация PowerPoint</vt:lpstr>
      <vt:lpstr>Презентация PowerPoint</vt:lpstr>
      <vt:lpstr>Презентация PowerPoint</vt:lpstr>
      <vt:lpstr>Диагностика рвоты беременных</vt:lpstr>
      <vt:lpstr>Лечение</vt:lpstr>
      <vt:lpstr>Презентация PowerPoint</vt:lpstr>
      <vt:lpstr>Презентация PowerPoint</vt:lpstr>
      <vt:lpstr>ИНФОРМАЦИЯ ДЛЯ ПАЦИЕНТКИ</vt:lpstr>
      <vt:lpstr>ПРЕЭКЛАМПСИЯ, ЭКЛАМПСИЯ</vt:lpstr>
      <vt:lpstr>Актуальность</vt:lpstr>
      <vt:lpstr>Терминология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Ведение ПЭ в зависимости от тяжести состояния </vt:lpstr>
      <vt:lpstr>Ведение ПЭ в зависимости от срока беременности </vt:lpstr>
      <vt:lpstr>Презентация PowerPoint</vt:lpstr>
      <vt:lpstr>Презентация PowerPoint</vt:lpstr>
      <vt:lpstr>Презентация PowerPoint</vt:lpstr>
      <vt:lpstr>Заключение</vt:lpstr>
      <vt:lpstr>ПРОФИЛАКТИКА ПРЕЭКЛАМПСИИ</vt:lpstr>
      <vt:lpstr>ПРОФИЛАКТИКА ПРЕЭКЛАМПСИИ</vt:lpstr>
      <vt:lpstr>БЕРЕМЕННОСТЬ И RH-КОНФЛИКТ </vt:lpstr>
      <vt:lpstr>Определение.</vt:lpstr>
      <vt:lpstr>Определение.</vt:lpstr>
      <vt:lpstr>Этиология.</vt:lpstr>
      <vt:lpstr>Риск изоиммунизации увеличивают:</vt:lpstr>
      <vt:lpstr>Патогенез.</vt:lpstr>
      <vt:lpstr>Диагностика. 1. Определение изосенсебилизации.</vt:lpstr>
      <vt:lpstr>Диагностика. 2. Антенатальная диагностика гемолитической болезни. </vt:lpstr>
      <vt:lpstr>Диагностика. 2. Антенатальная диагностика гемолитической болезни.</vt:lpstr>
      <vt:lpstr>Диагностика. 2. Антенатальная диагностика гемолитической болезни.</vt:lpstr>
      <vt:lpstr>Тактика ведения беременности.</vt:lpstr>
      <vt:lpstr>Тактика ведения беременности. 1 группа беременных.</vt:lpstr>
      <vt:lpstr>Презентация PowerPoint</vt:lpstr>
      <vt:lpstr>Тактика ведения беременности.</vt:lpstr>
      <vt:lpstr>Тактика ведения беременности. 2 группа беременных.</vt:lpstr>
      <vt:lpstr>Тактика ведения беременности. 2 группа беременных.</vt:lpstr>
      <vt:lpstr>Тактика ведения беременности. 3 группа беременных.</vt:lpstr>
      <vt:lpstr>Родоразрешение.</vt:lpstr>
      <vt:lpstr>Родоразрешение.</vt:lpstr>
      <vt:lpstr>Родоразрешение.</vt:lpstr>
      <vt:lpstr>Родоразрешение.</vt:lpstr>
      <vt:lpstr>Лечение.</vt:lpstr>
      <vt:lpstr>Презентация PowerPoint</vt:lpstr>
      <vt:lpstr>Презентация PowerPoint</vt:lpstr>
      <vt:lpstr>Литература.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Marina</cp:lastModifiedBy>
  <cp:revision>358</cp:revision>
  <cp:lastPrinted>1601-01-01T00:00:00Z</cp:lastPrinted>
  <dcterms:created xsi:type="dcterms:W3CDTF">1601-01-01T00:00:00Z</dcterms:created>
  <dcterms:modified xsi:type="dcterms:W3CDTF">2023-01-21T12:37:38Z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