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6" r:id="rId2"/>
    <p:sldId id="282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3" r:id="rId12"/>
    <p:sldId id="292" r:id="rId13"/>
    <p:sldId id="294" r:id="rId14"/>
    <p:sldId id="295" r:id="rId15"/>
    <p:sldId id="28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6" autoAdjust="0"/>
    <p:restoredTop sz="94660"/>
  </p:normalViewPr>
  <p:slideViewPr>
    <p:cSldViewPr>
      <p:cViewPr>
        <p:scale>
          <a:sx n="76" d="100"/>
          <a:sy n="76" d="100"/>
        </p:scale>
        <p:origin x="-1182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07D-9CF3-4860-ACF3-B65C5EE865EB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9C30932-7272-4717-87F3-239567E07B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07D-9CF3-4860-ACF3-B65C5EE865EB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0932-7272-4717-87F3-239567E07B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07D-9CF3-4860-ACF3-B65C5EE865EB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0932-7272-4717-87F3-239567E07B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07D-9CF3-4860-ACF3-B65C5EE865EB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0932-7272-4717-87F3-239567E07B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07D-9CF3-4860-ACF3-B65C5EE865EB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C30932-7272-4717-87F3-239567E07BD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07D-9CF3-4860-ACF3-B65C5EE865EB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0932-7272-4717-87F3-239567E07B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07D-9CF3-4860-ACF3-B65C5EE865EB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0932-7272-4717-87F3-239567E07B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07D-9CF3-4860-ACF3-B65C5EE865EB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0932-7272-4717-87F3-239567E07B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07D-9CF3-4860-ACF3-B65C5EE865EB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0932-7272-4717-87F3-239567E07B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07D-9CF3-4860-ACF3-B65C5EE865EB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0932-7272-4717-87F3-239567E07BD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07D-9CF3-4860-ACF3-B65C5EE865EB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9C30932-7272-4717-87F3-239567E07BD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83A7F07D-9CF3-4860-ACF3-B65C5EE865EB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19C30932-7272-4717-87F3-239567E07BD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png"/><Relationship Id="rId7" Type="http://schemas.microsoft.com/office/2007/relationships/hdphoto" Target="../media/hdphoto7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352928" cy="1274052"/>
          </a:xfrm>
        </p:spPr>
        <p:txBody>
          <a:bodyPr>
            <a:noAutofit/>
          </a:bodyPr>
          <a:lstStyle/>
          <a:p>
            <a:pPr lvl="0" indent="450215" algn="ctr">
              <a:lnSpc>
                <a:spcPct val="106000"/>
              </a:lnSpc>
              <a:spcBef>
                <a:spcPts val="0"/>
              </a:spcBef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КрасГМУ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им. проф. В.Ф.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Минздрава России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5211" y="4077072"/>
            <a:ext cx="5976663" cy="1655762"/>
          </a:xfrm>
        </p:spPr>
        <p:txBody>
          <a:bodyPr>
            <a:normAutofit fontScale="92500" lnSpcReduction="10000"/>
          </a:bodyPr>
          <a:lstStyle/>
          <a:p>
            <a:pPr lvl="0" algn="r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Козловская Я.О,</a:t>
            </a:r>
          </a:p>
          <a:p>
            <a:pPr lvl="0" algn="r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группа 202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Тельных М.А.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1432" y="2348880"/>
            <a:ext cx="84969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Тема: «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Биологически-активные добавки</a:t>
            </a:r>
            <a:r>
              <a:rPr lang="ru-RU" sz="4000" b="1" dirty="0" smtClean="0"/>
              <a:t>»</a:t>
            </a:r>
            <a:r>
              <a:rPr lang="ru-RU" sz="4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555776" y="6306860"/>
            <a:ext cx="3787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 ,2021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52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84" y="206969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SOLGAR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Популярные продукты: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Растительные капсулы с Альфа-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липоевой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кислотой – универсальный природный антиоксидант, борющийся со свободными радикалами. 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Вегетарианские капсулы Биотин 5000 мкг – «витамин красоты» для роста волос, поддержания здоровья кожи, укрепления ногтей.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Таблетки Хелатный молибден – улучшает усвоение аминокислот, является антиоксидантом, способствует замедлению процессов старения.</a:t>
            </a:r>
          </a:p>
          <a:p>
            <a:endParaRPr lang="ru-RU" dirty="0"/>
          </a:p>
        </p:txBody>
      </p:sp>
      <p:pic>
        <p:nvPicPr>
          <p:cNvPr id="3074" name="Picture 2" descr="https://medq.ru/files/sponsors/Solgar_logo_gold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385"/>
            <a:ext cx="494089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mages.apteka.ru/original_3e3c86ad-0807-4747-81cd-b7a52a6f874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880" y="1196752"/>
            <a:ext cx="25431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olgar, биотин, 5000 мкг, 50 вегетарианских капсул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7" b="98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813" y="1560984"/>
            <a:ext cx="4513684" cy="451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olgar, Хелатный молибден, 100 таблеток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67" b="993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83772"/>
            <a:ext cx="4468107" cy="446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81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sun9-8.userapi.com/impg/w0FdtmeCLxUKsJ_1AJBo0glL8A8JScmxV-qHtA/fCd-QdkiViQ.jpg?size=1280x960&amp;quality=96&amp;sign=f367cb9d46613c7796dd4c5df118438d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352242" cy="551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72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Коллаген морской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японии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-дополнительный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морского коллагена и витамина С.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Приводит к улучшению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 кожи,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повышению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подвижности суставов,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ускорению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заживления ран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креплению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костной ткани, у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лучшает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волос и ногтей;</a:t>
            </a:r>
          </a:p>
          <a:p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Турбослим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Ночь усиленная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формула-ускоряет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естественные процессы похудения ночью, снижает вечерний аппетит, способствует очищению организма. </a:t>
            </a:r>
          </a:p>
          <a:p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Фитолакс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натуральное слабительное средство с фруктовыми компонентами. Сочетание фруктов и лекарственных трав в одной таблетке оказывает естественную помощь кишечнику.</a:t>
            </a:r>
          </a:p>
        </p:txBody>
      </p:sp>
      <p:pic>
        <p:nvPicPr>
          <p:cNvPr id="4098" name="Picture 2" descr="https://original-nsk.1c-umi.ru/images/cms/data/apteka_eval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3282057" cy="191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оллаген морско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973" y="1072734"/>
            <a:ext cx="4531043" cy="453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ages.apteka.ru/original_370a95a5-a00d-49e4-8947-3367b78eec06.jpe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200" l="0" r="86400">
                        <a14:foregroundMark x1="30000" y1="18000" x2="33800" y2="81800"/>
                        <a14:foregroundMark x1="46000" y1="16800" x2="43200" y2="57400"/>
                        <a14:foregroundMark x1="32000" y1="16000" x2="53800" y2="35000"/>
                        <a14:foregroundMark x1="57600" y1="26200" x2="73400" y2="25400"/>
                        <a14:foregroundMark x1="36400" y1="28600" x2="56800" y2="26400"/>
                        <a14:foregroundMark x1="27600" y1="13600" x2="22200" y2="76200"/>
                        <a14:foregroundMark x1="42600" y1="63400" x2="41600" y2="83200"/>
                        <a14:foregroundMark x1="71600" y1="79800" x2="72400" y2="79800"/>
                        <a14:foregroundMark x1="75400" y1="79400" x2="75400" y2="79400"/>
                        <a14:foregroundMark x1="77800" y1="81800" x2="77800" y2="81800"/>
                        <a14:foregroundMark x1="75400" y1="83000" x2="75400" y2="83000"/>
                        <a14:foregroundMark x1="72200" y1="82400" x2="72200" y2="82400"/>
                        <a14:foregroundMark x1="72200" y1="79800" x2="72200" y2="79800"/>
                        <a14:foregroundMark x1="72200" y1="79200" x2="72200" y2="79200"/>
                        <a14:foregroundMark x1="73000" y1="78000" x2="73000" y2="78000"/>
                        <a14:foregroundMark x1="73400" y1="78000" x2="73400" y2="78000"/>
                        <a14:foregroundMark x1="74200" y1="78000" x2="75200" y2="78000"/>
                        <a14:foregroundMark x1="75400" y1="78000" x2="76200" y2="78000"/>
                        <a14:foregroundMark x1="76200" y1="77600" x2="76200" y2="77600"/>
                        <a14:foregroundMark x1="76200" y1="76800" x2="76200" y2="76800"/>
                        <a14:foregroundMark x1="41400" y1="82600" x2="41400" y2="82600"/>
                        <a14:foregroundMark x1="38200" y1="84000" x2="38200" y2="84000"/>
                        <a14:foregroundMark x1="27600" y1="85800" x2="45800" y2="85800"/>
                        <a14:foregroundMark x1="18000" y1="21600" x2="19000" y2="65800"/>
                        <a14:foregroundMark x1="78600" y1="46800" x2="86400" y2="46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723" y="1497182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ages.apteka.ru/original_6751c89e-1052-410a-889c-7cec11ddbcaa.jpe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00" b="99000" l="800" r="97400">
                        <a14:foregroundMark x1="7200" y1="19400" x2="7200" y2="79600"/>
                        <a14:foregroundMark x1="7200" y1="19600" x2="86400" y2="15200"/>
                        <a14:foregroundMark x1="12600" y1="35600" x2="92000" y2="28000"/>
                        <a14:foregroundMark x1="20400" y1="43000" x2="80600" y2="34000"/>
                        <a14:foregroundMark x1="21000" y1="25800" x2="28800" y2="24800"/>
                        <a14:foregroundMark x1="18400" y1="27600" x2="28200" y2="29600"/>
                        <a14:foregroundMark x1="64600" y1="22600" x2="94200" y2="18800"/>
                        <a14:foregroundMark x1="89400" y1="14800" x2="95200" y2="13600"/>
                        <a14:foregroundMark x1="51000" y1="16200" x2="10000" y2="18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un9-31.userapi.com/impg/hh5kfEOHz-qf1R_HYvoOLSrgRBi5_KwpWMQkUw/O6JdeLgPov0.jpg?size=810x1080&amp;quality=96&amp;sign=472456b77962195ea58c862e1a4dd848&amp;type=albu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364" y="853150"/>
            <a:ext cx="4537923" cy="605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95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Сироп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шиповника-  в качестве источника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флавоноидов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дополнительного источника витамина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Гель-бальзам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сабельник-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оказывает стимулирующее действие на процессы регенерации кожных покровов, питает и тонизирует, помогает облегчить дискомфортные ощущения. Благодаря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гелевой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текстуре средство хорошо распределяется по коже и легко впитывается.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Календула (ноготки)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 в качестве источника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флавоноидов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содержащей эфирное масло.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Омега 3 концентрат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мирролла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БАД к пище, дополнительного источника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полинасыщенных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 омега-3.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2" name="Picture 4" descr="http://xn----ctbdcioqwjbcvn.xn--p1ai/wp-content/uploads/2017/03/63f98bac7260d0f1d030f97b650351c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" t="39405" r="2401" b="36413"/>
          <a:stretch/>
        </p:blipFill>
        <p:spPr bwMode="auto">
          <a:xfrm>
            <a:off x="971600" y="260648"/>
            <a:ext cx="7267275" cy="122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БАД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0" r="36000"/>
          <a:stretch/>
        </p:blipFill>
        <p:spPr bwMode="auto">
          <a:xfrm>
            <a:off x="1115617" y="980728"/>
            <a:ext cx="1872207" cy="53285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БАДы,влияющие на опорно-двиг.аппарат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0" t="1999" r="22500" b="3001"/>
          <a:stretch/>
        </p:blipFill>
        <p:spPr bwMode="auto">
          <a:xfrm>
            <a:off x="2267744" y="2399254"/>
            <a:ext cx="3055267" cy="38521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Собственная торговая марка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0" t="1500" r="26000"/>
          <a:stretch/>
        </p:blipFill>
        <p:spPr bwMode="auto">
          <a:xfrm>
            <a:off x="5004048" y="2903310"/>
            <a:ext cx="1988805" cy="33480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Витамины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425506"/>
            <a:ext cx="3480138" cy="36948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211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БАД в качестве добавки к пище, несомненно, нужны, они помогают восполнять недостаток питательных веществ и микронутриентов в организме, а правильное, сбалансированное питание - залог здоровья. Но БАД не лечат: если продукт оказывает терапевтический эффект, то это не биодобавка. Эта информация должна быть доступной для всех потребителей, чтобы они не ожидали от БАД лечебных эффектов, а твердо знали, что приобретают средство общеукрепляющего действия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844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C\Desktop\iEZ9BMK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17" y="1268760"/>
            <a:ext cx="8784976" cy="590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005" y="0"/>
            <a:ext cx="8229600" cy="1671261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!!!</a:t>
            </a:r>
            <a:b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здоровы !!!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83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ассоримента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Заключение.</a:t>
            </a:r>
          </a:p>
        </p:txBody>
      </p:sp>
    </p:spTree>
    <p:extLst>
      <p:ext uri="{BB962C8B-B14F-4D97-AF65-F5344CB8AC3E}">
        <p14:creationId xmlns:p14="http://schemas.microsoft.com/office/powerpoint/2010/main" val="228526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 Проанализировать общую характеристику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БАДов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Анализ ассортимента БАД в ГА №186.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70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БАД-это</a:t>
            </a:r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БАД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композиции натуральных или идентичных натуральным биологически активных веществ, предназначенных для непосредственного приема с пищей или введения в состав пищевых продуктов с целью обогащения рациона отдельными пищевыми БАД из растительного, животного или минерального сырья, а также химическими или биологически активными веществами и их комплексами.</a:t>
            </a:r>
          </a:p>
          <a:p>
            <a:endParaRPr lang="ru-RU" dirty="0"/>
          </a:p>
        </p:txBody>
      </p:sp>
      <p:pic>
        <p:nvPicPr>
          <p:cNvPr id="1026" name="Picture 2" descr="https://infopechen.ru/wp-content/uploads/2016/10/primenenie-badov-dlya-snizheniya-holesteri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029" l="3747" r="95033">
                        <a14:foregroundMark x1="18117" y1="68097" x2="5561" y2="76139"/>
                        <a14:foregroundMark x1="51659" y1="19437" x2="55874" y2="19437"/>
                        <a14:foregroundMark x1="32197" y1="22922" x2="32197" y2="22922"/>
                        <a14:backgroundMark x1="26972" y1="18880" x2="55381" y2="12044"/>
                        <a14:backgroundMark x1="29507" y1="11260" x2="46278" y2="4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61048"/>
            <a:ext cx="4628881" cy="309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53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выпуска БАД: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БАД в лекарственной форме (экстракты и порошки, капсулы, гранулы и таблетки, настои и настойки, масла и различные сборы).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БАД в пищевой форме (карамельки, леденцы, чаи, сиропы, желе, бальзамы и крупка).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06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33.userapi.com/qkPda01oIh7Lq-hgMppgn44RNwqR3upPUqDhqg/lSiXuPLs-Xc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70621" y1="31623" x2="70621" y2="31623"/>
                        <a14:foregroundMark x1="65725" y1="25828" x2="65725" y2="25828"/>
                        <a14:foregroundMark x1="65725" y1="25828" x2="65348" y2="29967"/>
                        <a14:foregroundMark x1="70245" y1="30960" x2="77778" y2="288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77072"/>
            <a:ext cx="2975336" cy="33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5791200" cy="1371600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физиологические функции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БАДов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Оздоровительные – в достаточной степени поддерживающие оптимальное функционирование организма человека;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Профилактические – для профилактики целого ряда заболеваний и помощи в адаптации к окружающей среде;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Восстановительные – помогают восстановить организм после приема антибиотиков и синтетических видов лекарств;</a:t>
            </a:r>
          </a:p>
          <a:p>
            <a:pPr lvl="0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Протективные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способствуют смягчению воздействия на организм синтетических препаратов;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Подготовительные – помогает организму подготовиться к длительному лечению и приему синтетических лекарств.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645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146" b="67969" l="29283" r="71523">
                        <a14:foregroundMark x1="53294" y1="44401" x2="53294" y2="44401"/>
                        <a14:foregroundMark x1="41142" y1="51563" x2="41142" y2="51563"/>
                        <a14:foregroundMark x1="65593" y1="51953" x2="65593" y2="51953"/>
                        <a14:foregroundMark x1="35944" y1="66667" x2="35944" y2="66667"/>
                        <a14:foregroundMark x1="37408" y1="65234" x2="37408" y2="65234"/>
                        <a14:foregroundMark x1="35798" y1="66667" x2="35798" y2="66667"/>
                        <a14:foregroundMark x1="66105" y1="65495" x2="66105" y2="65495"/>
                        <a14:foregroundMark x1="63543" y1="64193" x2="63543" y2="64193"/>
                        <a14:foregroundMark x1="50293" y1="58724" x2="50293" y2="58724"/>
                        <a14:foregroundMark x1="47511" y1="58854" x2="47511" y2="58854"/>
                        <a14:foregroundMark x1="39751" y1="65104" x2="39751" y2="65104"/>
                        <a14:foregroundMark x1="33748" y1="65625" x2="33748" y2="65625"/>
                        <a14:foregroundMark x1="36164" y1="67318" x2="33089" y2="66016"/>
                        <a14:foregroundMark x1="31552" y1="66276" x2="29429" y2="65104"/>
                        <a14:foregroundMark x1="50439" y1="48828" x2="50220" y2="52214"/>
                        <a14:foregroundMark x1="50293" y1="46875" x2="50293" y2="55208"/>
                        <a14:foregroundMark x1="58565" y1="46354" x2="61420" y2="48307"/>
                        <a14:foregroundMark x1="41801" y1="46224" x2="40410" y2="47005"/>
                        <a14:foregroundMark x1="41728" y1="45052" x2="38946" y2="47917"/>
                        <a14:foregroundMark x1="40630" y1="57943" x2="43411" y2="62500"/>
                        <a14:foregroundMark x1="39971" y1="60938" x2="41728" y2="61979"/>
                        <a14:foregroundMark x1="59224" y1="61198" x2="56881" y2="62240"/>
                        <a14:foregroundMark x1="60981" y1="61068" x2="58419" y2="61068"/>
                      </a14:backgroundRemoval>
                    </a14:imgEffect>
                  </a14:imgLayer>
                </a14:imgProps>
              </a:ext>
            </a:extLst>
          </a:blip>
          <a:srcRect l="27856" t="37950" r="27214" b="29551"/>
          <a:stretch/>
        </p:blipFill>
        <p:spPr bwMode="auto">
          <a:xfrm>
            <a:off x="539552" y="1628800"/>
            <a:ext cx="7920880" cy="38884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2779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899592" y="188640"/>
            <a:ext cx="2664296" cy="22322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Нутрицевтики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биологически активные добавки к пище, применяемые для коррекции химического состава пищи человека.</a:t>
            </a:r>
          </a:p>
        </p:txBody>
      </p:sp>
      <p:sp>
        <p:nvSpPr>
          <p:cNvPr id="5" name="Овал 4"/>
          <p:cNvSpPr/>
          <p:nvPr/>
        </p:nvSpPr>
        <p:spPr>
          <a:xfrm>
            <a:off x="5292080" y="188640"/>
            <a:ext cx="2664296" cy="22322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Парафармацевтики</a:t>
            </a: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это биологически активные добавки к пище, применяемые для профилактики, вспомогательной терапии и поддержки в физиологических границах функциональной активности органов и систем.</a:t>
            </a:r>
          </a:p>
        </p:txBody>
      </p:sp>
      <p:sp>
        <p:nvSpPr>
          <p:cNvPr id="6" name="Овал 5"/>
          <p:cNvSpPr/>
          <p:nvPr/>
        </p:nvSpPr>
        <p:spPr>
          <a:xfrm>
            <a:off x="683568" y="4422692"/>
            <a:ext cx="2664296" cy="22322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u="sng" dirty="0" err="1">
                <a:solidFill>
                  <a:schemeClr val="tx1"/>
                </a:solidFill>
              </a:rPr>
              <a:t>Пребиотики</a:t>
            </a:r>
            <a:r>
              <a:rPr lang="ru-RU" sz="1050" b="1" dirty="0">
                <a:solidFill>
                  <a:schemeClr val="tx1"/>
                </a:solidFill>
              </a:rPr>
              <a:t> </a:t>
            </a:r>
            <a:r>
              <a:rPr lang="ru-RU" sz="1050" dirty="0">
                <a:solidFill>
                  <a:schemeClr val="tx1"/>
                </a:solidFill>
              </a:rPr>
              <a:t>– препараты немикробного происхождения, не адсорбирующиеся в верхних отделах пищеварительного тракта, способны стимулировать рост или метаболическую активность нормальной микрофлоры кишечника.</a:t>
            </a:r>
            <a:r>
              <a:rPr lang="ru-RU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563888" y="1124744"/>
            <a:ext cx="172819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3095836" y="2114587"/>
            <a:ext cx="2664296" cy="22322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Эубиотики</a:t>
            </a:r>
            <a:r>
              <a:rPr lang="ru-RU" sz="105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05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пробиотики</a:t>
            </a:r>
            <a:r>
              <a:rPr lang="ru-RU" sz="105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биологически активные добавки к пище, в состав которых входят живые микроорганизмы и (или) их метаболиты, оказывающее нормализующее воздействие на состав и биологическую активность микрофлоры пищеварительного тракта.</a:t>
            </a:r>
          </a:p>
          <a:p>
            <a:pPr algn="ctr"/>
            <a:r>
              <a:rPr lang="ru-RU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912532" y="4373488"/>
            <a:ext cx="2664296" cy="22322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5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Синбиотики</a:t>
            </a:r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препараты, представляющие собой комбинации </a:t>
            </a:r>
            <a:r>
              <a:rPr lang="ru-RU" sz="10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пробиотиков</a:t>
            </a: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0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пребиотиков</a:t>
            </a: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они избирательно стимулируют рост и метаболическую активность </a:t>
            </a:r>
            <a:r>
              <a:rPr lang="ru-RU" sz="10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индигенной</a:t>
            </a: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микрофлоры, повышают факторы естественной </a:t>
            </a:r>
            <a:r>
              <a:rPr lang="ru-RU" sz="1050" dirty="0"/>
              <a:t>защиты организма.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2951428" y="4019930"/>
            <a:ext cx="528326" cy="72966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652120" y="3789040"/>
            <a:ext cx="720080" cy="7920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96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применению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БАДы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можно классифицировать на 12 групп: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sun9-51.userapi.com/impg/ncziynGiVtfKm4DfnohCDOM7bU0jfXyET9Ofnw/AhFle2QzUtY.jpg?size=551x362&amp;quality=96&amp;sign=d855da79f6ff67bbf9e99b9a9013dcf1&amp;type=albu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424936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656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2760</TotalTime>
  <Words>538</Words>
  <Application>Microsoft Office PowerPoint</Application>
  <PresentationFormat>Экран (4:3)</PresentationFormat>
  <Paragraphs>51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Главная</vt:lpstr>
      <vt:lpstr>ФГБОУ ВО КрасГМУ им. проф. В.Ф. Войно-Ясенецкого Минздрава России Фармацевтический колледж</vt:lpstr>
      <vt:lpstr>План</vt:lpstr>
      <vt:lpstr>Цели и задачи</vt:lpstr>
      <vt:lpstr>БАД-это…</vt:lpstr>
      <vt:lpstr>Форма выпуска БАД: </vt:lpstr>
      <vt:lpstr>Основные физиологические функции БАДов:</vt:lpstr>
      <vt:lpstr>Классификация</vt:lpstr>
      <vt:lpstr>Презентация PowerPoint</vt:lpstr>
      <vt:lpstr>По применению БАДы можно классифицировать на 12 групп:</vt:lpstr>
      <vt:lpstr>SOLGAR</vt:lpstr>
      <vt:lpstr>Презентация PowerPoint</vt:lpstr>
      <vt:lpstr>Презентация PowerPoint</vt:lpstr>
      <vt:lpstr>Презентация PowerPoint</vt:lpstr>
      <vt:lpstr>Заключение</vt:lpstr>
      <vt:lpstr>Спасибо за внимание !!! Будьте здоровы 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Yankee</cp:lastModifiedBy>
  <cp:revision>99</cp:revision>
  <dcterms:created xsi:type="dcterms:W3CDTF">2020-01-15T02:45:59Z</dcterms:created>
  <dcterms:modified xsi:type="dcterms:W3CDTF">2021-09-21T14:55:48Z</dcterms:modified>
</cp:coreProperties>
</file>