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59" r:id="rId6"/>
    <p:sldId id="260" r:id="rId7"/>
    <p:sldId id="261" r:id="rId8"/>
    <p:sldId id="270" r:id="rId9"/>
    <p:sldId id="268" r:id="rId10"/>
    <p:sldId id="272" r:id="rId11"/>
    <p:sldId id="275" r:id="rId12"/>
    <p:sldId id="276" r:id="rId13"/>
    <p:sldId id="279" r:id="rId14"/>
    <p:sldId id="277" r:id="rId15"/>
    <p:sldId id="278" r:id="rId16"/>
    <p:sldId id="280" r:id="rId17"/>
    <p:sldId id="281" r:id="rId18"/>
    <p:sldId id="282" r:id="rId19"/>
    <p:sldId id="283" r:id="rId20"/>
    <p:sldId id="284" r:id="rId21"/>
    <p:sldId id="285" r:id="rId22"/>
    <p:sldId id="286" r:id="rId23"/>
    <p:sldId id="289" r:id="rId24"/>
    <p:sldId id="290" r:id="rId25"/>
    <p:sldId id="312" r:id="rId26"/>
    <p:sldId id="291" r:id="rId27"/>
    <p:sldId id="292" r:id="rId28"/>
    <p:sldId id="293" r:id="rId29"/>
    <p:sldId id="295" r:id="rId30"/>
    <p:sldId id="294" r:id="rId31"/>
    <p:sldId id="297" r:id="rId32"/>
    <p:sldId id="301" r:id="rId33"/>
    <p:sldId id="302" r:id="rId34"/>
    <p:sldId id="303" r:id="rId35"/>
    <p:sldId id="313" r:id="rId36"/>
    <p:sldId id="304" r:id="rId37"/>
    <p:sldId id="305" r:id="rId38"/>
    <p:sldId id="306" r:id="rId39"/>
    <p:sldId id="307" r:id="rId40"/>
    <p:sldId id="308" r:id="rId41"/>
    <p:sldId id="309" r:id="rId42"/>
    <p:sldId id="310" r:id="rId43"/>
    <p:sldId id="311" r:id="rId44"/>
    <p:sldId id="317" r:id="rId45"/>
    <p:sldId id="318" r:id="rId46"/>
    <p:sldId id="319" r:id="rId47"/>
    <p:sldId id="320" r:id="rId48"/>
    <p:sldId id="321" r:id="rId49"/>
    <p:sldId id="322" r:id="rId50"/>
    <p:sldId id="324" r:id="rId51"/>
    <p:sldId id="323" r:id="rId52"/>
    <p:sldId id="325"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9"/>
            <a:ext cx="7772400" cy="2979762"/>
          </a:xfrm>
        </p:spPr>
        <p:txBody>
          <a:bodyPr>
            <a:normAutofit fontScale="90000"/>
          </a:bodyPr>
          <a:lstStyle/>
          <a:p>
            <a:r>
              <a:rPr lang="ru-RU" sz="2000" dirty="0" smtClean="0">
                <a:latin typeface="Times New Roman" pitchFamily="18" charset="0"/>
                <a:cs typeface="Times New Roman" pitchFamily="18" charset="0"/>
              </a:rPr>
              <a:t>ФГБОУ ВО «Красноярский государственный медицинский университет</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им. проф. В.Ф. </a:t>
            </a:r>
            <a:r>
              <a:rPr lang="ru-RU" sz="2000" dirty="0" err="1" smtClean="0">
                <a:latin typeface="Times New Roman" pitchFamily="18" charset="0"/>
                <a:cs typeface="Times New Roman" pitchFamily="18" charset="0"/>
              </a:rPr>
              <a:t>Войно-Ясенецкого</a:t>
            </a:r>
            <a:r>
              <a:rPr lang="ru-RU" sz="2000" dirty="0" smtClean="0">
                <a:latin typeface="Times New Roman" pitchFamily="18" charset="0"/>
                <a:cs typeface="Times New Roman" pitchFamily="18" charset="0"/>
              </a:rPr>
              <a:t>» Минздрава России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Фармацевтический колледж</a:t>
            </a:r>
            <a:br>
              <a:rPr lang="ru-RU" sz="20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ЛЕКЦИЯ №1</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Тема: «Общие вопросы этиологии и патогенеза заболеваний кожи»</a:t>
            </a: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lnSpcReduction="10000"/>
          </a:bodyPr>
          <a:lstStyle/>
          <a:p>
            <a:r>
              <a:rPr lang="ru-RU" sz="2000" dirty="0" smtClean="0">
                <a:solidFill>
                  <a:schemeClr val="tx1"/>
                </a:solidFill>
                <a:latin typeface="Times New Roman" pitchFamily="18" charset="0"/>
                <a:cs typeface="Times New Roman" pitchFamily="18" charset="0"/>
              </a:rPr>
              <a:t>                                                                </a:t>
            </a:r>
          </a:p>
          <a:p>
            <a:r>
              <a:rPr lang="ru-RU" sz="2000" dirty="0" smtClean="0">
                <a:solidFill>
                  <a:schemeClr val="tx1"/>
                </a:solidFill>
                <a:latin typeface="Times New Roman" pitchFamily="18" charset="0"/>
                <a:cs typeface="Times New Roman" pitchFamily="18" charset="0"/>
              </a:rPr>
              <a:t>          </a:t>
            </a:r>
          </a:p>
          <a:p>
            <a:r>
              <a:rPr lang="ru-RU" sz="2000" dirty="0" smtClean="0">
                <a:solidFill>
                  <a:schemeClr val="tx1"/>
                </a:solidFill>
                <a:latin typeface="Times New Roman" pitchFamily="18" charset="0"/>
                <a:cs typeface="Times New Roman" pitchFamily="18" charset="0"/>
              </a:rPr>
              <a:t>                                                               Преподаватель</a:t>
            </a:r>
          </a:p>
          <a:p>
            <a:r>
              <a:rPr lang="ru-RU" sz="2000" dirty="0" smtClean="0">
                <a:solidFill>
                  <a:schemeClr val="tx1"/>
                </a:solidFill>
                <a:latin typeface="Times New Roman" pitchFamily="18" charset="0"/>
                <a:cs typeface="Times New Roman" pitchFamily="18" charset="0"/>
              </a:rPr>
              <a:t>                                                            Т.Э.Гапонова</a:t>
            </a:r>
          </a:p>
          <a:p>
            <a:r>
              <a:rPr lang="ru-RU" sz="1800" dirty="0" smtClean="0">
                <a:solidFill>
                  <a:schemeClr val="tx1"/>
                </a:solidFill>
                <a:latin typeface="Times New Roman" pitchFamily="18" charset="0"/>
                <a:cs typeface="Times New Roman" pitchFamily="18" charset="0"/>
              </a:rPr>
              <a:t>2021</a:t>
            </a:r>
            <a:endParaRPr lang="ru-RU" sz="18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Дерматология – наука о кожных болезнях.</a:t>
            </a:r>
          </a:p>
          <a:p>
            <a:r>
              <a:rPr lang="ru-RU" dirty="0" smtClean="0">
                <a:latin typeface="Times New Roman" pitchFamily="18" charset="0"/>
                <a:cs typeface="Times New Roman" pitchFamily="18" charset="0"/>
              </a:rPr>
              <a:t> Венерология – наука о венерических болезнях</a:t>
            </a:r>
            <a:r>
              <a:rPr lang="ru-RU" dirty="0" smtClean="0"/>
              <a:t>.</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r>
              <a:rPr lang="ru-RU" sz="2800" dirty="0" smtClean="0">
                <a:latin typeface="Times New Roman" pitchFamily="18" charset="0"/>
                <a:cs typeface="Times New Roman" pitchFamily="18" charset="0"/>
              </a:rPr>
              <a:t>Экзогенные факторы</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08720"/>
            <a:ext cx="8229600" cy="5472608"/>
          </a:xfrm>
        </p:spPr>
        <p:txBody>
          <a:bodyPr>
            <a:normAutofit/>
          </a:bodyPr>
          <a:lstStyle/>
          <a:p>
            <a:pPr>
              <a:buNone/>
            </a:pPr>
            <a:endParaRPr lang="ru-RU" dirty="0"/>
          </a:p>
        </p:txBody>
      </p:sp>
      <p:sp>
        <p:nvSpPr>
          <p:cNvPr id="4" name="Овал 3"/>
          <p:cNvSpPr/>
          <p:nvPr/>
        </p:nvSpPr>
        <p:spPr>
          <a:xfrm>
            <a:off x="755576" y="1196752"/>
            <a:ext cx="230425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Механический (трение, давление)</a:t>
            </a:r>
            <a:endParaRPr lang="ru-RU" sz="2000" dirty="0">
              <a:latin typeface="Times New Roman" pitchFamily="18" charset="0"/>
              <a:cs typeface="Times New Roman" pitchFamily="18" charset="0"/>
            </a:endParaRPr>
          </a:p>
        </p:txBody>
      </p:sp>
      <p:sp>
        <p:nvSpPr>
          <p:cNvPr id="5" name="Овал 4"/>
          <p:cNvSpPr/>
          <p:nvPr/>
        </p:nvSpPr>
        <p:spPr>
          <a:xfrm>
            <a:off x="5652120" y="1052736"/>
            <a:ext cx="3024336"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Физический (УФО,  низкая температура, высокая температура</a:t>
            </a:r>
            <a:r>
              <a:rPr lang="ru-RU" dirty="0" smtClean="0"/>
              <a:t>)</a:t>
            </a:r>
            <a:endParaRPr lang="ru-RU" dirty="0"/>
          </a:p>
        </p:txBody>
      </p:sp>
      <p:sp>
        <p:nvSpPr>
          <p:cNvPr id="6" name="Овал 5"/>
          <p:cNvSpPr/>
          <p:nvPr/>
        </p:nvSpPr>
        <p:spPr>
          <a:xfrm>
            <a:off x="2987824" y="1988840"/>
            <a:ext cx="273630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Химический (щелочи, кислоты</a:t>
            </a:r>
            <a:r>
              <a:rPr lang="ru-RU" dirty="0" smtClean="0"/>
              <a:t>)</a:t>
            </a:r>
            <a:endParaRPr lang="ru-RU" dirty="0"/>
          </a:p>
        </p:txBody>
      </p:sp>
      <p:sp>
        <p:nvSpPr>
          <p:cNvPr id="7" name="Овал 6"/>
          <p:cNvSpPr/>
          <p:nvPr/>
        </p:nvSpPr>
        <p:spPr>
          <a:xfrm>
            <a:off x="755576" y="3501008"/>
            <a:ext cx="230425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Аллергены</a:t>
            </a:r>
          </a:p>
          <a:p>
            <a:pPr algn="ctr"/>
            <a:r>
              <a:rPr lang="ru-RU"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лекарства, цитрусовые, шоколад)</a:t>
            </a:r>
            <a:endParaRPr lang="ru-RU" sz="2000" dirty="0">
              <a:latin typeface="Times New Roman" pitchFamily="18" charset="0"/>
              <a:cs typeface="Times New Roman" pitchFamily="18" charset="0"/>
            </a:endParaRPr>
          </a:p>
        </p:txBody>
      </p:sp>
      <p:sp>
        <p:nvSpPr>
          <p:cNvPr id="8" name="Овал 7"/>
          <p:cNvSpPr/>
          <p:nvPr/>
        </p:nvSpPr>
        <p:spPr>
          <a:xfrm>
            <a:off x="5940152" y="3573016"/>
            <a:ext cx="2448272"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Бактерии, вирусы</a:t>
            </a:r>
            <a:endParaRPr lang="ru-RU" sz="2000" dirty="0">
              <a:latin typeface="Times New Roman" pitchFamily="18" charset="0"/>
              <a:cs typeface="Times New Roman" pitchFamily="18" charset="0"/>
            </a:endParaRPr>
          </a:p>
        </p:txBody>
      </p:sp>
      <p:sp>
        <p:nvSpPr>
          <p:cNvPr id="9" name="Овал 8"/>
          <p:cNvSpPr/>
          <p:nvPr/>
        </p:nvSpPr>
        <p:spPr>
          <a:xfrm>
            <a:off x="3203848" y="3356992"/>
            <a:ext cx="266429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Грибы (</a:t>
            </a:r>
            <a:r>
              <a:rPr lang="ru-RU" sz="2000" dirty="0" err="1" smtClean="0">
                <a:latin typeface="Times New Roman" pitchFamily="18" charset="0"/>
                <a:cs typeface="Times New Roman" pitchFamily="18" charset="0"/>
              </a:rPr>
              <a:t>дерматофиты</a:t>
            </a:r>
            <a:r>
              <a:rPr lang="ru-RU" dirty="0" smtClean="0"/>
              <a:t>)</a:t>
            </a:r>
            <a:endParaRPr lang="ru-RU" dirty="0"/>
          </a:p>
        </p:txBody>
      </p:sp>
      <p:sp>
        <p:nvSpPr>
          <p:cNvPr id="10" name="Овал 9"/>
          <p:cNvSpPr/>
          <p:nvPr/>
        </p:nvSpPr>
        <p:spPr>
          <a:xfrm>
            <a:off x="3491880" y="5013176"/>
            <a:ext cx="2088232" cy="1202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Насекомые, клещи</a:t>
            </a:r>
            <a:endParaRPr lang="ru-RU"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800" dirty="0" smtClean="0">
                <a:latin typeface="Times New Roman" pitchFamily="18" charset="0"/>
                <a:cs typeface="Times New Roman" pitchFamily="18" charset="0"/>
              </a:rPr>
              <a:t>Эндогенные факторы</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80728"/>
            <a:ext cx="8229600" cy="5145435"/>
          </a:xfrm>
        </p:spPr>
        <p:txBody>
          <a:bodyPr/>
          <a:lstStyle/>
          <a:p>
            <a:pPr>
              <a:buNone/>
            </a:pPr>
            <a:endParaRPr lang="ru-RU" dirty="0"/>
          </a:p>
        </p:txBody>
      </p:sp>
      <p:sp>
        <p:nvSpPr>
          <p:cNvPr id="4" name="Прямоугольник 3"/>
          <p:cNvSpPr/>
          <p:nvPr/>
        </p:nvSpPr>
        <p:spPr>
          <a:xfrm>
            <a:off x="755576" y="1196752"/>
            <a:ext cx="2952328" cy="192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Функциональные нарушения нервной системы</a:t>
            </a:r>
            <a:endParaRPr lang="ru-RU" sz="2400" dirty="0">
              <a:latin typeface="Times New Roman" pitchFamily="18" charset="0"/>
              <a:cs typeface="Times New Roman" pitchFamily="18" charset="0"/>
            </a:endParaRPr>
          </a:p>
        </p:txBody>
      </p:sp>
      <p:sp>
        <p:nvSpPr>
          <p:cNvPr id="5" name="Прямоугольник 4"/>
          <p:cNvSpPr/>
          <p:nvPr/>
        </p:nvSpPr>
        <p:spPr>
          <a:xfrm>
            <a:off x="3995936" y="1268760"/>
            <a:ext cx="4536504"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Нарушение функций эндокринной системы (период полового созревания или угасания, сахарный диабет)</a:t>
            </a:r>
            <a:endParaRPr lang="ru-RU" sz="2400" dirty="0">
              <a:latin typeface="Times New Roman" pitchFamily="18" charset="0"/>
              <a:cs typeface="Times New Roman" pitchFamily="18" charset="0"/>
            </a:endParaRPr>
          </a:p>
        </p:txBody>
      </p:sp>
      <p:sp>
        <p:nvSpPr>
          <p:cNvPr id="6" name="Прямоугольник 5"/>
          <p:cNvSpPr/>
          <p:nvPr/>
        </p:nvSpPr>
        <p:spPr>
          <a:xfrm>
            <a:off x="755576" y="3573016"/>
            <a:ext cx="331236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Нарушение обмена веществ (в т.ч. </a:t>
            </a:r>
            <a:r>
              <a:rPr lang="ru-RU" sz="2400" dirty="0" err="1" smtClean="0">
                <a:latin typeface="Times New Roman" pitchFamily="18" charset="0"/>
                <a:cs typeface="Times New Roman" pitchFamily="18" charset="0"/>
              </a:rPr>
              <a:t>гипо-авитаминозы</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7" name="Прямоугольник 6"/>
          <p:cNvSpPr/>
          <p:nvPr/>
        </p:nvSpPr>
        <p:spPr>
          <a:xfrm>
            <a:off x="4355976" y="3645024"/>
            <a:ext cx="4176464"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Хронические заболевания ЖКТ, печени, почек, сосудов</a:t>
            </a:r>
            <a:endParaRPr lang="ru-RU"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normAutofit lnSpcReduction="10000"/>
          </a:bodyPr>
          <a:lstStyle/>
          <a:p>
            <a:r>
              <a:rPr lang="ru-RU" dirty="0" smtClean="0">
                <a:latin typeface="Times New Roman" pitchFamily="18" charset="0"/>
                <a:cs typeface="Times New Roman" pitchFamily="18" charset="0"/>
              </a:rPr>
              <a:t>Общая поверхность кожи взрослого человека около 1,5-2 м</a:t>
            </a:r>
            <a:r>
              <a:rPr lang="ru-RU" baseline="30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ее масса составляет 16-18% массы тела (около 3 кг у взрослого человека). В зависимости от характера расположения сосудов и наличие пигмента - меланина она приобретает своеобразный цвет. Поверхность кожи неровная, на ней имеются бороздки, которые пересекаясь образуют кожный рисунок в виде треугольников. Эти поля (рисунки) хорошо видны на тыльной поверхности пальцев у каждого человека свой рисунок кожи</a:t>
            </a:r>
            <a:r>
              <a:rPr lang="ru-RU" dirty="0" smtClean="0"/>
              <a:t>.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800" dirty="0" smtClean="0">
                <a:latin typeface="Times New Roman" pitchFamily="18" charset="0"/>
                <a:cs typeface="Times New Roman" pitchFamily="18" charset="0"/>
              </a:rPr>
              <a:t>Строение кожи</a:t>
            </a:r>
            <a:endParaRPr lang="ru-RU" sz="2800" dirty="0">
              <a:latin typeface="Times New Roman" pitchFamily="18" charset="0"/>
              <a:cs typeface="Times New Roman" pitchFamily="18" charset="0"/>
            </a:endParaRPr>
          </a:p>
        </p:txBody>
      </p:sp>
      <p:pic>
        <p:nvPicPr>
          <p:cNvPr id="22530" name="Picture 2" descr="C:\Users\Даша\Desktop\stroenie-kozhi.jpg"/>
          <p:cNvPicPr>
            <a:picLocks noGrp="1" noChangeAspect="1" noChangeArrowheads="1"/>
          </p:cNvPicPr>
          <p:nvPr>
            <p:ph idx="1"/>
          </p:nvPr>
        </p:nvPicPr>
        <p:blipFill>
          <a:blip r:embed="rId2" cstate="print"/>
          <a:srcRect/>
          <a:stretch>
            <a:fillRect/>
          </a:stretch>
        </p:blipFill>
        <p:spPr bwMode="auto">
          <a:xfrm>
            <a:off x="468180" y="981075"/>
            <a:ext cx="8207640" cy="51450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fontScale="92500" lnSpcReduction="20000"/>
          </a:bodyPr>
          <a:lstStyle/>
          <a:p>
            <a:r>
              <a:rPr lang="ru-RU" dirty="0" smtClean="0">
                <a:latin typeface="Times New Roman" pitchFamily="18" charset="0"/>
                <a:cs typeface="Times New Roman" pitchFamily="18" charset="0"/>
              </a:rPr>
              <a:t>ЭПИДЕРМИС (многослойный плоский эпителий) имеет разную толщину: на ладонях и стопе значительно толще, чем на лице.</a:t>
            </a:r>
          </a:p>
          <a:p>
            <a:pPr lvl="0"/>
            <a:r>
              <a:rPr lang="ru-RU" dirty="0" smtClean="0">
                <a:latin typeface="Times New Roman" pitchFamily="18" charset="0"/>
                <a:cs typeface="Times New Roman" pitchFamily="18" charset="0"/>
              </a:rPr>
              <a:t>Самый глубокий - </a:t>
            </a:r>
            <a:r>
              <a:rPr lang="ru-RU" b="1" dirty="0" smtClean="0">
                <a:latin typeface="Times New Roman" pitchFamily="18" charset="0"/>
                <a:cs typeface="Times New Roman" pitchFamily="18" charset="0"/>
              </a:rPr>
              <a:t>базальный </a:t>
            </a:r>
            <a:r>
              <a:rPr lang="ru-RU" dirty="0" smtClean="0">
                <a:latin typeface="Times New Roman" pitchFamily="18" charset="0"/>
                <a:cs typeface="Times New Roman" pitchFamily="18" charset="0"/>
              </a:rPr>
              <a:t>(или ростковый) снизу граничит с дермой и состоит из одного ряда цилиндрических клеток. Из клеток </a:t>
            </a:r>
            <a:r>
              <a:rPr lang="ru-RU" dirty="0" err="1" smtClean="0">
                <a:latin typeface="Times New Roman" pitchFamily="18" charset="0"/>
                <a:cs typeface="Times New Roman" pitchFamily="18" charset="0"/>
              </a:rPr>
              <a:t>кератиноцитов</a:t>
            </a:r>
            <a:r>
              <a:rPr lang="ru-RU" dirty="0" smtClean="0">
                <a:latin typeface="Times New Roman" pitchFamily="18" charset="0"/>
                <a:cs typeface="Times New Roman" pitchFamily="18" charset="0"/>
              </a:rPr>
              <a:t>, этого слоя, постоянно происходит деление и  непрерывный рост всех слоев эпидермиса. Кровеносные сосуды в эпидермисе отсутствуют,  питание клеток происходит за счет циркуляции лимфы. В клетках базального слоя (</a:t>
            </a:r>
            <a:r>
              <a:rPr lang="ru-RU" dirty="0" err="1" smtClean="0">
                <a:latin typeface="Times New Roman" pitchFamily="18" charset="0"/>
                <a:cs typeface="Times New Roman" pitchFamily="18" charset="0"/>
              </a:rPr>
              <a:t>меланоцитах</a:t>
            </a:r>
            <a:r>
              <a:rPr lang="ru-RU" dirty="0" smtClean="0">
                <a:latin typeface="Times New Roman" pitchFamily="18" charset="0"/>
                <a:cs typeface="Times New Roman" pitchFamily="18" charset="0"/>
              </a:rPr>
              <a:t>) содержатся зерна меланина, которое у людей разных рас различно.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120680"/>
          </a:xfrm>
        </p:spPr>
        <p:txBody>
          <a:bodyPr>
            <a:normAutofit fontScale="92500" lnSpcReduction="10000"/>
          </a:bodyPr>
          <a:lstStyle/>
          <a:p>
            <a:pPr lvl="0"/>
            <a:r>
              <a:rPr lang="ru-RU" sz="2800" b="1" dirty="0" smtClean="0">
                <a:latin typeface="Times New Roman" pitchFamily="18" charset="0"/>
                <a:cs typeface="Times New Roman" pitchFamily="18" charset="0"/>
              </a:rPr>
              <a:t>Шиповатый</a:t>
            </a:r>
            <a:r>
              <a:rPr lang="ru-RU" sz="2800" dirty="0" smtClean="0">
                <a:latin typeface="Times New Roman" pitchFamily="18" charset="0"/>
                <a:cs typeface="Times New Roman" pitchFamily="18" charset="0"/>
              </a:rPr>
              <a:t> слой: состоит из 3-8 рядов клеток кубической или многоугольной формы, которые также делятся и дают рост последующим слоям кожи, также в этом слое располагают клетки </a:t>
            </a:r>
            <a:r>
              <a:rPr lang="ru-RU" sz="2800" dirty="0" err="1" smtClean="0">
                <a:latin typeface="Times New Roman" pitchFamily="18" charset="0"/>
                <a:cs typeface="Times New Roman" pitchFamily="18" charset="0"/>
              </a:rPr>
              <a:t>Лангерганса</a:t>
            </a:r>
            <a:r>
              <a:rPr lang="ru-RU" sz="2800" dirty="0" smtClean="0">
                <a:latin typeface="Times New Roman" pitchFamily="18" charset="0"/>
                <a:cs typeface="Times New Roman" pitchFamily="18" charset="0"/>
              </a:rPr>
              <a:t>, которые играют роль кожного арьергарда, т.е. иммунологической защиты.</a:t>
            </a:r>
          </a:p>
          <a:p>
            <a:pPr lvl="0"/>
            <a:r>
              <a:rPr lang="ru-RU" sz="2800" dirty="0" smtClean="0">
                <a:latin typeface="Times New Roman" pitchFamily="18" charset="0"/>
                <a:cs typeface="Times New Roman" pitchFamily="18" charset="0"/>
              </a:rPr>
              <a:t>Слой </a:t>
            </a:r>
            <a:r>
              <a:rPr lang="ru-RU" sz="2800" b="1" dirty="0" smtClean="0">
                <a:latin typeface="Times New Roman" pitchFamily="18" charset="0"/>
                <a:cs typeface="Times New Roman" pitchFamily="18" charset="0"/>
              </a:rPr>
              <a:t>зернистый</a:t>
            </a:r>
            <a:r>
              <a:rPr lang="ru-RU" sz="2800" dirty="0" smtClean="0">
                <a:latin typeface="Times New Roman" pitchFamily="18" charset="0"/>
                <a:cs typeface="Times New Roman" pitchFamily="18" charset="0"/>
              </a:rPr>
              <a:t> состоит из 1-3 рядов клеток, имеющих ромбовидную форму,</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благодаря этому слою, кожа имеет телесный слой и матовый оттенок. В этих клетках зерна – предшественники кератина.</a:t>
            </a:r>
          </a:p>
          <a:p>
            <a:r>
              <a:rPr lang="ru-RU" sz="3000" b="1" dirty="0" smtClean="0">
                <a:latin typeface="Times New Roman" pitchFamily="18" charset="0"/>
                <a:cs typeface="Times New Roman" pitchFamily="18" charset="0"/>
              </a:rPr>
              <a:t>Блестящий</a:t>
            </a:r>
            <a:r>
              <a:rPr lang="ru-RU" sz="30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слой расположен над зернистым и состоит из 1-36 рядов плоских клеток. В клетках этого слоя находится </a:t>
            </a:r>
            <a:r>
              <a:rPr lang="ru-RU" sz="2800" dirty="0" err="1" smtClean="0">
                <a:latin typeface="Times New Roman" pitchFamily="18" charset="0"/>
                <a:cs typeface="Times New Roman" pitchFamily="18" charset="0"/>
              </a:rPr>
              <a:t>элеидин</a:t>
            </a:r>
            <a:r>
              <a:rPr lang="ru-RU" sz="2800" dirty="0" smtClean="0">
                <a:latin typeface="Times New Roman" pitchFamily="18" charset="0"/>
                <a:cs typeface="Times New Roman" pitchFamily="18" charset="0"/>
              </a:rPr>
              <a:t> - белковое вещество, которое в последующем превращается в окончательный продукт </a:t>
            </a:r>
            <a:r>
              <a:rPr lang="ru-RU" sz="2800" dirty="0" err="1" smtClean="0">
                <a:latin typeface="Times New Roman" pitchFamily="18" charset="0"/>
                <a:cs typeface="Times New Roman" pitchFamily="18" charset="0"/>
              </a:rPr>
              <a:t>ороговевания</a:t>
            </a:r>
            <a:r>
              <a:rPr lang="ru-RU" sz="2800" dirty="0" smtClean="0">
                <a:latin typeface="Times New Roman" pitchFamily="18" charset="0"/>
                <a:cs typeface="Times New Roman" pitchFamily="18" charset="0"/>
              </a:rPr>
              <a:t>- кератин</a:t>
            </a:r>
            <a:endParaRPr lang="ru-RU" sz="28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289451"/>
          </a:xfrm>
        </p:spPr>
        <p:txBody>
          <a:bodyPr>
            <a:normAutofit/>
          </a:bodyPr>
          <a:lstStyle/>
          <a:p>
            <a:pPr lvl="0"/>
            <a:r>
              <a:rPr lang="ru-RU" sz="2800" b="1" dirty="0" smtClean="0">
                <a:latin typeface="Times New Roman" pitchFamily="18" charset="0"/>
                <a:cs typeface="Times New Roman" pitchFamily="18" charset="0"/>
              </a:rPr>
              <a:t>Роговой </a:t>
            </a:r>
            <a:r>
              <a:rPr lang="ru-RU" sz="2800" dirty="0" smtClean="0">
                <a:latin typeface="Times New Roman" pitchFamily="18" charset="0"/>
                <a:cs typeface="Times New Roman" pitchFamily="18" charset="0"/>
              </a:rPr>
              <a:t>слой (поверхностный) состоит из 5-6, на ладонях до 10-15 рядов клеток. Это омертвевающие клетки, содержит кератин, пропитаны роговым жиром и постоянно отторгаются. Кератин- это белок, устойчивый к различным химическим веществам. Роговой слой отличается большой упругостью, плохой теплопроводностью, осуществляя барьерную функцию.</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fontScale="85000" lnSpcReduction="20000"/>
          </a:bodyPr>
          <a:lstStyle/>
          <a:p>
            <a:r>
              <a:rPr lang="ru-RU" sz="3300" dirty="0" smtClean="0">
                <a:latin typeface="Times New Roman" pitchFamily="18" charset="0"/>
                <a:cs typeface="Times New Roman" pitchFamily="18" charset="0"/>
              </a:rPr>
              <a:t>Дерма - соединительнотканный отдел кожи. Состоит из </a:t>
            </a:r>
            <a:r>
              <a:rPr lang="ru-RU" sz="3300" dirty="0" err="1" smtClean="0">
                <a:latin typeface="Times New Roman" pitchFamily="18" charset="0"/>
                <a:cs typeface="Times New Roman" pitchFamily="18" charset="0"/>
              </a:rPr>
              <a:t>коллагеновых</a:t>
            </a:r>
            <a:r>
              <a:rPr lang="ru-RU" sz="3300" dirty="0" smtClean="0">
                <a:latin typeface="Times New Roman" pitchFamily="18" charset="0"/>
                <a:cs typeface="Times New Roman" pitchFamily="18" charset="0"/>
              </a:rPr>
              <a:t> волокон, эластических , </a:t>
            </a:r>
            <a:r>
              <a:rPr lang="ru-RU" sz="3300" dirty="0" err="1" smtClean="0">
                <a:latin typeface="Times New Roman" pitchFamily="18" charset="0"/>
                <a:cs typeface="Times New Roman" pitchFamily="18" charset="0"/>
              </a:rPr>
              <a:t>аргирофильных</a:t>
            </a:r>
            <a:r>
              <a:rPr lang="ru-RU" sz="3300" dirty="0" smtClean="0">
                <a:latin typeface="Times New Roman" pitchFamily="18" charset="0"/>
                <a:cs typeface="Times New Roman" pitchFamily="18" charset="0"/>
              </a:rPr>
              <a:t> волокон и гладких мышечных клеток, кровеносных и лимфатических сосудов, мышц, которые поднимают волос, нервов и клеточных элементов. </a:t>
            </a:r>
          </a:p>
          <a:p>
            <a:r>
              <a:rPr lang="ru-RU" sz="3300" dirty="0" smtClean="0">
                <a:latin typeface="Times New Roman" pitchFamily="18" charset="0"/>
                <a:cs typeface="Times New Roman" pitchFamily="18" charset="0"/>
              </a:rPr>
              <a:t>В дерме имеется 2 слоя: сосочковый и сетчатый. Сосочковый слой называется так потому, что на границе с эпидермисом он состоит из конусообразных выступов - сосочков, размеры которых неодинаковы на разных участках кожи, это обстоятельство используется при дактилоскопии. Сетчатый слой придает коже упругость, сопротивляемость, т.к. состоит из </a:t>
            </a:r>
            <a:r>
              <a:rPr lang="ru-RU" sz="3300" dirty="0" err="1" smtClean="0">
                <a:latin typeface="Times New Roman" pitchFamily="18" charset="0"/>
                <a:cs typeface="Times New Roman" pitchFamily="18" charset="0"/>
              </a:rPr>
              <a:t>коллагеновых</a:t>
            </a:r>
            <a:r>
              <a:rPr lang="ru-RU" sz="3300" dirty="0" smtClean="0">
                <a:latin typeface="Times New Roman" pitchFamily="18" charset="0"/>
                <a:cs typeface="Times New Roman" pitchFamily="18" charset="0"/>
              </a:rPr>
              <a:t> и эластических волокон. Толщина дермы колеблется от 0,5-5мм.</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lnSpcReduction="10000"/>
          </a:bodyPr>
          <a:lstStyle/>
          <a:p>
            <a:r>
              <a:rPr lang="ru-RU" dirty="0" smtClean="0">
                <a:latin typeface="Times New Roman" pitchFamily="18" charset="0"/>
                <a:cs typeface="Times New Roman" pitchFamily="18" charset="0"/>
              </a:rPr>
              <a:t>Гиподерма - развита неодинаково на различных участках тела. Наибольшая толщина на животе и ягодицах. В подкожно-жировой клетчатке проходят кровяные сосуды, нервные волокна, потовые железы, корни волос. Сальные железы, расположены в дерме по всему кожному покрову, за исключением  ладоней и стоп. Кожное сало служит для смазки поверхности кожи и волос, предавая им мягкость, предохраняет волосы от ломкости и кожу от сухости.</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800" dirty="0" smtClean="0">
                <a:latin typeface="Times New Roman" pitchFamily="18" charset="0"/>
                <a:cs typeface="Times New Roman" pitchFamily="18" charset="0"/>
              </a:rPr>
              <a:t>План лекции</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80728"/>
            <a:ext cx="8229600" cy="5544616"/>
          </a:xfrm>
        </p:spPr>
        <p:txBody>
          <a:bodyPr>
            <a:normAutofit fontScale="70000" lnSpcReduction="20000"/>
          </a:bodyPr>
          <a:lstStyle/>
          <a:p>
            <a:r>
              <a:rPr lang="ru-RU" dirty="0" smtClean="0"/>
              <a:t> </a:t>
            </a:r>
            <a:r>
              <a:rPr lang="ru-RU" sz="4000" dirty="0" smtClean="0">
                <a:latin typeface="Times New Roman" pitchFamily="18" charset="0"/>
                <a:cs typeface="Times New Roman" pitchFamily="18" charset="0"/>
              </a:rPr>
              <a:t>Введение: Роль знаний медицинской сестры об АФО кожи.</a:t>
            </a:r>
          </a:p>
          <a:p>
            <a:r>
              <a:rPr lang="ru-RU" sz="4000" dirty="0" smtClean="0">
                <a:latin typeface="Times New Roman" pitchFamily="18" charset="0"/>
                <a:cs typeface="Times New Roman" pitchFamily="18" charset="0"/>
              </a:rPr>
              <a:t> Основная часть: 1. Основные этапы развития дерматологии 2. Общие вопросы этиологии и патогенеза заболеваний кожи. 3. Строение кожи 4. Физиология кожи 5. Первичные и вторичные морфологические элементы. 6. Основы диагностики. 7. Принципы общей и местной терапии. 8. Организация сестринского процесса в </a:t>
            </a:r>
            <a:r>
              <a:rPr lang="ru-RU" sz="4000" dirty="0" err="1" smtClean="0">
                <a:latin typeface="Times New Roman" pitchFamily="18" charset="0"/>
                <a:cs typeface="Times New Roman" pitchFamily="18" charset="0"/>
              </a:rPr>
              <a:t>дерматовенерологии</a:t>
            </a:r>
            <a:r>
              <a:rPr lang="ru-RU" sz="4000" dirty="0" smtClean="0">
                <a:latin typeface="Times New Roman" pitchFamily="18" charset="0"/>
                <a:cs typeface="Times New Roman" pitchFamily="18" charset="0"/>
              </a:rPr>
              <a:t> и </a:t>
            </a:r>
            <a:r>
              <a:rPr lang="ru-RU" sz="4000" dirty="0" err="1" smtClean="0">
                <a:latin typeface="Times New Roman" pitchFamily="18" charset="0"/>
                <a:cs typeface="Times New Roman" pitchFamily="18" charset="0"/>
              </a:rPr>
              <a:t>деонтологические</a:t>
            </a:r>
            <a:r>
              <a:rPr lang="ru-RU" sz="4000" dirty="0" smtClean="0">
                <a:latin typeface="Times New Roman" pitchFamily="18" charset="0"/>
                <a:cs typeface="Times New Roman" pitchFamily="18" charset="0"/>
              </a:rPr>
              <a:t> основы общения с больным </a:t>
            </a:r>
          </a:p>
          <a:p>
            <a:r>
              <a:rPr lang="ru-RU" sz="4000" dirty="0" smtClean="0">
                <a:latin typeface="Times New Roman" pitchFamily="18" charset="0"/>
                <a:cs typeface="Times New Roman" pitchFamily="18" charset="0"/>
              </a:rPr>
              <a:t>Заключение: Значение компетентной работы медицинской сестры в планировании целей оказания сестринских услуг, направленных на профилактику, лечение и санитарное просвещение</a:t>
            </a:r>
            <a:endParaRPr lang="ru-RU" sz="40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3200" dirty="0" smtClean="0">
                <a:latin typeface="Times New Roman" pitchFamily="18" charset="0"/>
                <a:cs typeface="Times New Roman" pitchFamily="18" charset="0"/>
              </a:rPr>
              <a:t>Придатки кожи</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29600" cy="5073427"/>
          </a:xfrm>
        </p:spPr>
        <p:txBody>
          <a:bodyPr/>
          <a:lstStyle/>
          <a:p>
            <a:r>
              <a:rPr lang="ru-RU" dirty="0" smtClean="0">
                <a:latin typeface="Times New Roman" pitchFamily="18" charset="0"/>
                <a:cs typeface="Times New Roman" pitchFamily="18" charset="0"/>
              </a:rPr>
              <a:t>Волосы</a:t>
            </a:r>
          </a:p>
          <a:p>
            <a:r>
              <a:rPr lang="ru-RU" dirty="0" smtClean="0">
                <a:latin typeface="Times New Roman" pitchFamily="18" charset="0"/>
                <a:cs typeface="Times New Roman" pitchFamily="18" charset="0"/>
              </a:rPr>
              <a:t>Ногти</a:t>
            </a:r>
          </a:p>
          <a:p>
            <a:r>
              <a:rPr lang="ru-RU" dirty="0" smtClean="0">
                <a:latin typeface="Times New Roman" pitchFamily="18" charset="0"/>
                <a:cs typeface="Times New Roman" pitchFamily="18" charset="0"/>
              </a:rPr>
              <a:t>Потовые железы (</a:t>
            </a:r>
            <a:r>
              <a:rPr lang="ru-RU" dirty="0" err="1" smtClean="0">
                <a:latin typeface="Times New Roman" pitchFamily="18" charset="0"/>
                <a:cs typeface="Times New Roman" pitchFamily="18" charset="0"/>
              </a:rPr>
              <a:t>экриновые</a:t>
            </a:r>
            <a:r>
              <a:rPr lang="ru-RU" dirty="0" smtClean="0">
                <a:latin typeface="Times New Roman" pitchFamily="18" charset="0"/>
                <a:cs typeface="Times New Roman" pitchFamily="18" charset="0"/>
              </a:rPr>
              <a:t> и апокриновые)</a:t>
            </a:r>
          </a:p>
          <a:p>
            <a:r>
              <a:rPr lang="ru-RU" dirty="0" smtClean="0">
                <a:latin typeface="Times New Roman" pitchFamily="18" charset="0"/>
                <a:cs typeface="Times New Roman" pitchFamily="18" charset="0"/>
              </a:rPr>
              <a:t>Сальные железы</a:t>
            </a:r>
            <a:endParaRPr lang="ru-RU"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200" dirty="0" smtClean="0">
                <a:latin typeface="Times New Roman" pitchFamily="18" charset="0"/>
                <a:cs typeface="Times New Roman" pitchFamily="18" charset="0"/>
              </a:rPr>
              <a:t>Функции кожи</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pPr>
              <a:buNone/>
            </a:pPr>
            <a:r>
              <a:rPr lang="ru-RU" dirty="0" smtClean="0"/>
              <a:t>1. </a:t>
            </a:r>
            <a:r>
              <a:rPr lang="ru-RU" dirty="0" smtClean="0">
                <a:latin typeface="Times New Roman" pitchFamily="18" charset="0"/>
                <a:cs typeface="Times New Roman" pitchFamily="18" charset="0"/>
              </a:rPr>
              <a:t>защитная:</a:t>
            </a:r>
          </a:p>
          <a:p>
            <a:r>
              <a:rPr lang="ru-RU" dirty="0" smtClean="0">
                <a:latin typeface="Times New Roman" pitchFamily="18" charset="0"/>
                <a:cs typeface="Times New Roman" pitchFamily="18" charset="0"/>
              </a:rPr>
              <a:t>механическая, регенераторная, бактерицидная, терморегуляции, рецепторная,  </a:t>
            </a:r>
            <a:r>
              <a:rPr lang="ru-RU" dirty="0" err="1" smtClean="0">
                <a:latin typeface="Times New Roman" pitchFamily="18" charset="0"/>
                <a:cs typeface="Times New Roman" pitchFamily="18" charset="0"/>
              </a:rPr>
              <a:t>пигментообразования</a:t>
            </a:r>
            <a:r>
              <a:rPr lang="ru-RU" dirty="0" smtClean="0">
                <a:latin typeface="Times New Roman" pitchFamily="18" charset="0"/>
                <a:cs typeface="Times New Roman" pitchFamily="18" charset="0"/>
              </a:rPr>
              <a:t>, иммунологическая;</a:t>
            </a:r>
          </a:p>
          <a:p>
            <a:pPr>
              <a:buNone/>
            </a:pPr>
            <a:r>
              <a:rPr lang="ru-RU" dirty="0" smtClean="0">
                <a:latin typeface="Times New Roman" pitchFamily="18" charset="0"/>
                <a:cs typeface="Times New Roman" pitchFamily="18" charset="0"/>
              </a:rPr>
              <a:t>2. обменная:</a:t>
            </a:r>
          </a:p>
          <a:p>
            <a:r>
              <a:rPr lang="ru-RU" dirty="0" smtClean="0">
                <a:latin typeface="Times New Roman" pitchFamily="18" charset="0"/>
                <a:cs typeface="Times New Roman" pitchFamily="18" charset="0"/>
              </a:rPr>
              <a:t>синтез </a:t>
            </a:r>
            <a:r>
              <a:rPr lang="ru-RU" dirty="0" smtClean="0">
                <a:latin typeface="Times New Roman" pitchFamily="18" charset="0"/>
                <a:cs typeface="Times New Roman" pitchFamily="18" charset="0"/>
              </a:rPr>
              <a:t>витамина Д</a:t>
            </a:r>
            <a:r>
              <a:rPr lang="ru-RU" dirty="0" smtClean="0">
                <a:latin typeface="Times New Roman" pitchFamily="18" charset="0"/>
                <a:cs typeface="Times New Roman" pitchFamily="18" charset="0"/>
              </a:rPr>
              <a:t>, участие в синтезе половых гормонов, накопление витамина А, участие в водном, минеральном  и других метаболических процессах</a:t>
            </a:r>
          </a:p>
          <a:p>
            <a:r>
              <a:rPr lang="ru-RU" dirty="0" smtClean="0">
                <a:latin typeface="Times New Roman" pitchFamily="18" charset="0"/>
                <a:cs typeface="Times New Roman" pitchFamily="18" charset="0"/>
              </a:rPr>
              <a:t>дыхательная.</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М</a:t>
            </a:r>
            <a:r>
              <a:rPr lang="ru-RU" sz="3200" dirty="0" smtClean="0">
                <a:latin typeface="Times New Roman" pitchFamily="18" charset="0"/>
                <a:cs typeface="Times New Roman" pitchFamily="18" charset="0"/>
              </a:rPr>
              <a:t>орфологические </a:t>
            </a:r>
            <a:r>
              <a:rPr lang="ru-RU" sz="3200" dirty="0" smtClean="0">
                <a:latin typeface="Times New Roman" pitchFamily="18" charset="0"/>
                <a:cs typeface="Times New Roman" pitchFamily="18" charset="0"/>
              </a:rPr>
              <a:t>элементы</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800" dirty="0" smtClean="0">
                <a:latin typeface="Times New Roman" pitchFamily="18" charset="0"/>
                <a:cs typeface="Times New Roman" pitchFamily="18" charset="0"/>
              </a:rPr>
              <a:t>ПЕРВИЧНЫЕ – манифестируют на неизмененной коже и слизистых оболочках (полостные и </a:t>
            </a:r>
            <a:r>
              <a:rPr lang="ru-RU" sz="2800" dirty="0" err="1" smtClean="0">
                <a:latin typeface="Times New Roman" pitchFamily="18" charset="0"/>
                <a:cs typeface="Times New Roman" pitchFamily="18" charset="0"/>
              </a:rPr>
              <a:t>бесполостные</a:t>
            </a:r>
            <a:r>
              <a:rPr lang="ru-RU" sz="2800" dirty="0" smtClean="0">
                <a:latin typeface="Times New Roman" pitchFamily="18" charset="0"/>
                <a:cs typeface="Times New Roman" pitchFamily="18" charset="0"/>
              </a:rPr>
              <a:t>).  </a:t>
            </a:r>
          </a:p>
          <a:p>
            <a:r>
              <a:rPr lang="ru-RU" sz="2800" dirty="0" smtClean="0">
                <a:latin typeface="Times New Roman" pitchFamily="18" charset="0"/>
                <a:cs typeface="Times New Roman" pitchFamily="18" charset="0"/>
              </a:rPr>
              <a:t>ВТОРИЧНЫЕ – являются следствием эволюции первичных.</a:t>
            </a:r>
            <a:endParaRPr lang="ru-RU" sz="28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635670"/>
          </a:xfrm>
        </p:spPr>
        <p:txBody>
          <a:bodyPr>
            <a:normAutofit/>
          </a:bodyPr>
          <a:lstStyle/>
          <a:p>
            <a:r>
              <a:rPr lang="ru-RU" sz="3200" dirty="0" smtClean="0">
                <a:latin typeface="Times New Roman" pitchFamily="18" charset="0"/>
                <a:cs typeface="Times New Roman" pitchFamily="18" charset="0"/>
              </a:rPr>
              <a:t>Пятно (</a:t>
            </a:r>
            <a:r>
              <a:rPr lang="ru-RU" sz="3200" dirty="0" err="1" smtClean="0">
                <a:latin typeface="Times New Roman" pitchFamily="18" charset="0"/>
                <a:cs typeface="Times New Roman" pitchFamily="18" charset="0"/>
              </a:rPr>
              <a:t>macula</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980728"/>
            <a:ext cx="3008313" cy="5145435"/>
          </a:xfrm>
        </p:spPr>
        <p:txBody>
          <a:bodyPr>
            <a:normAutofit lnSpcReduction="10000"/>
          </a:bodyPr>
          <a:lstStyle/>
          <a:p>
            <a:r>
              <a:rPr lang="ru-RU" sz="2400" dirty="0" smtClean="0">
                <a:latin typeface="Times New Roman" pitchFamily="18" charset="0"/>
                <a:cs typeface="Times New Roman" pitchFamily="18" charset="0"/>
              </a:rPr>
              <a:t>характеризуется изменением цвета кожи на более или менее ограниченном участке, по плотности не отличается от здоровых участков и не возвышается над окружающими тканями. Различают воспалительные и </a:t>
            </a:r>
            <a:r>
              <a:rPr lang="ru-RU" sz="2400" dirty="0" err="1" smtClean="0">
                <a:latin typeface="Times New Roman" pitchFamily="18" charset="0"/>
                <a:cs typeface="Times New Roman" pitchFamily="18" charset="0"/>
              </a:rPr>
              <a:t>невоспалительные</a:t>
            </a:r>
            <a:r>
              <a:rPr lang="ru-RU" sz="2400" dirty="0" smtClean="0">
                <a:latin typeface="Times New Roman" pitchFamily="18" charset="0"/>
                <a:cs typeface="Times New Roman" pitchFamily="18" charset="0"/>
              </a:rPr>
              <a:t> пятна</a:t>
            </a:r>
            <a:r>
              <a:rPr lang="ru-RU" dirty="0" smtClean="0"/>
              <a:t>.</a:t>
            </a:r>
            <a:endParaRPr lang="ru-RU" dirty="0"/>
          </a:p>
        </p:txBody>
      </p:sp>
      <p:pic>
        <p:nvPicPr>
          <p:cNvPr id="24578" name="Picture 2" descr="C:\Users\Даша\Desktop\a418a3d2827815063641130b754560c3.jpg"/>
          <p:cNvPicPr>
            <a:picLocks noGrp="1" noChangeAspect="1" noChangeArrowheads="1"/>
          </p:cNvPicPr>
          <p:nvPr>
            <p:ph idx="1"/>
          </p:nvPr>
        </p:nvPicPr>
        <p:blipFill>
          <a:blip r:embed="rId2" cstate="print"/>
          <a:srcRect/>
          <a:stretch>
            <a:fillRect/>
          </a:stretch>
        </p:blipFill>
        <p:spPr bwMode="auto">
          <a:xfrm>
            <a:off x="3995936" y="836712"/>
            <a:ext cx="4464495" cy="388843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851694"/>
          </a:xfrm>
        </p:spPr>
        <p:txBody>
          <a:bodyPr/>
          <a:lstStyle/>
          <a:p>
            <a:r>
              <a:rPr lang="ru-RU"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Узелок ( </a:t>
            </a:r>
            <a:r>
              <a:rPr lang="ru-RU" sz="2400" dirty="0" err="1" smtClean="0">
                <a:latin typeface="Times New Roman" pitchFamily="18" charset="0"/>
                <a:cs typeface="Times New Roman" pitchFamily="18" charset="0"/>
              </a:rPr>
              <a:t>papula</a:t>
            </a:r>
            <a:r>
              <a:rPr lang="ru-RU" dirty="0" smtClean="0">
                <a:latin typeface="Times New Roman" pitchFamily="18" charset="0"/>
                <a:cs typeface="Times New Roman" pitchFamily="18" charset="0"/>
              </a:rPr>
              <a:t>)</a:t>
            </a:r>
            <a:endParaRPr lang="ru-RU" dirty="0"/>
          </a:p>
        </p:txBody>
      </p:sp>
      <p:sp>
        <p:nvSpPr>
          <p:cNvPr id="4" name="Текст 3"/>
          <p:cNvSpPr>
            <a:spLocks noGrp="1"/>
          </p:cNvSpPr>
          <p:nvPr>
            <p:ph type="body" sz="half" idx="2"/>
          </p:nvPr>
        </p:nvSpPr>
        <p:spPr>
          <a:xfrm>
            <a:off x="323528" y="1124744"/>
            <a:ext cx="3888432" cy="5256584"/>
          </a:xfrm>
        </p:spPr>
        <p:txBody>
          <a:bodyPr>
            <a:noAutofit/>
          </a:bodyPr>
          <a:lstStyle/>
          <a:p>
            <a:r>
              <a:rPr lang="ru-RU" sz="2400" dirty="0" smtClean="0">
                <a:latin typeface="Times New Roman" pitchFamily="18" charset="0"/>
                <a:cs typeface="Times New Roman" pitchFamily="18" charset="0"/>
              </a:rPr>
              <a:t>небольшое, резко отграниченное, плотное, слегка возвышающееся над поверхностью окружающей кожи, </a:t>
            </a:r>
            <a:r>
              <a:rPr lang="ru-RU" sz="2400" dirty="0" err="1" smtClean="0">
                <a:latin typeface="Times New Roman" pitchFamily="18" charset="0"/>
                <a:cs typeface="Times New Roman" pitchFamily="18" charset="0"/>
              </a:rPr>
              <a:t>бесполостное</a:t>
            </a:r>
            <a:r>
              <a:rPr lang="ru-RU" sz="2400" dirty="0" smtClean="0">
                <a:latin typeface="Times New Roman" pitchFamily="18" charset="0"/>
                <a:cs typeface="Times New Roman" pitchFamily="18" charset="0"/>
              </a:rPr>
              <a:t> образование </a:t>
            </a:r>
            <a:r>
              <a:rPr lang="ru-RU" sz="2400" dirty="0" smtClean="0">
                <a:latin typeface="Times New Roman" pitchFamily="18" charset="0"/>
                <a:cs typeface="Times New Roman" pitchFamily="18" charset="0"/>
              </a:rPr>
              <a:t>. Папулы </a:t>
            </a:r>
            <a:r>
              <a:rPr lang="ru-RU" sz="2400" dirty="0" smtClean="0">
                <a:latin typeface="Times New Roman" pitchFamily="18" charset="0"/>
                <a:cs typeface="Times New Roman" pitchFamily="18" charset="0"/>
              </a:rPr>
              <a:t>появляются вследствие скопления воспалительного клеточного инфильтрата преимущественно в верхних отделах дермы или в результате чрезмерного разрастания того или иного слоя кожи.</a:t>
            </a:r>
            <a:endParaRPr lang="ru-RU" sz="2400" dirty="0">
              <a:latin typeface="Times New Roman" pitchFamily="18" charset="0"/>
              <a:cs typeface="Times New Roman" pitchFamily="18" charset="0"/>
            </a:endParaRPr>
          </a:p>
        </p:txBody>
      </p:sp>
      <p:pic>
        <p:nvPicPr>
          <p:cNvPr id="25602" name="Picture 2" descr="C:\Users\Даша\Desktop\img6.jpg"/>
          <p:cNvPicPr>
            <a:picLocks noGrp="1" noChangeAspect="1" noChangeArrowheads="1"/>
          </p:cNvPicPr>
          <p:nvPr>
            <p:ph idx="1"/>
          </p:nvPr>
        </p:nvPicPr>
        <p:blipFill>
          <a:blip r:embed="rId2" cstate="print"/>
          <a:srcRect/>
          <a:stretch>
            <a:fillRect/>
          </a:stretch>
        </p:blipFill>
        <p:spPr bwMode="auto">
          <a:xfrm>
            <a:off x="4355976" y="548680"/>
            <a:ext cx="2664296" cy="2722364"/>
          </a:xfrm>
          <a:prstGeom prst="rect">
            <a:avLst/>
          </a:prstGeom>
          <a:noFill/>
        </p:spPr>
      </p:pic>
      <p:pic>
        <p:nvPicPr>
          <p:cNvPr id="25603" name="Picture 3" descr="C:\Users\Даша\Desktop\2eb2e25f20cee56d041a977ac5a74ca5.jpg"/>
          <p:cNvPicPr>
            <a:picLocks noChangeAspect="1" noChangeArrowheads="1"/>
          </p:cNvPicPr>
          <p:nvPr/>
        </p:nvPicPr>
        <p:blipFill>
          <a:blip r:embed="rId3" cstate="print"/>
          <a:srcRect/>
          <a:stretch>
            <a:fillRect/>
          </a:stretch>
        </p:blipFill>
        <p:spPr bwMode="auto">
          <a:xfrm>
            <a:off x="4860032" y="3501008"/>
            <a:ext cx="3600400" cy="28861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latin typeface="Times New Roman" pitchFamily="18" charset="0"/>
                <a:cs typeface="Times New Roman" pitchFamily="18" charset="0"/>
              </a:rPr>
              <a:t>Узел (</a:t>
            </a:r>
            <a:r>
              <a:rPr lang="en-US" sz="2400" dirty="0" err="1" smtClean="0">
                <a:latin typeface="Times New Roman" pitchFamily="18" charset="0"/>
                <a:cs typeface="Times New Roman" pitchFamily="18" charset="0"/>
              </a:rPr>
              <a:t>nodus</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Текст 3"/>
          <p:cNvSpPr>
            <a:spLocks noGrp="1"/>
          </p:cNvSpPr>
          <p:nvPr>
            <p:ph type="body" sz="half" idx="2"/>
          </p:nvPr>
        </p:nvSpPr>
        <p:spPr/>
        <p:txBody>
          <a:bodyPr>
            <a:normAutofit/>
          </a:bodyPr>
          <a:lstStyle/>
          <a:p>
            <a:r>
              <a:rPr lang="ru-RU" sz="2400" dirty="0" smtClean="0">
                <a:latin typeface="Times New Roman" pitchFamily="18" charset="0"/>
                <a:cs typeface="Times New Roman" pitchFamily="18" charset="0"/>
              </a:rPr>
              <a:t>Ограниченное образование округлой формы, располагающийся в глубоких слоях дермы и ПЖК. Чаще изъязвляется с образованием рубца</a:t>
            </a:r>
            <a:endParaRPr lang="ru-RU" sz="2400" dirty="0">
              <a:latin typeface="Times New Roman" pitchFamily="18" charset="0"/>
              <a:cs typeface="Times New Roman" pitchFamily="18" charset="0"/>
            </a:endParaRPr>
          </a:p>
        </p:txBody>
      </p:sp>
      <p:pic>
        <p:nvPicPr>
          <p:cNvPr id="28675" name="Picture 3" descr="C:\Users\Даша\Desktop\6d1cb6fa3b5451b35bcad2718b5014af.jpg"/>
          <p:cNvPicPr>
            <a:picLocks noChangeAspect="1" noChangeArrowheads="1"/>
          </p:cNvPicPr>
          <p:nvPr/>
        </p:nvPicPr>
        <p:blipFill>
          <a:blip r:embed="rId2" cstate="print"/>
          <a:srcRect/>
          <a:stretch>
            <a:fillRect/>
          </a:stretch>
        </p:blipFill>
        <p:spPr bwMode="auto">
          <a:xfrm>
            <a:off x="3995936" y="3501008"/>
            <a:ext cx="4824536" cy="2880320"/>
          </a:xfrm>
          <a:prstGeom prst="rect">
            <a:avLst/>
          </a:prstGeom>
          <a:noFill/>
        </p:spPr>
      </p:pic>
      <p:sp>
        <p:nvSpPr>
          <p:cNvPr id="7" name="Прямоугольник 6"/>
          <p:cNvSpPr/>
          <p:nvPr/>
        </p:nvSpPr>
        <p:spPr>
          <a:xfrm>
            <a:off x="3853437" y="3244334"/>
            <a:ext cx="255198" cy="369332"/>
          </a:xfrm>
          <a:prstGeom prst="rect">
            <a:avLst/>
          </a:prstGeom>
        </p:spPr>
        <p:txBody>
          <a:bodyPr wrap="none">
            <a:spAutoFit/>
          </a:bodyPr>
          <a:lstStyle/>
          <a:p>
            <a:r>
              <a:rPr lang="en-US" dirty="0" smtClean="0"/>
              <a:t>)</a:t>
            </a:r>
            <a:endParaRPr lang="ru-RU" dirty="0"/>
          </a:p>
        </p:txBody>
      </p:sp>
      <p:pic>
        <p:nvPicPr>
          <p:cNvPr id="28676" name="Picture 4" descr="C:\Users\Даша\Desktop\img12.jpg"/>
          <p:cNvPicPr>
            <a:picLocks noChangeAspect="1" noChangeArrowheads="1"/>
          </p:cNvPicPr>
          <p:nvPr/>
        </p:nvPicPr>
        <p:blipFill>
          <a:blip r:embed="rId3" cstate="print"/>
          <a:srcRect/>
          <a:stretch>
            <a:fillRect/>
          </a:stretch>
        </p:blipFill>
        <p:spPr bwMode="auto">
          <a:xfrm>
            <a:off x="3635896" y="260648"/>
            <a:ext cx="4427984" cy="33843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07678"/>
          </a:xfrm>
        </p:spPr>
        <p:txBody>
          <a:bodyPr>
            <a:normAutofit fontScale="90000"/>
          </a:bodyPr>
          <a:lstStyle/>
          <a:p>
            <a:r>
              <a:rPr lang="ru-RU" sz="2400" dirty="0" smtClean="0">
                <a:latin typeface="Times New Roman" pitchFamily="18" charset="0"/>
                <a:cs typeface="Times New Roman" pitchFamily="18" charset="0"/>
              </a:rPr>
              <a:t>Бугорок (</a:t>
            </a:r>
            <a:r>
              <a:rPr lang="ru-RU" sz="2400" dirty="0" err="1" smtClean="0">
                <a:latin typeface="Times New Roman" pitchFamily="18" charset="0"/>
                <a:cs typeface="Times New Roman" pitchFamily="18" charset="0"/>
              </a:rPr>
              <a:t>tuberculum</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 name="Текст 3"/>
          <p:cNvSpPr>
            <a:spLocks noGrp="1"/>
          </p:cNvSpPr>
          <p:nvPr>
            <p:ph type="body" sz="half" idx="2"/>
          </p:nvPr>
        </p:nvSpPr>
        <p:spPr>
          <a:xfrm>
            <a:off x="395536" y="1196752"/>
            <a:ext cx="3960440" cy="5328592"/>
          </a:xfrm>
        </p:spPr>
        <p:txBody>
          <a:bodyPr>
            <a:noAutofit/>
          </a:bodyPr>
          <a:lstStyle/>
          <a:p>
            <a:r>
              <a:rPr lang="ru-RU" sz="2000" dirty="0" smtClean="0">
                <a:latin typeface="Times New Roman" pitchFamily="18" charset="0"/>
                <a:cs typeface="Times New Roman" pitchFamily="18" charset="0"/>
              </a:rPr>
              <a:t>ограниченное, плотное, выступающее над поверхностью кожи </a:t>
            </a:r>
            <a:r>
              <a:rPr lang="ru-RU" sz="2000" dirty="0" err="1" smtClean="0">
                <a:latin typeface="Times New Roman" pitchFamily="18" charset="0"/>
                <a:cs typeface="Times New Roman" pitchFamily="18" charset="0"/>
              </a:rPr>
              <a:t>бесполостное</a:t>
            </a:r>
            <a:r>
              <a:rPr lang="ru-RU" sz="2000" dirty="0" smtClean="0">
                <a:latin typeface="Times New Roman" pitchFamily="18" charset="0"/>
                <a:cs typeface="Times New Roman" pitchFamily="18" charset="0"/>
              </a:rPr>
              <a:t> образование диаметром от 1 – 2 до 5 – 10 мм. Бугорки образуются в результате скопления в дерме воспалительного инфильтрата Цвет бугорка может варьировать от розово-красного до синюшно-багрового. Бугорки могут или распадаться, образуя язву, или разрешаться путем замещения инфильтрата соединительном тканью с образованием на их месте стойкого следа в виде рубца или рубцовой атрофии кожи.</a:t>
            </a:r>
            <a:endParaRPr lang="ru-RU" sz="2000" dirty="0">
              <a:latin typeface="Times New Roman" pitchFamily="18" charset="0"/>
              <a:cs typeface="Times New Roman" pitchFamily="18" charset="0"/>
            </a:endParaRPr>
          </a:p>
        </p:txBody>
      </p:sp>
      <p:pic>
        <p:nvPicPr>
          <p:cNvPr id="26626" name="Picture 2" descr="C:\Users\Даша\Desktop\img10.jpg"/>
          <p:cNvPicPr>
            <a:picLocks noGrp="1" noChangeAspect="1" noChangeArrowheads="1"/>
          </p:cNvPicPr>
          <p:nvPr>
            <p:ph idx="1"/>
          </p:nvPr>
        </p:nvPicPr>
        <p:blipFill>
          <a:blip r:embed="rId2" cstate="print"/>
          <a:srcRect/>
          <a:stretch>
            <a:fillRect/>
          </a:stretch>
        </p:blipFill>
        <p:spPr bwMode="auto">
          <a:xfrm>
            <a:off x="4067944" y="0"/>
            <a:ext cx="4320480" cy="3833813"/>
          </a:xfrm>
          <a:prstGeom prst="rect">
            <a:avLst/>
          </a:prstGeom>
          <a:noFill/>
        </p:spPr>
      </p:pic>
      <p:pic>
        <p:nvPicPr>
          <p:cNvPr id="26627" name="Picture 3" descr="C:\Users\Даша\Desktop\Formy-psoriaza-ruk.jpg"/>
          <p:cNvPicPr>
            <a:picLocks noChangeAspect="1" noChangeArrowheads="1"/>
          </p:cNvPicPr>
          <p:nvPr/>
        </p:nvPicPr>
        <p:blipFill>
          <a:blip r:embed="rId3" cstate="print"/>
          <a:srcRect/>
          <a:stretch>
            <a:fillRect/>
          </a:stretch>
        </p:blipFill>
        <p:spPr bwMode="auto">
          <a:xfrm>
            <a:off x="4283968" y="3573016"/>
            <a:ext cx="4860032" cy="280831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07678"/>
          </a:xfrm>
        </p:spPr>
        <p:txBody>
          <a:bodyPr>
            <a:normAutofit/>
          </a:bodyPr>
          <a:lstStyle/>
          <a:p>
            <a:r>
              <a:rPr lang="ru-RU" sz="2400" dirty="0" smtClean="0">
                <a:latin typeface="Times New Roman" pitchFamily="18" charset="0"/>
                <a:cs typeface="Times New Roman" pitchFamily="18" charset="0"/>
              </a:rPr>
              <a:t>Волдырь (</a:t>
            </a:r>
            <a:r>
              <a:rPr lang="ru-RU" sz="2400" dirty="0" err="1" smtClean="0">
                <a:latin typeface="Times New Roman" pitchFamily="18" charset="0"/>
                <a:cs typeface="Times New Roman" pitchFamily="18" charset="0"/>
              </a:rPr>
              <a:t>urtica</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124744"/>
            <a:ext cx="3898776" cy="5001419"/>
          </a:xfrm>
        </p:spPr>
        <p:txBody>
          <a:bodyPr>
            <a:noAutofit/>
          </a:bodyPr>
          <a:lstStyle/>
          <a:p>
            <a:r>
              <a:rPr lang="ru-RU" sz="2000" dirty="0" smtClean="0">
                <a:latin typeface="Times New Roman" pitchFamily="18" charset="0"/>
                <a:cs typeface="Times New Roman" pitchFamily="18" charset="0"/>
              </a:rPr>
              <a:t>островоспалительный, несколько возвышающийся над уровнем кожи </a:t>
            </a:r>
            <a:r>
              <a:rPr lang="ru-RU" sz="2000" dirty="0" err="1" smtClean="0">
                <a:latin typeface="Times New Roman" pitchFamily="18" charset="0"/>
                <a:cs typeface="Times New Roman" pitchFamily="18" charset="0"/>
              </a:rPr>
              <a:t>бесполостной</a:t>
            </a:r>
            <a:r>
              <a:rPr lang="ru-RU" sz="2000" dirty="0" smtClean="0">
                <a:latin typeface="Times New Roman" pitchFamily="18" charset="0"/>
                <a:cs typeface="Times New Roman" pitchFamily="18" charset="0"/>
              </a:rPr>
              <a:t> элемент величиной от 2-3 мм до 10 см и более, красного, бледно-розового или белого цвета, обычно быстро и бесследно исчезающий. Возникает в результате ограниченного островоспалительного отека сосочкового слоя кожи с одновременным расширением капилляров Появление на коже волдырей сопровождается сильным зудом.</a:t>
            </a:r>
            <a:endParaRPr lang="ru-RU" sz="2000" dirty="0">
              <a:latin typeface="Times New Roman" pitchFamily="18" charset="0"/>
              <a:cs typeface="Times New Roman" pitchFamily="18" charset="0"/>
            </a:endParaRPr>
          </a:p>
        </p:txBody>
      </p:sp>
      <p:pic>
        <p:nvPicPr>
          <p:cNvPr id="29698" name="Picture 2" descr="C:\Users\Даша\Desktop\syp-voldyri-krapivnicza-1024x613.jpg"/>
          <p:cNvPicPr>
            <a:picLocks noGrp="1" noChangeAspect="1" noChangeArrowheads="1"/>
          </p:cNvPicPr>
          <p:nvPr>
            <p:ph idx="1"/>
          </p:nvPr>
        </p:nvPicPr>
        <p:blipFill>
          <a:blip r:embed="rId2" cstate="print"/>
          <a:srcRect/>
          <a:stretch>
            <a:fillRect/>
          </a:stretch>
        </p:blipFill>
        <p:spPr bwMode="auto">
          <a:xfrm>
            <a:off x="4355976" y="1669576"/>
            <a:ext cx="4536504" cy="442372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635670"/>
          </a:xfrm>
        </p:spPr>
        <p:txBody>
          <a:bodyPr>
            <a:normAutofit/>
          </a:bodyPr>
          <a:lstStyle/>
          <a:p>
            <a:r>
              <a:rPr lang="ru-RU" sz="2400" dirty="0" smtClean="0">
                <a:latin typeface="Times New Roman" pitchFamily="18" charset="0"/>
                <a:cs typeface="Times New Roman" pitchFamily="18" charset="0"/>
              </a:rPr>
              <a:t>Пузырек (</a:t>
            </a:r>
            <a:r>
              <a:rPr lang="ru-RU" sz="2400" dirty="0" err="1" smtClean="0">
                <a:latin typeface="Times New Roman" pitchFamily="18" charset="0"/>
                <a:cs typeface="Times New Roman" pitchFamily="18" charset="0"/>
              </a:rPr>
              <a:t>vesicula</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980728"/>
            <a:ext cx="3538736" cy="5145435"/>
          </a:xfrm>
        </p:spPr>
        <p:txBody>
          <a:bodyPr>
            <a:noAutofit/>
          </a:bodyPr>
          <a:lstStyle/>
          <a:p>
            <a:r>
              <a:rPr lang="ru-RU" sz="2000" dirty="0" smtClean="0">
                <a:latin typeface="Times New Roman" pitchFamily="18" charset="0"/>
                <a:cs typeface="Times New Roman" pitchFamily="18" charset="0"/>
              </a:rPr>
              <a:t>поверхностное, в пределах эпидермиса, слегка выступающее над окружающей кожей полостное образование, содержащее серозную жидкость . Величина пузырька колеблется от 1 до 3—5 мм. В процессе развития пузырек может или вскрыться, образовав эрозию, или подсохнуть, образуя чешуйки, или оставить после себя временную гиперпигментацию (депигментацию)</a:t>
            </a:r>
            <a:endParaRPr lang="ru-RU" sz="2000" dirty="0">
              <a:latin typeface="Times New Roman" pitchFamily="18" charset="0"/>
              <a:cs typeface="Times New Roman" pitchFamily="18" charset="0"/>
            </a:endParaRPr>
          </a:p>
        </p:txBody>
      </p:sp>
      <p:pic>
        <p:nvPicPr>
          <p:cNvPr id="32770" name="Picture 2" descr="C:\Users\Даша\Desktop\a4df69234ce3e0e28f21374187bafaa3.jpg"/>
          <p:cNvPicPr>
            <a:picLocks noGrp="1" noChangeAspect="1" noChangeArrowheads="1"/>
          </p:cNvPicPr>
          <p:nvPr>
            <p:ph idx="1"/>
          </p:nvPr>
        </p:nvPicPr>
        <p:blipFill>
          <a:blip r:embed="rId2" cstate="print"/>
          <a:srcRect/>
          <a:stretch>
            <a:fillRect/>
          </a:stretch>
        </p:blipFill>
        <p:spPr bwMode="auto">
          <a:xfrm>
            <a:off x="4283968" y="626520"/>
            <a:ext cx="4402832" cy="514617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923702"/>
          </a:xfrm>
        </p:spPr>
        <p:txBody>
          <a:bodyPr>
            <a:normAutofit/>
          </a:bodyPr>
          <a:lstStyle/>
          <a:p>
            <a:r>
              <a:rPr lang="ru-RU" sz="2400" dirty="0" smtClean="0">
                <a:latin typeface="Times New Roman" pitchFamily="18" charset="0"/>
                <a:cs typeface="Times New Roman" pitchFamily="18" charset="0"/>
              </a:rPr>
              <a:t>Пузырь (</a:t>
            </a:r>
            <a:r>
              <a:rPr lang="ru-RU" sz="2400" dirty="0" err="1" smtClean="0">
                <a:latin typeface="Times New Roman" pitchFamily="18" charset="0"/>
                <a:cs typeface="Times New Roman" pitchFamily="18" charset="0"/>
              </a:rPr>
              <a:t>bulla</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467544" y="1484784"/>
            <a:ext cx="3368353" cy="5090244"/>
          </a:xfrm>
        </p:spPr>
        <p:txBody>
          <a:bodyPr>
            <a:normAutofit fontScale="92500" lnSpcReduction="10000"/>
          </a:bodyPr>
          <a:lstStyle/>
          <a:p>
            <a:r>
              <a:rPr lang="ru-RU" sz="2200" dirty="0" smtClean="0">
                <a:latin typeface="Times New Roman" pitchFamily="18" charset="0"/>
                <a:cs typeface="Times New Roman" pitchFamily="18" charset="0"/>
              </a:rPr>
              <a:t>полостной элемент, подобный пузырьку, но большей величины; иногда его диаметр достигает 3 – 5 см и </a:t>
            </a:r>
            <a:r>
              <a:rPr lang="ru-RU" sz="2200" dirty="0" smtClean="0">
                <a:latin typeface="Times New Roman" pitchFamily="18" charset="0"/>
                <a:cs typeface="Times New Roman" pitchFamily="18" charset="0"/>
              </a:rPr>
              <a:t>б- </a:t>
            </a:r>
            <a:r>
              <a:rPr lang="ru-RU" sz="2200" dirty="0" smtClean="0">
                <a:latin typeface="Times New Roman" pitchFamily="18" charset="0"/>
                <a:cs typeface="Times New Roman" pitchFamily="18" charset="0"/>
              </a:rPr>
              <a:t>7 </a:t>
            </a:r>
            <a:r>
              <a:rPr lang="ru-RU" sz="2200" dirty="0" smtClean="0">
                <a:latin typeface="Times New Roman" pitchFamily="18" charset="0"/>
                <a:cs typeface="Times New Roman" pitchFamily="18" charset="0"/>
              </a:rPr>
              <a:t>б</a:t>
            </a:r>
            <a:r>
              <a:rPr lang="ru-RU" sz="2200" dirty="0" smtClean="0">
                <a:latin typeface="Times New Roman" pitchFamily="18" charset="0"/>
                <a:cs typeface="Times New Roman" pitchFamily="18" charset="0"/>
              </a:rPr>
              <a:t>олее</a:t>
            </a:r>
            <a:r>
              <a:rPr lang="ru-RU" sz="2200" dirty="0" smtClean="0">
                <a:latin typeface="Times New Roman" pitchFamily="18" charset="0"/>
                <a:cs typeface="Times New Roman" pitchFamily="18" charset="0"/>
              </a:rPr>
              <a:t>; расположен он в верхних слоях эпидермиса и под эпидермисом. Содержимое пузырей может быть серозным, кровянистым и гнойным. В процессе эволюции пузырь может спадаться, образуя ссохшиеся корочки, или вскрыться, образуя эрозию. На месте пузыря нередко остается нестойкая пигментация</a:t>
            </a:r>
            <a:r>
              <a:rPr lang="ru-RU" dirty="0" smtClean="0"/>
              <a:t>.</a:t>
            </a:r>
            <a:endParaRPr lang="ru-RU" dirty="0"/>
          </a:p>
        </p:txBody>
      </p:sp>
      <p:pic>
        <p:nvPicPr>
          <p:cNvPr id="31746" name="Picture 2" descr="C:\Users\Даша\Desktop\8e2bf3b6-4bd1-4ff8-9bee-eb492c852ca5.jpg"/>
          <p:cNvPicPr>
            <a:picLocks noGrp="1" noChangeAspect="1" noChangeArrowheads="1"/>
          </p:cNvPicPr>
          <p:nvPr>
            <p:ph idx="1"/>
          </p:nvPr>
        </p:nvPicPr>
        <p:blipFill>
          <a:blip r:embed="rId2" cstate="print"/>
          <a:srcRect/>
          <a:stretch>
            <a:fillRect/>
          </a:stretch>
        </p:blipFill>
        <p:spPr bwMode="auto">
          <a:xfrm>
            <a:off x="3851920" y="1340768"/>
            <a:ext cx="5101406" cy="41764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2800" dirty="0" smtClean="0">
                <a:latin typeface="Times New Roman" pitchFamily="18" charset="0"/>
                <a:cs typeface="Times New Roman" pitchFamily="18" charset="0"/>
              </a:rPr>
              <a:t>Роль знаний медицинской сестры об АФО кожи</a:t>
            </a:r>
            <a:endParaRPr lang="ru-RU" sz="2800" dirty="0"/>
          </a:p>
        </p:txBody>
      </p:sp>
      <p:sp>
        <p:nvSpPr>
          <p:cNvPr id="3" name="Содержимое 2"/>
          <p:cNvSpPr>
            <a:spLocks noGrp="1"/>
          </p:cNvSpPr>
          <p:nvPr>
            <p:ph idx="1"/>
          </p:nvPr>
        </p:nvSpPr>
        <p:spPr>
          <a:xfrm>
            <a:off x="251520" y="1412776"/>
            <a:ext cx="8640960" cy="5184576"/>
          </a:xfrm>
        </p:spPr>
        <p:txBody>
          <a:bodyPr>
            <a:normAutofit fontScale="55000" lnSpcReduction="20000"/>
          </a:bodyPr>
          <a:lstStyle/>
          <a:p>
            <a:pPr>
              <a:buNone/>
            </a:pPr>
            <a:r>
              <a:rPr lang="ru-RU" sz="4400" dirty="0" smtClean="0">
                <a:latin typeface="Times New Roman" pitchFamily="18" charset="0"/>
                <a:cs typeface="Times New Roman" pitchFamily="18" charset="0"/>
              </a:rPr>
              <a:t>Кожные и венерические болезни относятся к древнейшей патологии рода человеческого и сопутствуют всем этапам его развития, приобретая иногда характер своеобразных эпидемий.</a:t>
            </a:r>
          </a:p>
          <a:p>
            <a:pPr>
              <a:buNone/>
            </a:pPr>
            <a:r>
              <a:rPr lang="ru-RU" sz="4400" dirty="0" smtClean="0">
                <a:latin typeface="Times New Roman" pitchFamily="18" charset="0"/>
                <a:cs typeface="Times New Roman" pitchFamily="18" charset="0"/>
              </a:rPr>
              <a:t>Кожные и венерические болезни весьма многообразны по клиническим проявлениям и встречаются довольно часто. Нередко изменения на коже человека служат лишь внешним проявлением той или иной патологии внутренних органов, центральной нервной, эндокринной или иммунной систем, нарушением адаптационных механизмов, но могут быть и самостоятельным заболеванием. Следовательно, знание основ </a:t>
            </a:r>
            <a:r>
              <a:rPr lang="ru-RU" sz="4400" dirty="0" err="1" smtClean="0">
                <a:latin typeface="Times New Roman" pitchFamily="18" charset="0"/>
                <a:cs typeface="Times New Roman" pitchFamily="18" charset="0"/>
              </a:rPr>
              <a:t>дерматовенерологии</a:t>
            </a:r>
            <a:r>
              <a:rPr lang="ru-RU" sz="4400" dirty="0" smtClean="0">
                <a:latin typeface="Times New Roman" pitchFamily="18" charset="0"/>
                <a:cs typeface="Times New Roman" pitchFamily="18" charset="0"/>
              </a:rPr>
              <a:t> необходимо среднему медицинскому работнику вне зависимости от участка работы или профессиональной направленности медицинского учреждения</a:t>
            </a:r>
            <a:r>
              <a:rPr lang="ru-RU" dirty="0" smtClean="0">
                <a:latin typeface="Times New Roman" pitchFamily="18" charset="0"/>
                <a:cs typeface="Times New Roman" pitchFamily="18" charset="0"/>
              </a:rPr>
              <a:t>.</a:t>
            </a:r>
            <a:r>
              <a:rPr lang="ru-RU" dirty="0" smtClean="0"/>
              <a:t> </a:t>
            </a:r>
            <a:endParaRPr lang="ru-RU" sz="5100" dirty="0" smtClean="0">
              <a:latin typeface="Times New Roman" pitchFamily="18" charset="0"/>
              <a:cs typeface="Times New Roman" pitchFamily="18" charset="0"/>
            </a:endParaRPr>
          </a:p>
          <a:p>
            <a:pPr>
              <a:buNone/>
            </a:pPr>
            <a:r>
              <a:rPr lang="ru-RU" dirty="0" smtClean="0"/>
              <a:t/>
            </a:r>
            <a:br>
              <a:rPr lang="ru-RU" dirty="0" smtClean="0"/>
            </a:br>
            <a:endParaRPr lang="ru-RU"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latin typeface="Times New Roman" pitchFamily="18" charset="0"/>
                <a:cs typeface="Times New Roman" pitchFamily="18" charset="0"/>
              </a:rPr>
              <a:t>Гнойничок (</a:t>
            </a:r>
            <a:r>
              <a:rPr lang="ru-RU" sz="2400" dirty="0" err="1" smtClean="0">
                <a:latin typeface="Times New Roman" pitchFamily="18" charset="0"/>
                <a:cs typeface="Times New Roman" pitchFamily="18" charset="0"/>
              </a:rPr>
              <a:t>pustula</a:t>
            </a:r>
            <a:r>
              <a:rPr lang="ru-RU" sz="2400" dirty="0" smtClean="0">
                <a:latin typeface="Times New Roman" pitchFamily="18" charset="0"/>
                <a:cs typeface="Times New Roman" pitchFamily="18" charset="0"/>
              </a:rPr>
              <a:t>)</a:t>
            </a:r>
            <a:endParaRPr lang="ru-RU" sz="2400" dirty="0"/>
          </a:p>
        </p:txBody>
      </p:sp>
      <p:sp>
        <p:nvSpPr>
          <p:cNvPr id="3" name="Содержимое 2"/>
          <p:cNvSpPr>
            <a:spLocks noGrp="1"/>
          </p:cNvSpPr>
          <p:nvPr>
            <p:ph idx="1"/>
          </p:nvPr>
        </p:nvSpPr>
        <p:spPr/>
        <p:txBody>
          <a:bodyPr>
            <a:normAutofit fontScale="62500" lnSpcReduction="20000"/>
          </a:bodyPr>
          <a:lstStyle/>
          <a:p>
            <a:r>
              <a:rPr lang="ru-RU" dirty="0" smtClean="0">
                <a:latin typeface="Times New Roman" pitchFamily="18" charset="0"/>
                <a:cs typeface="Times New Roman" pitchFamily="18" charset="0"/>
              </a:rPr>
              <a:t>полостной островоспалительный элемент с гнойным содержимым. Различают три вида гнойничков: фолликулярный, </a:t>
            </a:r>
            <a:r>
              <a:rPr lang="ru-RU" dirty="0" err="1" smtClean="0">
                <a:latin typeface="Times New Roman" pitchFamily="18" charset="0"/>
                <a:cs typeface="Times New Roman" pitchFamily="18" charset="0"/>
              </a:rPr>
              <a:t>фликтена</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акне</a:t>
            </a:r>
            <a:r>
              <a:rPr lang="ru-RU" dirty="0" smtClean="0">
                <a:latin typeface="Times New Roman" pitchFamily="18" charset="0"/>
                <a:cs typeface="Times New Roman" pitchFamily="18" charset="0"/>
              </a:rPr>
              <a:t> .  Гнойничок полушаровидной формы, размером от 1 до 10 мм, зеленовато-желтого цвета, окружен воспалительным венчиком. Гнойничок может образоваться первично или вторично из пузырьков или воспалительных узелков. Помимо эпидермиса, может захватывать более глубокие слои кожи, вплоть до подкожной жировой клетчатки. Наиболее часто гнойнички локализуются в области волосяных фолликулов. После вскрытия содержимое гнойничка ссыхается в корочку желтого цвета, по отпадении которой остается нестойкая гиперпигментация. Глубоко расположенные гнойнички нередко оставляют после своего разрешения небольшие рубцы</a:t>
            </a:r>
            <a:endParaRPr lang="ru-RU"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844824"/>
            <a:ext cx="3008313" cy="4281339"/>
          </a:xfrm>
        </p:spPr>
        <p:txBody>
          <a:bodyPr/>
          <a:lstStyle/>
          <a:p>
            <a:endParaRPr lang="ru-RU" dirty="0"/>
          </a:p>
        </p:txBody>
      </p:sp>
      <p:pic>
        <p:nvPicPr>
          <p:cNvPr id="30722" name="Picture 2" descr="C:\Users\Даша\Desktop\gerpes_polovom_chlene-2-768x798.jpg"/>
          <p:cNvPicPr>
            <a:picLocks noChangeAspect="1" noChangeArrowheads="1"/>
          </p:cNvPicPr>
          <p:nvPr/>
        </p:nvPicPr>
        <p:blipFill>
          <a:blip r:embed="rId2" cstate="print"/>
          <a:srcRect/>
          <a:stretch>
            <a:fillRect/>
          </a:stretch>
        </p:blipFill>
        <p:spPr bwMode="auto">
          <a:xfrm>
            <a:off x="179512" y="1916832"/>
            <a:ext cx="3600400" cy="465313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rmAutofit/>
          </a:bodyPr>
          <a:lstStyle/>
          <a:p>
            <a:r>
              <a:rPr lang="ru-RU" dirty="0" smtClean="0">
                <a:latin typeface="Times New Roman" pitchFamily="18" charset="0"/>
                <a:cs typeface="Times New Roman" pitchFamily="18" charset="0"/>
              </a:rPr>
              <a:t>Вторичные морфологические элементы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ВТОРИЧНЫЕ – являются следствием эволюции первичных</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283742"/>
          </a:xfrm>
        </p:spPr>
        <p:txBody>
          <a:bodyPr>
            <a:normAutofit/>
          </a:bodyPr>
          <a:lstStyle/>
          <a:p>
            <a:r>
              <a:rPr lang="ru-RU" sz="2400" dirty="0" smtClean="0">
                <a:latin typeface="Times New Roman" pitchFamily="18" charset="0"/>
                <a:cs typeface="Times New Roman" pitchFamily="18" charset="0"/>
              </a:rPr>
              <a:t>Гиперпигментация (</a:t>
            </a:r>
            <a:r>
              <a:rPr lang="ru-RU" sz="2400" dirty="0" err="1" smtClean="0">
                <a:latin typeface="Times New Roman" pitchFamily="18" charset="0"/>
                <a:cs typeface="Times New Roman" pitchFamily="18" charset="0"/>
              </a:rPr>
              <a:t>hyperpigmcntatio</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844824"/>
            <a:ext cx="3008313" cy="4281339"/>
          </a:xfrm>
        </p:spPr>
        <p:txBody>
          <a:bodyPr/>
          <a:lstStyle/>
          <a:p>
            <a:r>
              <a:rPr lang="ru-RU" sz="2400" dirty="0" smtClean="0">
                <a:latin typeface="Times New Roman" pitchFamily="18" charset="0"/>
                <a:cs typeface="Times New Roman" pitchFamily="18" charset="0"/>
              </a:rPr>
              <a:t>изменение окраски кожи, которое может развиться в результате увеличения в ней меланина или отложения </a:t>
            </a:r>
            <a:r>
              <a:rPr lang="ru-RU" sz="2400" dirty="0" err="1" smtClean="0">
                <a:latin typeface="Times New Roman" pitchFamily="18" charset="0"/>
                <a:cs typeface="Times New Roman" pitchFamily="18" charset="0"/>
              </a:rPr>
              <a:t>гемосидерина</a:t>
            </a:r>
            <a:r>
              <a:rPr lang="ru-RU" sz="2400" dirty="0" smtClean="0">
                <a:latin typeface="Times New Roman" pitchFamily="18" charset="0"/>
                <a:cs typeface="Times New Roman" pitchFamily="18" charset="0"/>
              </a:rPr>
              <a:t> на месте бывших первичных элементов </a:t>
            </a:r>
            <a:endParaRPr lang="ru-RU" dirty="0"/>
          </a:p>
        </p:txBody>
      </p:sp>
      <p:pic>
        <p:nvPicPr>
          <p:cNvPr id="33794" name="Picture 2" descr="C:\Users\Даша\Desktop\dfb27fae94da1ad7eb7b578518333326.jpg"/>
          <p:cNvPicPr>
            <a:picLocks noGrp="1" noChangeAspect="1" noChangeArrowheads="1"/>
          </p:cNvPicPr>
          <p:nvPr>
            <p:ph idx="1"/>
          </p:nvPr>
        </p:nvPicPr>
        <p:blipFill>
          <a:blip r:embed="rId2" cstate="print"/>
          <a:srcRect/>
          <a:stretch>
            <a:fillRect/>
          </a:stretch>
        </p:blipFill>
        <p:spPr bwMode="auto">
          <a:xfrm>
            <a:off x="3575050" y="1351412"/>
            <a:ext cx="5111750" cy="466987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Депигментация (</a:t>
            </a:r>
            <a:r>
              <a:rPr lang="ru-RU" dirty="0" err="1" smtClean="0">
                <a:latin typeface="Times New Roman" pitchFamily="18" charset="0"/>
                <a:cs typeface="Times New Roman" pitchFamily="18" charset="0"/>
              </a:rPr>
              <a:t>depigmentatio</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844824"/>
            <a:ext cx="3178696" cy="4281339"/>
          </a:xfrm>
        </p:spPr>
        <p:txBody>
          <a:bodyPr>
            <a:noAutofit/>
          </a:bodyPr>
          <a:lstStyle/>
          <a:p>
            <a:r>
              <a:rPr lang="ru-RU" sz="2200" dirty="0" smtClean="0">
                <a:latin typeface="Times New Roman" pitchFamily="18" charset="0"/>
                <a:cs typeface="Times New Roman" pitchFamily="18" charset="0"/>
              </a:rPr>
              <a:t>временное или постоянное стойкое обесцвечивание кожи после исчезновения некоторых первичных высыпаний (узелков, бугорков, узлов и других элементов). Депигментация возникает в основном в результате уменьшения содержания в коже меланина</a:t>
            </a:r>
            <a:endParaRPr lang="ru-RU" sz="2200" dirty="0">
              <a:latin typeface="Times New Roman" pitchFamily="18" charset="0"/>
              <a:cs typeface="Times New Roman" pitchFamily="18" charset="0"/>
            </a:endParaRPr>
          </a:p>
        </p:txBody>
      </p:sp>
      <p:pic>
        <p:nvPicPr>
          <p:cNvPr id="23554" name="Picture 2" descr="C:\Users\Даша\Desktop\belie-pyatna-na-kozhe-u-detei.jpg"/>
          <p:cNvPicPr>
            <a:picLocks noGrp="1" noChangeAspect="1" noChangeArrowheads="1"/>
          </p:cNvPicPr>
          <p:nvPr>
            <p:ph idx="1"/>
          </p:nvPr>
        </p:nvPicPr>
        <p:blipFill>
          <a:blip r:embed="rId2" cstate="print"/>
          <a:srcRect/>
          <a:stretch>
            <a:fillRect/>
          </a:stretch>
        </p:blipFill>
        <p:spPr bwMode="auto">
          <a:xfrm>
            <a:off x="3575050" y="1281355"/>
            <a:ext cx="5111750" cy="383650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Чешуйка (</a:t>
            </a:r>
            <a:r>
              <a:rPr lang="ru-RU" sz="2400" dirty="0" err="1" smtClean="0">
                <a:latin typeface="Times New Roman" pitchFamily="18" charset="0"/>
                <a:cs typeface="Times New Roman" pitchFamily="18" charset="0"/>
              </a:rPr>
              <a:t>squama</a:t>
            </a:r>
            <a:r>
              <a:rPr lang="ru-RU" dirty="0" smtClean="0"/>
              <a:t>)</a:t>
            </a:r>
            <a:endParaRPr lang="ru-RU" dirty="0"/>
          </a:p>
        </p:txBody>
      </p:sp>
      <p:sp>
        <p:nvSpPr>
          <p:cNvPr id="4" name="Текст 3"/>
          <p:cNvSpPr>
            <a:spLocks noGrp="1"/>
          </p:cNvSpPr>
          <p:nvPr>
            <p:ph type="body" sz="half" idx="2"/>
          </p:nvPr>
        </p:nvSpPr>
        <p:spPr/>
        <p:txBody>
          <a:bodyPr/>
          <a:lstStyle/>
          <a:p>
            <a:r>
              <a:rPr lang="ru-RU" sz="2400" dirty="0" smtClean="0">
                <a:latin typeface="Times New Roman" pitchFamily="18" charset="0"/>
                <a:cs typeface="Times New Roman" pitchFamily="18" charset="0"/>
              </a:rPr>
              <a:t>скопление отторгающихся клеток рогового слоя</a:t>
            </a:r>
            <a:endParaRPr lang="ru-RU" sz="2400" dirty="0">
              <a:latin typeface="Times New Roman" pitchFamily="18" charset="0"/>
              <a:cs typeface="Times New Roman" pitchFamily="18" charset="0"/>
            </a:endParaRPr>
          </a:p>
        </p:txBody>
      </p:sp>
      <p:pic>
        <p:nvPicPr>
          <p:cNvPr id="34818" name="Picture 2" descr="C:\Users\Даша\Desktop\003-28-768x576.jpg"/>
          <p:cNvPicPr>
            <a:picLocks noGrp="1" noChangeAspect="1" noChangeArrowheads="1"/>
          </p:cNvPicPr>
          <p:nvPr>
            <p:ph idx="1"/>
          </p:nvPr>
        </p:nvPicPr>
        <p:blipFill>
          <a:blip r:embed="rId2" cstate="print"/>
          <a:srcRect/>
          <a:stretch>
            <a:fillRect/>
          </a:stretch>
        </p:blipFill>
        <p:spPr bwMode="auto">
          <a:xfrm>
            <a:off x="4283968" y="1"/>
            <a:ext cx="4032448" cy="2780928"/>
          </a:xfrm>
          <a:prstGeom prst="rect">
            <a:avLst/>
          </a:prstGeom>
          <a:noFill/>
        </p:spPr>
      </p:pic>
      <p:pic>
        <p:nvPicPr>
          <p:cNvPr id="34819" name="Picture 3" descr="C:\Users\Даша\Desktop\slide-11.jpg"/>
          <p:cNvPicPr>
            <a:picLocks noChangeAspect="1" noChangeArrowheads="1"/>
          </p:cNvPicPr>
          <p:nvPr/>
        </p:nvPicPr>
        <p:blipFill>
          <a:blip r:embed="rId3" cstate="print"/>
          <a:srcRect/>
          <a:stretch>
            <a:fillRect/>
          </a:stretch>
        </p:blipFill>
        <p:spPr bwMode="auto">
          <a:xfrm>
            <a:off x="2123728" y="2996952"/>
            <a:ext cx="6840760" cy="367240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Корка (</a:t>
            </a:r>
            <a:r>
              <a:rPr lang="en-US" dirty="0" err="1" smtClean="0">
                <a:latin typeface="Times New Roman" pitchFamily="18" charset="0"/>
                <a:cs typeface="Times New Roman" pitchFamily="18" charset="0"/>
              </a:rPr>
              <a:t>crusta</a:t>
            </a:r>
            <a:r>
              <a:rPr lang="en-US" dirty="0" smtClean="0"/>
              <a:t>)</a:t>
            </a:r>
            <a:endParaRPr lang="ru-RU" dirty="0"/>
          </a:p>
        </p:txBody>
      </p:sp>
      <p:sp>
        <p:nvSpPr>
          <p:cNvPr id="4" name="Текст 3"/>
          <p:cNvSpPr>
            <a:spLocks noGrp="1"/>
          </p:cNvSpPr>
          <p:nvPr>
            <p:ph type="body" sz="half" idx="2"/>
          </p:nvPr>
        </p:nvSpPr>
        <p:spPr/>
        <p:txBody>
          <a:bodyPr>
            <a:normAutofit/>
          </a:bodyPr>
          <a:lstStyle/>
          <a:p>
            <a:r>
              <a:rPr lang="ru-RU" sz="2400" dirty="0" smtClean="0">
                <a:latin typeface="Times New Roman" pitchFamily="18" charset="0"/>
                <a:cs typeface="Times New Roman" pitchFamily="18" charset="0"/>
              </a:rPr>
              <a:t>Образуется в результате ссыхания пузырьков, пузырей, гнойничков, экссудата из трещин, эрозий, язв. После себя оставляет пигментацию, депигментацию, рубцовые изменения.</a:t>
            </a:r>
            <a:endParaRPr lang="ru-RU" sz="2400" dirty="0">
              <a:latin typeface="Times New Roman" pitchFamily="18" charset="0"/>
              <a:cs typeface="Times New Roman" pitchFamily="18" charset="0"/>
            </a:endParaRPr>
          </a:p>
        </p:txBody>
      </p:sp>
      <p:pic>
        <p:nvPicPr>
          <p:cNvPr id="35842" name="Picture 2" descr="C:\Users\Даша\Desktop\46234d95adeb300764d7d9b2fc8697fd-800x.jpg"/>
          <p:cNvPicPr>
            <a:picLocks noGrp="1" noChangeAspect="1" noChangeArrowheads="1"/>
          </p:cNvPicPr>
          <p:nvPr>
            <p:ph idx="1"/>
          </p:nvPr>
        </p:nvPicPr>
        <p:blipFill>
          <a:blip r:embed="rId2" cstate="print"/>
          <a:srcRect/>
          <a:stretch>
            <a:fillRect/>
          </a:stretch>
        </p:blipFill>
        <p:spPr bwMode="auto">
          <a:xfrm>
            <a:off x="3575050" y="1282700"/>
            <a:ext cx="5111750" cy="383381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latin typeface="Times New Roman" pitchFamily="18" charset="0"/>
                <a:cs typeface="Times New Roman" pitchFamily="18" charset="0"/>
              </a:rPr>
              <a:t>Эрозия (</a:t>
            </a:r>
            <a:r>
              <a:rPr lang="ru-RU" sz="2400" dirty="0" err="1" smtClean="0">
                <a:latin typeface="Times New Roman" pitchFamily="18" charset="0"/>
                <a:cs typeface="Times New Roman" pitchFamily="18" charset="0"/>
              </a:rPr>
              <a:t>erosio</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435100"/>
            <a:ext cx="3322712" cy="4691063"/>
          </a:xfrm>
        </p:spPr>
        <p:txBody>
          <a:bodyPr>
            <a:noAutofit/>
          </a:bodyPr>
          <a:lstStyle/>
          <a:p>
            <a:r>
              <a:rPr lang="ru-RU" sz="2000" dirty="0" smtClean="0">
                <a:latin typeface="Times New Roman" pitchFamily="18" charset="0"/>
                <a:cs typeface="Times New Roman" pitchFamily="18" charset="0"/>
              </a:rPr>
              <a:t>дефект кожи в пределах эпидермиса. Эрозия развивается вследствие вскрытия пузырька, пузыря или нарушения целостности эпителия на поверхности папул. Размер и очертания эрозии обычно соответствуют первичному элементу, из которого она образовалась. Эрозия имеет красный цвет, гладкое дно с серозным отделяемым, заживает бесследно.</a:t>
            </a:r>
            <a:endParaRPr lang="ru-RU" sz="2000" dirty="0">
              <a:latin typeface="Times New Roman" pitchFamily="18" charset="0"/>
              <a:cs typeface="Times New Roman" pitchFamily="18" charset="0"/>
            </a:endParaRPr>
          </a:p>
        </p:txBody>
      </p:sp>
      <p:pic>
        <p:nvPicPr>
          <p:cNvPr id="27650" name="Picture 2" descr="C:\Users\Даша\Desktop\003-33.jpg"/>
          <p:cNvPicPr>
            <a:picLocks noGrp="1" noChangeAspect="1" noChangeArrowheads="1"/>
          </p:cNvPicPr>
          <p:nvPr>
            <p:ph idx="1"/>
          </p:nvPr>
        </p:nvPicPr>
        <p:blipFill>
          <a:blip r:embed="rId2" cstate="print"/>
          <a:srcRect/>
          <a:stretch>
            <a:fillRect/>
          </a:stretch>
        </p:blipFill>
        <p:spPr bwMode="auto">
          <a:xfrm>
            <a:off x="4139952" y="332656"/>
            <a:ext cx="4320480" cy="2647860"/>
          </a:xfrm>
          <a:prstGeom prst="rect">
            <a:avLst/>
          </a:prstGeom>
          <a:noFill/>
        </p:spPr>
      </p:pic>
      <p:pic>
        <p:nvPicPr>
          <p:cNvPr id="27651" name="Picture 3" descr="C:\Users\Даша\Desktop\img_16075551127334-1-1024x576.jpg"/>
          <p:cNvPicPr>
            <a:picLocks noChangeAspect="1" noChangeArrowheads="1"/>
          </p:cNvPicPr>
          <p:nvPr/>
        </p:nvPicPr>
        <p:blipFill>
          <a:blip r:embed="rId3" cstate="print"/>
          <a:srcRect/>
          <a:stretch>
            <a:fillRect/>
          </a:stretch>
        </p:blipFill>
        <p:spPr bwMode="auto">
          <a:xfrm>
            <a:off x="5004048" y="3356992"/>
            <a:ext cx="3347864" cy="316738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3440361" cy="648072"/>
          </a:xfrm>
        </p:spPr>
        <p:txBody>
          <a:bodyPr>
            <a:noAutofit/>
          </a:bodyPr>
          <a:lstStyle/>
          <a:p>
            <a:r>
              <a:rPr lang="ru-RU" sz="2400" dirty="0" smtClean="0">
                <a:latin typeface="Times New Roman" pitchFamily="18" charset="0"/>
                <a:cs typeface="Times New Roman" pitchFamily="18" charset="0"/>
              </a:rPr>
              <a:t>Ссадина, экскориация (</a:t>
            </a:r>
            <a:r>
              <a:rPr lang="ru-RU" sz="2400" dirty="0" err="1" smtClean="0">
                <a:latin typeface="Times New Roman" pitchFamily="18" charset="0"/>
                <a:cs typeface="Times New Roman" pitchFamily="18" charset="0"/>
              </a:rPr>
              <a:t>excoriatio</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51520" y="1435100"/>
            <a:ext cx="4104456" cy="4691063"/>
          </a:xfrm>
        </p:spPr>
        <p:txBody>
          <a:bodyPr>
            <a:normAutofit/>
          </a:bodyPr>
          <a:lstStyle/>
          <a:p>
            <a:r>
              <a:rPr lang="ru-RU" sz="2000" dirty="0" smtClean="0"/>
              <a:t> </a:t>
            </a:r>
            <a:r>
              <a:rPr lang="ru-RU" sz="2000" dirty="0" smtClean="0">
                <a:latin typeface="Times New Roman" pitchFamily="18" charset="0"/>
                <a:cs typeface="Times New Roman" pitchFamily="18" charset="0"/>
              </a:rPr>
              <a:t>дефект кожи, появляющийся в результате поверхностной травмы, например расчесов кожи. Ссадина обычно имеет линейную форму . При дефекте эпидермиса в пределах только рогового слоя видны лишь шелушащиеся полосы, при нарушении целостности нижележащих слоев эпидермиса появляется серозное отделяемое, возможно капиллярное кровотечение с последующим образованием желтоватых или кровянистых корочек, по отпадении которых образуется рубец</a:t>
            </a:r>
            <a:endParaRPr lang="ru-RU" sz="2000" dirty="0">
              <a:latin typeface="Times New Roman" pitchFamily="18" charset="0"/>
              <a:cs typeface="Times New Roman" pitchFamily="18" charset="0"/>
            </a:endParaRPr>
          </a:p>
        </p:txBody>
      </p:sp>
      <p:pic>
        <p:nvPicPr>
          <p:cNvPr id="38915" name="Picture 3" descr="C:\Users\Даша\Desktop\cb5c43a1429deb0bfcc626fe5df0d23e.jpg"/>
          <p:cNvPicPr>
            <a:picLocks noChangeAspect="1" noChangeArrowheads="1"/>
          </p:cNvPicPr>
          <p:nvPr/>
        </p:nvPicPr>
        <p:blipFill>
          <a:blip r:embed="rId2" cstate="print"/>
          <a:srcRect/>
          <a:stretch>
            <a:fillRect/>
          </a:stretch>
        </p:blipFill>
        <p:spPr bwMode="auto">
          <a:xfrm>
            <a:off x="4211960" y="1556792"/>
            <a:ext cx="4267200" cy="374441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491654"/>
          </a:xfrm>
        </p:spPr>
        <p:txBody>
          <a:bodyPr/>
          <a:lstStyle/>
          <a:p>
            <a:r>
              <a:rPr lang="ru-RU" sz="2400" dirty="0" smtClean="0">
                <a:latin typeface="Times New Roman" pitchFamily="18" charset="0"/>
                <a:cs typeface="Times New Roman" pitchFamily="18" charset="0"/>
              </a:rPr>
              <a:t>Язва (</a:t>
            </a:r>
            <a:r>
              <a:rPr lang="ru-RU" sz="2400" dirty="0" err="1" smtClean="0">
                <a:latin typeface="Times New Roman" pitchFamily="18" charset="0"/>
                <a:cs typeface="Times New Roman" pitchFamily="18" charset="0"/>
              </a:rPr>
              <a:t>ulcus</a:t>
            </a:r>
            <a:r>
              <a:rPr lang="ru-RU" dirty="0" smtClean="0"/>
              <a:t>)</a:t>
            </a:r>
            <a:endParaRPr lang="ru-RU" dirty="0"/>
          </a:p>
        </p:txBody>
      </p:sp>
      <p:sp>
        <p:nvSpPr>
          <p:cNvPr id="4" name="Текст 3"/>
          <p:cNvSpPr>
            <a:spLocks noGrp="1"/>
          </p:cNvSpPr>
          <p:nvPr>
            <p:ph type="body" sz="half" idx="2"/>
          </p:nvPr>
        </p:nvSpPr>
        <p:spPr>
          <a:xfrm>
            <a:off x="457200" y="836712"/>
            <a:ext cx="4330824" cy="5289451"/>
          </a:xfrm>
        </p:spPr>
        <p:txBody>
          <a:bodyPr>
            <a:noAutofit/>
          </a:bodyPr>
          <a:lstStyle/>
          <a:p>
            <a:r>
              <a:rPr lang="ru-RU" sz="2000" dirty="0" smtClean="0">
                <a:latin typeface="Times New Roman" pitchFamily="18" charset="0"/>
                <a:cs typeface="Times New Roman" pitchFamily="18" charset="0"/>
              </a:rPr>
              <a:t>дефект кожи, достигающий дермы, подкожной жировой клетчатки, фасций, мышц и костей . Язвы обычно образуются на месте вскрытия или распада таких первичных морфологических элементов, как бугорок, узел, пустула. Они могут также возникать в результате расстройства </a:t>
            </a:r>
            <a:r>
              <a:rPr lang="ru-RU" sz="2000" dirty="0" err="1" smtClean="0">
                <a:latin typeface="Times New Roman" pitchFamily="18" charset="0"/>
                <a:cs typeface="Times New Roman" pitchFamily="18" charset="0"/>
              </a:rPr>
              <a:t>крово</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лимфообращения</a:t>
            </a:r>
            <a:r>
              <a:rPr lang="ru-RU" sz="2000" dirty="0" smtClean="0">
                <a:latin typeface="Times New Roman" pitchFamily="18" charset="0"/>
                <a:cs typeface="Times New Roman" pitchFamily="18" charset="0"/>
              </a:rPr>
              <a:t> (эмболии, тромбозы, тромбофлебиты, слоновость), изменения стенок сосудов (атеросклероз и др.), травматических повреждений, трофических расстройств (сирингомиелия, повреждение нервов), изъязвления </a:t>
            </a:r>
            <a:r>
              <a:rPr lang="ru-RU" sz="2000" dirty="0" smtClean="0">
                <a:latin typeface="Times New Roman" pitchFamily="18" charset="0"/>
                <a:cs typeface="Times New Roman" pitchFamily="18" charset="0"/>
              </a:rPr>
              <a:t>опухолей. </a:t>
            </a:r>
            <a:r>
              <a:rPr lang="ru-RU" sz="2000" dirty="0" smtClean="0">
                <a:latin typeface="Times New Roman" pitchFamily="18" charset="0"/>
                <a:cs typeface="Times New Roman" pitchFamily="18" charset="0"/>
              </a:rPr>
              <a:t>После заживления язвы на ее месте всегда остается стойкий рубец.</a:t>
            </a:r>
            <a:endParaRPr lang="ru-RU" sz="2000" dirty="0">
              <a:latin typeface="Times New Roman" pitchFamily="18" charset="0"/>
              <a:cs typeface="Times New Roman" pitchFamily="18" charset="0"/>
            </a:endParaRPr>
          </a:p>
        </p:txBody>
      </p:sp>
      <p:pic>
        <p:nvPicPr>
          <p:cNvPr id="36866" name="Picture 2" descr="C:\Users\Даша\Desktop\img35.jpg"/>
          <p:cNvPicPr>
            <a:picLocks noGrp="1" noChangeAspect="1" noChangeArrowheads="1"/>
          </p:cNvPicPr>
          <p:nvPr>
            <p:ph idx="1"/>
          </p:nvPr>
        </p:nvPicPr>
        <p:blipFill>
          <a:blip r:embed="rId2" cstate="print"/>
          <a:srcRect/>
          <a:stretch>
            <a:fillRect/>
          </a:stretch>
        </p:blipFill>
        <p:spPr bwMode="auto">
          <a:xfrm>
            <a:off x="4932040" y="404664"/>
            <a:ext cx="3034680" cy="2290316"/>
          </a:xfrm>
          <a:prstGeom prst="rect">
            <a:avLst/>
          </a:prstGeom>
          <a:noFill/>
        </p:spPr>
      </p:pic>
      <p:pic>
        <p:nvPicPr>
          <p:cNvPr id="36868" name="Picture 4" descr="C:\Users\Даша\Desktop\diabet-stopa-min.jpg"/>
          <p:cNvPicPr>
            <a:picLocks noChangeAspect="1" noChangeArrowheads="1"/>
          </p:cNvPicPr>
          <p:nvPr/>
        </p:nvPicPr>
        <p:blipFill>
          <a:blip r:embed="rId3" cstate="print"/>
          <a:srcRect/>
          <a:stretch>
            <a:fillRect/>
          </a:stretch>
        </p:blipFill>
        <p:spPr bwMode="auto">
          <a:xfrm>
            <a:off x="4790131" y="2780928"/>
            <a:ext cx="4353869" cy="364502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Трещины, надрывы (</a:t>
            </a:r>
            <a:r>
              <a:rPr lang="ru-RU" sz="2400" dirty="0" err="1" smtClean="0">
                <a:latin typeface="Times New Roman" pitchFamily="18" charset="0"/>
                <a:cs typeface="Times New Roman" pitchFamily="18" charset="0"/>
              </a:rPr>
              <a:t>fissura</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rhagades</a:t>
            </a:r>
            <a:r>
              <a:rPr lang="ru-RU" dirty="0" smtClean="0"/>
              <a:t>)</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latin typeface="Times New Roman" pitchFamily="18" charset="0"/>
                <a:cs typeface="Times New Roman" pitchFamily="18" charset="0"/>
              </a:rPr>
              <a:t>линейные нарушения целостности кожи, возникающие вследствие чрезмерной ее сухости или потери эластичности при воспалительной инфильтрации . В зависимости от глубины нарушения целостности кожи различают поверхностные и глубокие трещины. Поверхностные трещины локализуются в пределах эпидермиса, из них выделяется серозная жидкость. Глубокие трещины проникают в собственно дерму, из них выделяется </a:t>
            </a:r>
            <a:r>
              <a:rPr lang="ru-RU" dirty="0" err="1" smtClean="0">
                <a:latin typeface="Times New Roman" pitchFamily="18" charset="0"/>
                <a:cs typeface="Times New Roman" pitchFamily="18" charset="0"/>
              </a:rPr>
              <a:t>серознокровянистая</a:t>
            </a:r>
            <a:r>
              <a:rPr lang="ru-RU" dirty="0" smtClean="0">
                <a:latin typeface="Times New Roman" pitchFamily="18" charset="0"/>
                <a:cs typeface="Times New Roman" pitchFamily="18" charset="0"/>
              </a:rPr>
              <a:t> жидкость. Чаще трещины образуются в области естественных складок кожи (в углах рта, за ушной раковиной, в межпальцевых складках) или на местах, подвергающихся растяжению </a:t>
            </a:r>
            <a:endParaRPr lang="ru-RU" dirty="0">
              <a:latin typeface="Times New Roman" pitchFamily="18" charset="0"/>
              <a:cs typeface="Times New Roman" pitchFamily="18" charset="0"/>
            </a:endParaRPr>
          </a:p>
        </p:txBody>
      </p:sp>
      <p:sp>
        <p:nvSpPr>
          <p:cNvPr id="4" name="Текст 3"/>
          <p:cNvSpPr>
            <a:spLocks noGrp="1"/>
          </p:cNvSpPr>
          <p:nvPr>
            <p:ph type="body" sz="half" idx="2"/>
          </p:nvPr>
        </p:nvSpPr>
        <p:spPr/>
        <p:txBody>
          <a:bodyPr/>
          <a:lstStyle/>
          <a:p>
            <a:endParaRPr lang="ru-RU" dirty="0"/>
          </a:p>
        </p:txBody>
      </p:sp>
      <p:pic>
        <p:nvPicPr>
          <p:cNvPr id="5" name="Picture 2" descr="C:\Users\Даша\Desktop\img37.jpg"/>
          <p:cNvPicPr>
            <a:picLocks noGrp="1" noChangeAspect="1" noChangeArrowheads="1"/>
          </p:cNvPicPr>
          <p:nvPr>
            <p:ph idx="1"/>
          </p:nvPr>
        </p:nvPicPr>
        <p:blipFill>
          <a:blip r:embed="rId2" cstate="print"/>
          <a:srcRect/>
          <a:stretch>
            <a:fillRect/>
          </a:stretch>
        </p:blipFill>
        <p:spPr bwMode="auto">
          <a:xfrm>
            <a:off x="0" y="1772816"/>
            <a:ext cx="2699792" cy="2376265"/>
          </a:xfrm>
          <a:prstGeom prst="rect">
            <a:avLst/>
          </a:prstGeom>
          <a:noFill/>
        </p:spPr>
      </p:pic>
      <p:pic>
        <p:nvPicPr>
          <p:cNvPr id="39938" name="Picture 2" descr="C:\Users\Даша\Desktop\Cracked-Heel-e1560402332427.jpg"/>
          <p:cNvPicPr>
            <a:picLocks noChangeAspect="1" noChangeArrowheads="1"/>
          </p:cNvPicPr>
          <p:nvPr/>
        </p:nvPicPr>
        <p:blipFill>
          <a:blip r:embed="rId3" cstate="print"/>
          <a:srcRect/>
          <a:stretch>
            <a:fillRect/>
          </a:stretch>
        </p:blipFill>
        <p:spPr bwMode="auto">
          <a:xfrm>
            <a:off x="251520" y="3933056"/>
            <a:ext cx="3563888" cy="25439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dirty="0" smtClean="0">
                <a:latin typeface="Times New Roman" pitchFamily="18" charset="0"/>
                <a:cs typeface="Times New Roman" pitchFamily="18" charset="0"/>
              </a:rPr>
              <a:t>Цель курса</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дерматовенерологии</a:t>
            </a:r>
            <a:r>
              <a:rPr lang="ru-RU" dirty="0" smtClean="0">
                <a:latin typeface="Times New Roman" pitchFamily="18" charset="0"/>
                <a:cs typeface="Times New Roman" pitchFamily="18" charset="0"/>
              </a:rPr>
              <a:t> изучить сестринский процесс при данных заболеваниях,</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ознакомить с клинической картиной, диагностикой 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профилактикой наиболее распространенных заболеваний кожи и болезней, передаваемых половым путем.</a:t>
            </a:r>
            <a:r>
              <a:rPr lang="ru-RU" dirty="0" smtClean="0"/>
              <a:t/>
            </a:r>
            <a:br>
              <a:rPr lang="ru-RU" dirty="0" smtClean="0"/>
            </a:b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635670"/>
          </a:xfrm>
        </p:spPr>
        <p:txBody>
          <a:bodyPr>
            <a:normAutofit/>
          </a:bodyPr>
          <a:lstStyle/>
          <a:p>
            <a:r>
              <a:rPr lang="ru-RU" sz="2400" dirty="0" smtClean="0">
                <a:latin typeface="Times New Roman" pitchFamily="18" charset="0"/>
                <a:cs typeface="Times New Roman" pitchFamily="18" charset="0"/>
              </a:rPr>
              <a:t>Рубец (</a:t>
            </a:r>
            <a:r>
              <a:rPr lang="ru-RU" sz="2400" dirty="0" err="1" smtClean="0">
                <a:latin typeface="Times New Roman" pitchFamily="18" charset="0"/>
                <a:cs typeface="Times New Roman" pitchFamily="18" charset="0"/>
              </a:rPr>
              <a:t>cicatrix</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052736"/>
            <a:ext cx="3970784" cy="5328592"/>
          </a:xfrm>
        </p:spPr>
        <p:txBody>
          <a:bodyPr>
            <a:normAutofit/>
          </a:bodyPr>
          <a:lstStyle/>
          <a:p>
            <a:r>
              <a:rPr lang="ru-RU" sz="2000" dirty="0" smtClean="0">
                <a:latin typeface="Times New Roman" pitchFamily="18" charset="0"/>
                <a:cs typeface="Times New Roman" pitchFamily="18" charset="0"/>
              </a:rPr>
              <a:t>представляет собой соединительную ткань, образующуюся на месте глубокого дефекта кожи (глубокая ссадина, язва, трещина, операционный надрез) . По величине и очертаниям рубец соответствует предшествующему дефекту кожи. </a:t>
            </a:r>
            <a:r>
              <a:rPr lang="ru-RU" sz="2000" dirty="0" err="1" smtClean="0">
                <a:latin typeface="Times New Roman" pitchFamily="18" charset="0"/>
                <a:cs typeface="Times New Roman" pitchFamily="18" charset="0"/>
              </a:rPr>
              <a:t>Свежеобразованные</a:t>
            </a:r>
            <a:r>
              <a:rPr lang="ru-RU" sz="2000" dirty="0" smtClean="0">
                <a:latin typeface="Times New Roman" pitchFamily="18" charset="0"/>
                <a:cs typeface="Times New Roman" pitchFamily="18" charset="0"/>
              </a:rPr>
              <a:t> рубцы имеют красный, а затем розовый цвет, со временем они приобретают белый цвет. Рубец может располагаться на одном уровне с окружающей кожей, западать, быть втянутым или возвышаться над окружающей кожей (гипертрофический рубец) . </a:t>
            </a:r>
            <a:endParaRPr lang="ru-RU" sz="2000" dirty="0">
              <a:latin typeface="Times New Roman" pitchFamily="18" charset="0"/>
              <a:cs typeface="Times New Roman" pitchFamily="18" charset="0"/>
            </a:endParaRPr>
          </a:p>
        </p:txBody>
      </p:sp>
      <p:pic>
        <p:nvPicPr>
          <p:cNvPr id="40962" name="Picture 2" descr="C:\Users\Даша\Desktop\shutterstock_440378110.jpg"/>
          <p:cNvPicPr>
            <a:picLocks noGrp="1" noChangeAspect="1" noChangeArrowheads="1"/>
          </p:cNvPicPr>
          <p:nvPr>
            <p:ph idx="1"/>
          </p:nvPr>
        </p:nvPicPr>
        <p:blipFill>
          <a:blip r:embed="rId2" cstate="print"/>
          <a:srcRect/>
          <a:stretch>
            <a:fillRect/>
          </a:stretch>
        </p:blipFill>
        <p:spPr bwMode="auto">
          <a:xfrm>
            <a:off x="5292080" y="3068960"/>
            <a:ext cx="3851920" cy="3032636"/>
          </a:xfrm>
          <a:prstGeom prst="rect">
            <a:avLst/>
          </a:prstGeom>
          <a:noFill/>
        </p:spPr>
      </p:pic>
      <p:pic>
        <p:nvPicPr>
          <p:cNvPr id="40963" name="Picture 3" descr="C:\Users\Даша\Desktop\5-dicas-para-deixar-a-pele-do-rosto-perfeita_5.jpg"/>
          <p:cNvPicPr>
            <a:picLocks noChangeAspect="1" noChangeArrowheads="1"/>
          </p:cNvPicPr>
          <p:nvPr/>
        </p:nvPicPr>
        <p:blipFill>
          <a:blip r:embed="rId3" cstate="print"/>
          <a:srcRect/>
          <a:stretch>
            <a:fillRect/>
          </a:stretch>
        </p:blipFill>
        <p:spPr bwMode="auto">
          <a:xfrm>
            <a:off x="5508104" y="692696"/>
            <a:ext cx="3048000" cy="202996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Атрофия кожи (</a:t>
            </a:r>
            <a:r>
              <a:rPr lang="ru-RU" sz="2400" dirty="0" err="1" smtClean="0">
                <a:latin typeface="Times New Roman" pitchFamily="18" charset="0"/>
                <a:cs typeface="Times New Roman" pitchFamily="18" charset="0"/>
              </a:rPr>
              <a:t>atrophia</a:t>
            </a:r>
            <a:r>
              <a:rPr lang="ru-RU" dirty="0" smtClean="0"/>
              <a:t>)</a:t>
            </a:r>
            <a:endParaRPr lang="ru-RU" dirty="0"/>
          </a:p>
        </p:txBody>
      </p:sp>
      <p:sp>
        <p:nvSpPr>
          <p:cNvPr id="4" name="Текст 3"/>
          <p:cNvSpPr>
            <a:spLocks noGrp="1"/>
          </p:cNvSpPr>
          <p:nvPr>
            <p:ph type="body" sz="half" idx="2"/>
          </p:nvPr>
        </p:nvSpPr>
        <p:spPr/>
        <p:txBody>
          <a:bodyPr>
            <a:normAutofit/>
          </a:bodyPr>
          <a:lstStyle/>
          <a:p>
            <a:r>
              <a:rPr lang="ru-RU" sz="2400" dirty="0" smtClean="0">
                <a:latin typeface="Times New Roman" pitchFamily="18" charset="0"/>
                <a:cs typeface="Times New Roman" pitchFamily="18" charset="0"/>
              </a:rPr>
              <a:t>состояние, при котором кожа представляет собой истонченные, слегка западающие участки, лишенные нормального кожного рисунка </a:t>
            </a:r>
            <a:endParaRPr lang="ru-RU" sz="2400" dirty="0">
              <a:latin typeface="Times New Roman" pitchFamily="18" charset="0"/>
              <a:cs typeface="Times New Roman" pitchFamily="18" charset="0"/>
            </a:endParaRPr>
          </a:p>
        </p:txBody>
      </p:sp>
      <p:pic>
        <p:nvPicPr>
          <p:cNvPr id="41986" name="Picture 2" descr="C:\Users\Даша\Desktop\1575641512_09.jpg"/>
          <p:cNvPicPr>
            <a:picLocks noGrp="1" noChangeAspect="1" noChangeArrowheads="1"/>
          </p:cNvPicPr>
          <p:nvPr>
            <p:ph idx="1"/>
          </p:nvPr>
        </p:nvPicPr>
        <p:blipFill>
          <a:blip r:embed="rId2" cstate="print"/>
          <a:srcRect/>
          <a:stretch>
            <a:fillRect/>
          </a:stretch>
        </p:blipFill>
        <p:spPr bwMode="auto">
          <a:xfrm>
            <a:off x="3575050" y="836713"/>
            <a:ext cx="5111750" cy="36608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smtClean="0">
                <a:latin typeface="Times New Roman" pitchFamily="18" charset="0"/>
                <a:cs typeface="Times New Roman" pitchFamily="18" charset="0"/>
              </a:rPr>
              <a:t>Лихенификация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lichenificatio</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Текст 3"/>
          <p:cNvSpPr>
            <a:spLocks noGrp="1"/>
          </p:cNvSpPr>
          <p:nvPr>
            <p:ph type="body" sz="half" idx="2"/>
          </p:nvPr>
        </p:nvSpPr>
        <p:spPr/>
        <p:txBody>
          <a:bodyPr/>
          <a:lstStyle/>
          <a:p>
            <a:r>
              <a:rPr lang="ru-RU" sz="2400" dirty="0" smtClean="0">
                <a:latin typeface="Times New Roman" pitchFamily="18" charset="0"/>
                <a:cs typeface="Times New Roman" pitchFamily="18" charset="0"/>
              </a:rPr>
              <a:t>уплотнение кожи, возникающее чаще всего в результате слияния узелков, проявляющееся чрезмерным усилением кожного рисунка</a:t>
            </a:r>
            <a:r>
              <a:rPr lang="ru-RU" dirty="0" smtClean="0"/>
              <a:t>.</a:t>
            </a:r>
            <a:endParaRPr lang="ru-RU" dirty="0"/>
          </a:p>
        </p:txBody>
      </p:sp>
      <p:pic>
        <p:nvPicPr>
          <p:cNvPr id="37890" name="Picture 2" descr="C:\Users\Даша\Desktop\img45.jpg"/>
          <p:cNvPicPr>
            <a:picLocks noGrp="1" noChangeAspect="1" noChangeArrowheads="1"/>
          </p:cNvPicPr>
          <p:nvPr>
            <p:ph idx="1"/>
          </p:nvPr>
        </p:nvPicPr>
        <p:blipFill>
          <a:blip r:embed="rId2" cstate="print"/>
          <a:srcRect/>
          <a:stretch>
            <a:fillRect/>
          </a:stretch>
        </p:blipFill>
        <p:spPr bwMode="auto">
          <a:xfrm>
            <a:off x="5148064" y="332656"/>
            <a:ext cx="2807494" cy="2016224"/>
          </a:xfrm>
          <a:prstGeom prst="rect">
            <a:avLst/>
          </a:prstGeom>
          <a:noFill/>
        </p:spPr>
      </p:pic>
      <p:pic>
        <p:nvPicPr>
          <p:cNvPr id="37891" name="Picture 3" descr="C:\Users\Даша\Desktop\dermatit2.jpg"/>
          <p:cNvPicPr>
            <a:picLocks noChangeAspect="1" noChangeArrowheads="1"/>
          </p:cNvPicPr>
          <p:nvPr/>
        </p:nvPicPr>
        <p:blipFill>
          <a:blip r:embed="rId3" cstate="print"/>
          <a:srcRect/>
          <a:stretch>
            <a:fillRect/>
          </a:stretch>
        </p:blipFill>
        <p:spPr bwMode="auto">
          <a:xfrm>
            <a:off x="4644008" y="2852935"/>
            <a:ext cx="4499992" cy="377074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851694"/>
          </a:xfrm>
        </p:spPr>
        <p:txBody>
          <a:bodyPr>
            <a:normAutofit/>
          </a:bodyPr>
          <a:lstStyle/>
          <a:p>
            <a:r>
              <a:rPr lang="ru-RU" sz="2400" dirty="0" smtClean="0">
                <a:latin typeface="Times New Roman" pitchFamily="18" charset="0"/>
                <a:cs typeface="Times New Roman" pitchFamily="18" charset="0"/>
              </a:rPr>
              <a:t>Вегетация (</a:t>
            </a:r>
            <a:r>
              <a:rPr lang="ru-RU" sz="2400" dirty="0" err="1" smtClean="0">
                <a:latin typeface="Times New Roman" pitchFamily="18" charset="0"/>
                <a:cs typeface="Times New Roman" pitchFamily="18" charset="0"/>
              </a:rPr>
              <a:t>vegetatio</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323528" y="1268760"/>
            <a:ext cx="4392488" cy="4907087"/>
          </a:xfrm>
        </p:spPr>
        <p:txBody>
          <a:bodyPr>
            <a:noAutofit/>
          </a:bodyPr>
          <a:lstStyle/>
          <a:p>
            <a:r>
              <a:rPr lang="ru-RU" sz="2400" dirty="0" smtClean="0">
                <a:latin typeface="Times New Roman" pitchFamily="18" charset="0"/>
                <a:cs typeface="Times New Roman" pitchFamily="18" charset="0"/>
              </a:rPr>
              <a:t>разрастания эпителия и сосочкового слоя дермы, могут иметь вид сгруппированных сосочковых разрастаний, напоминающих по внешнему виду цветную капусту. Вегетации могут локализоваться на поверхности папул, эрозий, на дне язвы, особенно при расположении этих элементов в области естественных складок. Они сочны, мягки, ярко-красного цвета, легко кровоточат. </a:t>
            </a:r>
            <a:endParaRPr lang="ru-RU" sz="2400" dirty="0">
              <a:latin typeface="Times New Roman" pitchFamily="18" charset="0"/>
              <a:cs typeface="Times New Roman" pitchFamily="18" charset="0"/>
            </a:endParaRPr>
          </a:p>
        </p:txBody>
      </p:sp>
      <p:pic>
        <p:nvPicPr>
          <p:cNvPr id="43010" name="Picture 2" descr="C:\Users\Даша\Desktop\img47.jpg"/>
          <p:cNvPicPr>
            <a:picLocks noGrp="1" noChangeAspect="1" noChangeArrowheads="1"/>
          </p:cNvPicPr>
          <p:nvPr>
            <p:ph idx="1"/>
          </p:nvPr>
        </p:nvPicPr>
        <p:blipFill>
          <a:blip r:embed="rId2" cstate="print"/>
          <a:srcRect/>
          <a:stretch>
            <a:fillRect/>
          </a:stretch>
        </p:blipFill>
        <p:spPr bwMode="auto">
          <a:xfrm>
            <a:off x="5508104" y="332656"/>
            <a:ext cx="2951510" cy="2304256"/>
          </a:xfrm>
          <a:prstGeom prst="rect">
            <a:avLst/>
          </a:prstGeom>
          <a:noFill/>
        </p:spPr>
      </p:pic>
      <p:pic>
        <p:nvPicPr>
          <p:cNvPr id="43011" name="Picture 3" descr="C:\Users\Даша\Desktop\borodavka_foto.jpg"/>
          <p:cNvPicPr>
            <a:picLocks noChangeAspect="1" noChangeArrowheads="1"/>
          </p:cNvPicPr>
          <p:nvPr/>
        </p:nvPicPr>
        <p:blipFill>
          <a:blip r:embed="rId3" cstate="print"/>
          <a:srcRect/>
          <a:stretch>
            <a:fillRect/>
          </a:stretch>
        </p:blipFill>
        <p:spPr bwMode="auto">
          <a:xfrm>
            <a:off x="4932040" y="3068960"/>
            <a:ext cx="4211960" cy="269557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576063"/>
          </a:xfrm>
        </p:spPr>
        <p:txBody>
          <a:bodyPr>
            <a:normAutofit/>
          </a:bodyPr>
          <a:lstStyle/>
          <a:p>
            <a:r>
              <a:rPr lang="ru-RU" sz="2800" b="1" dirty="0" smtClean="0">
                <a:latin typeface="Times New Roman" pitchFamily="18" charset="0"/>
                <a:cs typeface="Times New Roman" pitchFamily="18" charset="0"/>
              </a:rPr>
              <a:t>Основы диагностики</a:t>
            </a:r>
            <a:endParaRPr lang="ru-RU" sz="28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9512" y="980728"/>
            <a:ext cx="8640960" cy="5544616"/>
          </a:xfrm>
        </p:spPr>
        <p:txBody>
          <a:bodyPr>
            <a:normAutofit fontScale="92500"/>
          </a:bodyPr>
          <a:lstStyle/>
          <a:p>
            <a:pPr algn="l"/>
            <a:r>
              <a:rPr lang="ru-RU" sz="2800" dirty="0" smtClean="0">
                <a:solidFill>
                  <a:schemeClr val="tx1"/>
                </a:solidFill>
                <a:latin typeface="Times New Roman" pitchFamily="18" charset="0"/>
                <a:cs typeface="Times New Roman" pitchFamily="18" charset="0"/>
              </a:rPr>
              <a:t>Для правильной постановки диагноза большое значение имеют клинические признаки, которые складываются из симптомов различного характера. Их можно разделить на несколько групп:</a:t>
            </a:r>
          </a:p>
          <a:p>
            <a:pPr lvl="0" algn="l"/>
            <a:r>
              <a:rPr lang="ru-RU" sz="2800" dirty="0" smtClean="0">
                <a:solidFill>
                  <a:schemeClr val="tx1"/>
                </a:solidFill>
                <a:latin typeface="Times New Roman" pitchFamily="18" charset="0"/>
                <a:cs typeface="Times New Roman" pitchFamily="18" charset="0"/>
              </a:rPr>
              <a:t>- общие симптомы (повышение температуры, слабость, недомогание)</a:t>
            </a:r>
          </a:p>
          <a:p>
            <a:pPr lvl="0" algn="l"/>
            <a:r>
              <a:rPr lang="ru-RU" sz="2800" dirty="0" smtClean="0">
                <a:solidFill>
                  <a:schemeClr val="tx1"/>
                </a:solidFill>
                <a:latin typeface="Times New Roman" pitchFamily="18" charset="0"/>
                <a:cs typeface="Times New Roman" pitchFamily="18" charset="0"/>
              </a:rPr>
              <a:t>- субъективные кожные симптомы (зуд, жжение, онемение, стягивание кожи).</a:t>
            </a:r>
          </a:p>
          <a:p>
            <a:pPr algn="l"/>
            <a:r>
              <a:rPr lang="ru-RU" sz="2800" dirty="0" smtClean="0">
                <a:solidFill>
                  <a:schemeClr val="tx1"/>
                </a:solidFill>
                <a:latin typeface="Times New Roman" pitchFamily="18" charset="0"/>
                <a:cs typeface="Times New Roman" pitchFamily="18" charset="0"/>
              </a:rPr>
              <a:t>- объективные кожные симптомы (сыпи или высыпания), которые являются внешними выражениями патологических процессов, происходящих в коже</a:t>
            </a:r>
            <a:r>
              <a:rPr lang="ru-RU" sz="2800" dirty="0" smtClean="0"/>
              <a:t>.</a:t>
            </a:r>
            <a:r>
              <a:rPr lang="ru-RU" dirty="0" smtClean="0"/>
              <a:t/>
            </a:r>
            <a:br>
              <a:rPr lang="ru-RU" dirty="0" smtClean="0"/>
            </a:br>
            <a:r>
              <a:rPr lang="ru-RU" sz="2600" dirty="0" smtClean="0">
                <a:solidFill>
                  <a:schemeClr val="tx1"/>
                </a:solidFill>
                <a:latin typeface="Times New Roman" pitchFamily="18" charset="0"/>
                <a:cs typeface="Times New Roman" pitchFamily="18" charset="0"/>
              </a:rPr>
              <a:t>Лабораторная диагностика (микробиологическая, </a:t>
            </a:r>
            <a:r>
              <a:rPr lang="ru-RU" sz="2600" dirty="0" err="1" smtClean="0">
                <a:solidFill>
                  <a:schemeClr val="tx1"/>
                </a:solidFill>
                <a:latin typeface="Times New Roman" pitchFamily="18" charset="0"/>
                <a:cs typeface="Times New Roman" pitchFamily="18" charset="0"/>
              </a:rPr>
              <a:t>общеклиническая</a:t>
            </a:r>
            <a:r>
              <a:rPr lang="ru-RU" sz="2600" dirty="0" smtClean="0">
                <a:solidFill>
                  <a:schemeClr val="tx1"/>
                </a:solidFill>
                <a:latin typeface="Times New Roman" pitchFamily="18" charset="0"/>
                <a:cs typeface="Times New Roman" pitchFamily="18" charset="0"/>
              </a:rPr>
              <a:t>, иммуноферментная и </a:t>
            </a:r>
            <a:r>
              <a:rPr lang="ru-RU" sz="2600" dirty="0" err="1" smtClean="0">
                <a:solidFill>
                  <a:schemeClr val="tx1"/>
                </a:solidFill>
                <a:latin typeface="Times New Roman" pitchFamily="18" charset="0"/>
                <a:cs typeface="Times New Roman" pitchFamily="18" charset="0"/>
              </a:rPr>
              <a:t>др</a:t>
            </a:r>
            <a:r>
              <a:rPr lang="ru-RU" sz="2600" dirty="0" smtClean="0">
                <a:solidFill>
                  <a:schemeClr val="tx1"/>
                </a:solidFill>
                <a:latin typeface="Times New Roman" pitchFamily="18" charset="0"/>
                <a:cs typeface="Times New Roman" pitchFamily="18" charset="0"/>
              </a:rPr>
              <a:t>)</a:t>
            </a:r>
            <a:endParaRPr lang="ru-RU" sz="2600" dirty="0">
              <a:solidFill>
                <a:schemeClr val="tx1"/>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2800" dirty="0" smtClean="0">
                <a:latin typeface="Times New Roman" pitchFamily="18" charset="0"/>
                <a:cs typeface="Times New Roman" pitchFamily="18" charset="0"/>
              </a:rPr>
              <a:t>Принципы общей и местной терапии</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68760"/>
            <a:ext cx="8229600" cy="4857403"/>
          </a:xfrm>
        </p:spPr>
        <p:txBody>
          <a:bodyPr>
            <a:normAutofit lnSpcReduction="10000"/>
          </a:bodyPr>
          <a:lstStyle/>
          <a:p>
            <a:r>
              <a:rPr lang="ru-RU" sz="2800" dirty="0" smtClean="0">
                <a:latin typeface="Times New Roman" pitchFamily="18" charset="0"/>
                <a:cs typeface="Times New Roman" pitchFamily="18" charset="0"/>
              </a:rPr>
              <a:t>При заболеваниях кожи применяют комплексную терапию: общую и местную, направленную на устранение экзогенных факторов и эндогенных нарушений, а также повышение сопротивляемости организма.</a:t>
            </a:r>
          </a:p>
          <a:p>
            <a:r>
              <a:rPr lang="ru-RU" sz="2800" dirty="0" smtClean="0">
                <a:latin typeface="Times New Roman" pitchFamily="18" charset="0"/>
                <a:cs typeface="Times New Roman" pitchFamily="18" charset="0"/>
              </a:rPr>
              <a:t>Задачи наружного (местного лечения) весьма разнообразны: в одних случаях необходимо уменьшить воспалительный процесс, в других добиться рассасывания патологического уплотнения кожи, в других воздействовать на микрофлору.</a:t>
            </a:r>
            <a:endParaRPr lang="ru-RU" sz="28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lnSpcReduction="10000"/>
          </a:bodyPr>
          <a:lstStyle/>
          <a:p>
            <a:r>
              <a:rPr lang="ru-RU" sz="2800" dirty="0" smtClean="0">
                <a:latin typeface="Times New Roman" pitchFamily="18" charset="0"/>
                <a:cs typeface="Times New Roman" pitchFamily="18" charset="0"/>
              </a:rPr>
              <a:t>Неотъемлемой частью общего лечения являются диета, режим, лекарственные препараты:</a:t>
            </a:r>
          </a:p>
          <a:p>
            <a:pPr lvl="0"/>
            <a:r>
              <a:rPr lang="ru-RU" sz="2800" dirty="0" smtClean="0">
                <a:latin typeface="Times New Roman" pitchFamily="18" charset="0"/>
                <a:cs typeface="Times New Roman" pitchFamily="18" charset="0"/>
              </a:rPr>
              <a:t>действующие на ЦНС (седативные, антидепрессанты),</a:t>
            </a:r>
          </a:p>
          <a:p>
            <a:pPr lvl="0"/>
            <a:r>
              <a:rPr lang="ru-RU" sz="2800" dirty="0" smtClean="0">
                <a:latin typeface="Times New Roman" pitchFamily="18" charset="0"/>
                <a:cs typeface="Times New Roman" pitchFamily="18" charset="0"/>
              </a:rPr>
              <a:t>действующие на периферические </a:t>
            </a:r>
            <a:r>
              <a:rPr lang="ru-RU" sz="2800" dirty="0" err="1" smtClean="0">
                <a:latin typeface="Times New Roman" pitchFamily="18" charset="0"/>
                <a:cs typeface="Times New Roman" pitchFamily="18" charset="0"/>
              </a:rPr>
              <a:t>нейромедиаторные</a:t>
            </a:r>
            <a:r>
              <a:rPr lang="ru-RU" sz="2800" dirty="0" smtClean="0">
                <a:latin typeface="Times New Roman" pitchFamily="18" charset="0"/>
                <a:cs typeface="Times New Roman" pitchFamily="18" charset="0"/>
              </a:rPr>
              <a:t> процессы (</a:t>
            </a:r>
            <a:r>
              <a:rPr lang="ru-RU" sz="2800" dirty="0" err="1" smtClean="0">
                <a:latin typeface="Times New Roman" pitchFamily="18" charset="0"/>
                <a:cs typeface="Times New Roman" pitchFamily="18" charset="0"/>
              </a:rPr>
              <a:t>тавегил</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err="1" smtClean="0">
                <a:latin typeface="Times New Roman" pitchFamily="18" charset="0"/>
                <a:cs typeface="Times New Roman" pitchFamily="18" charset="0"/>
              </a:rPr>
              <a:t>кларитин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гистаглобулин</a:t>
            </a:r>
            <a:r>
              <a:rPr lang="ru-RU" sz="2800" dirty="0" smtClean="0">
                <a:latin typeface="Times New Roman" pitchFamily="18" charset="0"/>
                <a:cs typeface="Times New Roman" pitchFamily="18" charset="0"/>
              </a:rPr>
              <a:t>),</a:t>
            </a:r>
          </a:p>
          <a:p>
            <a:pPr lvl="0"/>
            <a:r>
              <a:rPr lang="ru-RU" sz="2800" dirty="0" smtClean="0">
                <a:latin typeface="Times New Roman" pitchFamily="18" charset="0"/>
                <a:cs typeface="Times New Roman" pitchFamily="18" charset="0"/>
              </a:rPr>
              <a:t>влияющие на процессы обмена веществ (витамины, гормоны, стимуляторы</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метаболических процессов: алоэ, </a:t>
            </a:r>
            <a:r>
              <a:rPr lang="ru-RU" sz="2800" dirty="0" err="1" smtClean="0">
                <a:latin typeface="Times New Roman" pitchFamily="18" charset="0"/>
                <a:cs typeface="Times New Roman" pitchFamily="18" charset="0"/>
              </a:rPr>
              <a:t>метилурацил</a:t>
            </a:r>
            <a:r>
              <a:rPr lang="ru-RU" sz="2800" dirty="0" smtClean="0">
                <a:latin typeface="Times New Roman" pitchFamily="18" charset="0"/>
                <a:cs typeface="Times New Roman" pitchFamily="18" charset="0"/>
              </a:rPr>
              <a:t>),</a:t>
            </a:r>
          </a:p>
          <a:p>
            <a:r>
              <a:rPr lang="ru-RU" sz="2800" dirty="0" smtClean="0">
                <a:latin typeface="Times New Roman" pitchFamily="18" charset="0"/>
                <a:cs typeface="Times New Roman" pitchFamily="18" charset="0"/>
              </a:rPr>
              <a:t>химиотерапевтические средства (антибиотики, сульфаниламиды).</a:t>
            </a:r>
            <a:r>
              <a:rPr lang="ru-RU" dirty="0" smtClean="0"/>
              <a:t/>
            </a:r>
            <a:br>
              <a:rPr lang="ru-RU" dirty="0" smtClean="0"/>
            </a:b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192688"/>
          </a:xfrm>
        </p:spPr>
        <p:txBody>
          <a:bodyPr>
            <a:noAutofit/>
          </a:bodyPr>
          <a:lstStyle/>
          <a:p>
            <a:pPr lvl="0">
              <a:spcBef>
                <a:spcPts val="0"/>
              </a:spcBef>
            </a:pPr>
            <a:r>
              <a:rPr lang="ru-RU" sz="2800" dirty="0" smtClean="0">
                <a:latin typeface="Times New Roman" pitchFamily="18" charset="0"/>
                <a:cs typeface="Times New Roman" pitchFamily="18" charset="0"/>
              </a:rPr>
              <a:t>Используются </a:t>
            </a:r>
            <a:r>
              <a:rPr lang="ru-RU" sz="2800" dirty="0" err="1" smtClean="0">
                <a:latin typeface="Times New Roman" pitchFamily="18" charset="0"/>
                <a:cs typeface="Times New Roman" pitchFamily="18" charset="0"/>
              </a:rPr>
              <a:t>физио-лечение</a:t>
            </a:r>
            <a:r>
              <a:rPr lang="ru-RU" sz="2800" dirty="0" smtClean="0">
                <a:latin typeface="Times New Roman" pitchFamily="18" charset="0"/>
                <a:cs typeface="Times New Roman" pitchFamily="18" charset="0"/>
              </a:rPr>
              <a:t>, рефлексотерапия, </a:t>
            </a:r>
            <a:r>
              <a:rPr lang="ru-RU" sz="2800" dirty="0" err="1" smtClean="0">
                <a:latin typeface="Times New Roman" pitchFamily="18" charset="0"/>
                <a:cs typeface="Times New Roman" pitchFamily="18" charset="0"/>
              </a:rPr>
              <a:t>санатарно</a:t>
            </a:r>
            <a:r>
              <a:rPr lang="ru-RU" sz="2800" dirty="0" smtClean="0">
                <a:latin typeface="Times New Roman" pitchFamily="18" charset="0"/>
                <a:cs typeface="Times New Roman" pitchFamily="18" charset="0"/>
              </a:rPr>
              <a:t>- курортное лечение.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Применяемые для наружного применения фармакологические препараты по</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характеру действия делятся на 9 групп: </a:t>
            </a:r>
          </a:p>
          <a:p>
            <a:pPr lvl="0">
              <a:spcBef>
                <a:spcPts val="0"/>
              </a:spcBef>
            </a:pPr>
            <a:r>
              <a:rPr lang="ru-RU" sz="2800" dirty="0" smtClean="0">
                <a:latin typeface="Times New Roman" pitchFamily="18" charset="0"/>
                <a:cs typeface="Times New Roman" pitchFamily="18" charset="0"/>
              </a:rPr>
              <a:t>индифферентные (ланолин, глицерины, вазелин, тальк, белая глина)</a:t>
            </a:r>
          </a:p>
          <a:p>
            <a:pPr lvl="0">
              <a:spcBef>
                <a:spcPts val="0"/>
              </a:spcBef>
            </a:pPr>
            <a:r>
              <a:rPr lang="ru-RU" sz="2800" dirty="0" smtClean="0">
                <a:latin typeface="Times New Roman" pitchFamily="18" charset="0"/>
                <a:cs typeface="Times New Roman" pitchFamily="18" charset="0"/>
              </a:rPr>
              <a:t>антисептические (анилиновые красители, калия перманганат, спирт)</a:t>
            </a:r>
          </a:p>
          <a:p>
            <a:pPr lvl="0">
              <a:spcBef>
                <a:spcPts val="0"/>
              </a:spcBef>
            </a:pPr>
            <a:r>
              <a:rPr lang="ru-RU" sz="2800" dirty="0" err="1" smtClean="0">
                <a:latin typeface="Times New Roman" pitchFamily="18" charset="0"/>
                <a:cs typeface="Times New Roman" pitchFamily="18" charset="0"/>
              </a:rPr>
              <a:t>антипаразитарные</a:t>
            </a:r>
            <a:r>
              <a:rPr lang="ru-RU" sz="2800" dirty="0" smtClean="0">
                <a:latin typeface="Times New Roman" pitchFamily="18" charset="0"/>
                <a:cs typeface="Times New Roman" pitchFamily="18" charset="0"/>
              </a:rPr>
              <a:t> (деготь, сера, </a:t>
            </a:r>
            <a:r>
              <a:rPr lang="ru-RU" sz="2800" dirty="0" err="1" smtClean="0">
                <a:latin typeface="Times New Roman" pitchFamily="18" charset="0"/>
                <a:cs typeface="Times New Roman" pitchFamily="18" charset="0"/>
              </a:rPr>
              <a:t>педикулин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Спрегаль</a:t>
            </a:r>
            <a:r>
              <a:rPr lang="ru-RU" sz="2800" dirty="0" smtClean="0">
                <a:latin typeface="Times New Roman" pitchFamily="18" charset="0"/>
                <a:cs typeface="Times New Roman" pitchFamily="18" charset="0"/>
              </a:rPr>
              <a:t>»)</a:t>
            </a:r>
          </a:p>
          <a:p>
            <a:pPr lvl="0">
              <a:spcBef>
                <a:spcPts val="0"/>
              </a:spcBef>
            </a:pPr>
            <a:r>
              <a:rPr lang="ru-RU" sz="2800" dirty="0" smtClean="0">
                <a:latin typeface="Times New Roman" pitchFamily="18" charset="0"/>
                <a:cs typeface="Times New Roman" pitchFamily="18" charset="0"/>
              </a:rPr>
              <a:t>противовоспалительные (танин, кортикостероидные мази, ихтиол)</a:t>
            </a:r>
          </a:p>
          <a:p>
            <a:pPr lvl="0">
              <a:spcBef>
                <a:spcPts val="0"/>
              </a:spcBef>
            </a:pPr>
            <a:r>
              <a:rPr lang="ru-RU" sz="2800" dirty="0" err="1" smtClean="0">
                <a:latin typeface="Times New Roman" pitchFamily="18" charset="0"/>
                <a:cs typeface="Times New Roman" pitchFamily="18" charset="0"/>
              </a:rPr>
              <a:t>фунгицидные</a:t>
            </a:r>
            <a:r>
              <a:rPr lang="ru-RU" sz="2800" dirty="0" smtClean="0">
                <a:latin typeface="Times New Roman" pitchFamily="18" charset="0"/>
                <a:cs typeface="Times New Roman" pitchFamily="18" charset="0"/>
              </a:rPr>
              <a:t> (деготь, йод)</a:t>
            </a:r>
          </a:p>
          <a:p>
            <a:pPr lvl="0">
              <a:buNone/>
            </a:pPr>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68760"/>
            <a:ext cx="8229600" cy="4857403"/>
          </a:xfrm>
        </p:spPr>
        <p:txBody>
          <a:bodyPr>
            <a:normAutofit/>
          </a:bodyPr>
          <a:lstStyle/>
          <a:p>
            <a:pPr lvl="0"/>
            <a:r>
              <a:rPr lang="ru-RU" sz="2800" dirty="0" smtClean="0">
                <a:latin typeface="Times New Roman" pitchFamily="18" charset="0"/>
                <a:cs typeface="Times New Roman" pitchFamily="18" charset="0"/>
              </a:rPr>
              <a:t>разрешающие (</a:t>
            </a:r>
            <a:r>
              <a:rPr lang="ru-RU" sz="2800" dirty="0" err="1" smtClean="0">
                <a:latin typeface="Times New Roman" pitchFamily="18" charset="0"/>
                <a:cs typeface="Times New Roman" pitchFamily="18" charset="0"/>
              </a:rPr>
              <a:t>нафталан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дерматол</a:t>
            </a:r>
            <a:r>
              <a:rPr lang="ru-RU" sz="2800" dirty="0" smtClean="0">
                <a:latin typeface="Times New Roman" pitchFamily="18" charset="0"/>
                <a:cs typeface="Times New Roman" pitchFamily="18" charset="0"/>
              </a:rPr>
              <a:t>, резорцин)</a:t>
            </a:r>
          </a:p>
          <a:p>
            <a:pPr lvl="0"/>
            <a:r>
              <a:rPr lang="ru-RU" sz="2800" dirty="0" err="1" smtClean="0">
                <a:latin typeface="Times New Roman" pitchFamily="18" charset="0"/>
                <a:cs typeface="Times New Roman" pitchFamily="18" charset="0"/>
              </a:rPr>
              <a:t>противозудные</a:t>
            </a:r>
            <a:r>
              <a:rPr lang="ru-RU" sz="2800" dirty="0" smtClean="0">
                <a:latin typeface="Times New Roman" pitchFamily="18" charset="0"/>
                <a:cs typeface="Times New Roman" pitchFamily="18" charset="0"/>
              </a:rPr>
              <a:t> (ментол, анестезин, </a:t>
            </a:r>
            <a:r>
              <a:rPr lang="ru-RU" sz="2800" dirty="0" err="1" smtClean="0">
                <a:latin typeface="Times New Roman" pitchFamily="18" charset="0"/>
                <a:cs typeface="Times New Roman" pitchFamily="18" charset="0"/>
              </a:rPr>
              <a:t>димедрол</a:t>
            </a:r>
            <a:r>
              <a:rPr lang="ru-RU" sz="2800" dirty="0" smtClean="0">
                <a:latin typeface="Times New Roman" pitchFamily="18" charset="0"/>
                <a:cs typeface="Times New Roman" pitchFamily="18" charset="0"/>
              </a:rPr>
              <a:t>)</a:t>
            </a:r>
          </a:p>
          <a:p>
            <a:pPr lvl="0"/>
            <a:r>
              <a:rPr lang="ru-RU" sz="2800" dirty="0" err="1" smtClean="0">
                <a:latin typeface="Times New Roman" pitchFamily="18" charset="0"/>
                <a:cs typeface="Times New Roman" pitchFamily="18" charset="0"/>
              </a:rPr>
              <a:t>кератолитические</a:t>
            </a:r>
            <a:r>
              <a:rPr lang="ru-RU" sz="2800" dirty="0" smtClean="0">
                <a:latin typeface="Times New Roman" pitchFamily="18" charset="0"/>
                <a:cs typeface="Times New Roman" pitchFamily="18" charset="0"/>
              </a:rPr>
              <a:t> прижигающие, </a:t>
            </a:r>
            <a:r>
              <a:rPr lang="ru-RU" sz="2800" dirty="0" err="1" smtClean="0">
                <a:latin typeface="Times New Roman" pitchFamily="18" charset="0"/>
                <a:cs typeface="Times New Roman" pitchFamily="18" charset="0"/>
              </a:rPr>
              <a:t>разрущающие</a:t>
            </a:r>
            <a:r>
              <a:rPr lang="ru-RU" sz="2800" dirty="0" smtClean="0">
                <a:latin typeface="Times New Roman" pitchFamily="18" charset="0"/>
                <a:cs typeface="Times New Roman" pitchFamily="18" charset="0"/>
              </a:rPr>
              <a:t> (салициловая кислота, нитрат</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серебра, «</a:t>
            </a:r>
            <a:r>
              <a:rPr lang="ru-RU" sz="2800" dirty="0" err="1" smtClean="0">
                <a:latin typeface="Times New Roman" pitchFamily="18" charset="0"/>
                <a:cs typeface="Times New Roman" pitchFamily="18" charset="0"/>
              </a:rPr>
              <a:t>Салкодерм</a:t>
            </a:r>
            <a:r>
              <a:rPr lang="ru-RU" sz="2800" dirty="0" smtClean="0">
                <a:latin typeface="Times New Roman" pitchFamily="18" charset="0"/>
                <a:cs typeface="Times New Roman" pitchFamily="18" charset="0"/>
              </a:rPr>
              <a:t>»)</a:t>
            </a:r>
          </a:p>
          <a:p>
            <a:pPr lvl="0"/>
            <a:r>
              <a:rPr lang="ru-RU" sz="2800" dirty="0" err="1" smtClean="0">
                <a:latin typeface="Times New Roman" pitchFamily="18" charset="0"/>
                <a:cs typeface="Times New Roman" pitchFamily="18" charset="0"/>
              </a:rPr>
              <a:t>фотозащитные</a:t>
            </a:r>
            <a:r>
              <a:rPr lang="ru-RU" sz="2800" dirty="0" smtClean="0">
                <a:latin typeface="Times New Roman" pitchFamily="18" charset="0"/>
                <a:cs typeface="Times New Roman" pitchFamily="18" charset="0"/>
              </a:rPr>
              <a:t> (хинин, танин, кремы «Щит», «Луч», цинковая паста)</a:t>
            </a:r>
          </a:p>
          <a:p>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itchFamily="18" charset="0"/>
                <a:cs typeface="Times New Roman" pitchFamily="18" charset="0"/>
              </a:rPr>
              <a:t>Организация сестринского процесса в </a:t>
            </a:r>
            <a:r>
              <a:rPr lang="ru-RU" sz="2800" dirty="0" err="1" smtClean="0">
                <a:latin typeface="Times New Roman" pitchFamily="18" charset="0"/>
                <a:cs typeface="Times New Roman" pitchFamily="18" charset="0"/>
              </a:rPr>
              <a:t>дерматовенерологии</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800" dirty="0" smtClean="0">
                <a:latin typeface="Times New Roman" pitchFamily="18" charset="0"/>
                <a:cs typeface="Times New Roman" pitchFamily="18" charset="0"/>
              </a:rPr>
              <a:t>Внедряя сестринский процесс, работая по этому направлению медицинские сестры, оказывают помощь не только в лечении болезни, но и социальную, психологическую помощь, включая деятельность по укреплению здоровья, профилактике кожных и венерических заболеваний, т.к. кожные и венерические болезни имеют не только физический, но и социальные аспекты.</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ru-RU" sz="3200" dirty="0" smtClean="0">
                <a:latin typeface="Times New Roman" pitchFamily="18" charset="0"/>
                <a:cs typeface="Times New Roman" pitchFamily="18" charset="0"/>
              </a:rPr>
              <a:t>Основные этапы развития дерматологии</a:t>
            </a:r>
            <a:endParaRPr lang="ru-RU" sz="3200" dirty="0"/>
          </a:p>
        </p:txBody>
      </p:sp>
      <p:sp>
        <p:nvSpPr>
          <p:cNvPr id="3" name="Содержимое 2"/>
          <p:cNvSpPr>
            <a:spLocks noGrp="1"/>
          </p:cNvSpPr>
          <p:nvPr>
            <p:ph idx="1"/>
          </p:nvPr>
        </p:nvSpPr>
        <p:spPr>
          <a:xfrm>
            <a:off x="457200" y="1124744"/>
            <a:ext cx="8229600" cy="5400600"/>
          </a:xfrm>
        </p:spPr>
        <p:txBody>
          <a:bodyPr>
            <a:normAutofit fontScale="77500" lnSpcReduction="20000"/>
          </a:bodyPr>
          <a:lstStyle/>
          <a:p>
            <a:pPr>
              <a:buNone/>
            </a:pPr>
            <a:r>
              <a:rPr lang="ru-RU" sz="3400" dirty="0" smtClean="0">
                <a:latin typeface="Times New Roman" pitchFamily="18" charset="0"/>
                <a:cs typeface="Times New Roman" pitchFamily="18" charset="0"/>
              </a:rPr>
              <a:t>Первые описания различных поражений кожного покрова и видимых слизистых оболочек были даны еще за несколько тысячелетий до нашей эры в Китае, Индии, Египте. Тогда же обсуждались возможные причины </a:t>
            </a:r>
            <a:r>
              <a:rPr lang="ru-RU" sz="3400" dirty="0" smtClean="0">
                <a:latin typeface="Times New Roman" pitchFamily="18" charset="0"/>
                <a:cs typeface="Times New Roman" pitchFamily="18" charset="0"/>
              </a:rPr>
              <a:t>этих заболеваний</a:t>
            </a:r>
            <a:endParaRPr lang="ru-RU" sz="3400" dirty="0" smtClean="0">
              <a:latin typeface="Times New Roman" pitchFamily="18" charset="0"/>
              <a:cs typeface="Times New Roman" pitchFamily="18" charset="0"/>
            </a:endParaRPr>
          </a:p>
          <a:p>
            <a:pPr>
              <a:buNone/>
            </a:pPr>
            <a:r>
              <a:rPr lang="ru-RU" sz="3400" dirty="0" smtClean="0">
                <a:latin typeface="Times New Roman" pitchFamily="18" charset="0"/>
                <a:cs typeface="Times New Roman" pitchFamily="18" charset="0"/>
              </a:rPr>
              <a:t>Позднее, в древние и средние века, учение о кожных и </a:t>
            </a:r>
            <a:r>
              <a:rPr lang="ru-RU" sz="3400" dirty="0" smtClean="0">
                <a:latin typeface="Times New Roman" pitchFamily="18" charset="0"/>
                <a:cs typeface="Times New Roman" pitchFamily="18" charset="0"/>
              </a:rPr>
              <a:t>венерических болезнях </a:t>
            </a:r>
            <a:r>
              <a:rPr lang="ru-RU" sz="3400" dirty="0" smtClean="0">
                <a:latin typeface="Times New Roman" pitchFamily="18" charset="0"/>
                <a:cs typeface="Times New Roman" pitchFamily="18" charset="0"/>
              </a:rPr>
              <a:t>получило развитие в трудах Гиппократа, </a:t>
            </a:r>
            <a:r>
              <a:rPr lang="ru-RU" sz="3400" dirty="0" err="1" smtClean="0">
                <a:latin typeface="Times New Roman" pitchFamily="18" charset="0"/>
                <a:cs typeface="Times New Roman" pitchFamily="18" charset="0"/>
              </a:rPr>
              <a:t>Цельса</a:t>
            </a:r>
            <a:r>
              <a:rPr lang="ru-RU" sz="3400" dirty="0" smtClean="0">
                <a:latin typeface="Times New Roman" pitchFamily="18" charset="0"/>
                <a:cs typeface="Times New Roman" pitchFamily="18" charset="0"/>
              </a:rPr>
              <a:t>, Галена, Авиценны в виде </a:t>
            </a:r>
            <a:r>
              <a:rPr lang="ru-RU" sz="3400" dirty="0" smtClean="0">
                <a:latin typeface="Times New Roman" pitchFamily="18" charset="0"/>
                <a:cs typeface="Times New Roman" pitchFamily="18" charset="0"/>
              </a:rPr>
              <a:t>их описания, </a:t>
            </a:r>
            <a:r>
              <a:rPr lang="ru-RU" sz="3400" dirty="0" smtClean="0">
                <a:latin typeface="Times New Roman" pitchFamily="18" charset="0"/>
                <a:cs typeface="Times New Roman" pitchFamily="18" charset="0"/>
              </a:rPr>
              <a:t>совершенствования методов </a:t>
            </a:r>
            <a:r>
              <a:rPr lang="ru-RU" sz="3400" dirty="0" smtClean="0">
                <a:latin typeface="Times New Roman" pitchFamily="18" charset="0"/>
                <a:cs typeface="Times New Roman" pitchFamily="18" charset="0"/>
              </a:rPr>
              <a:t>диагностики </a:t>
            </a:r>
            <a:r>
              <a:rPr lang="ru-RU" sz="3400" dirty="0" smtClean="0">
                <a:latin typeface="Times New Roman" pitchFamily="18" charset="0"/>
                <a:cs typeface="Times New Roman" pitchFamily="18" charset="0"/>
              </a:rPr>
              <a:t>и лечения. Идентифицированы такие термины, как «герпес», «трихофития», «карбункул», «псориаз», «лепра», «</a:t>
            </a:r>
            <a:r>
              <a:rPr lang="ru-RU" sz="3400" dirty="0" err="1" smtClean="0">
                <a:latin typeface="Times New Roman" pitchFamily="18" charset="0"/>
                <a:cs typeface="Times New Roman" pitchFamily="18" charset="0"/>
              </a:rPr>
              <a:t>эктима</a:t>
            </a:r>
            <a:r>
              <a:rPr lang="ru-RU" sz="3400" dirty="0" smtClean="0">
                <a:latin typeface="Times New Roman" pitchFamily="18" charset="0"/>
                <a:cs typeface="Times New Roman" pitchFamily="18" charset="0"/>
              </a:rPr>
              <a:t>» и «гонорея». </a:t>
            </a:r>
            <a:endParaRPr lang="ru-RU" sz="3400" dirty="0" smtClean="0">
              <a:latin typeface="Times New Roman" pitchFamily="18" charset="0"/>
              <a:cs typeface="Times New Roman" pitchFamily="18" charset="0"/>
            </a:endParaRPr>
          </a:p>
          <a:p>
            <a:pPr>
              <a:buNone/>
            </a:pPr>
            <a:r>
              <a:rPr lang="ru-RU" sz="3400" dirty="0" smtClean="0">
                <a:latin typeface="Times New Roman" pitchFamily="18" charset="0"/>
                <a:cs typeface="Times New Roman" pitchFamily="18" charset="0"/>
              </a:rPr>
              <a:t>Получила </a:t>
            </a:r>
            <a:r>
              <a:rPr lang="ru-RU" sz="3400" dirty="0" smtClean="0">
                <a:latin typeface="Times New Roman" pitchFamily="18" charset="0"/>
                <a:cs typeface="Times New Roman" pitchFamily="18" charset="0"/>
              </a:rPr>
              <a:t>развитие косметика. </a:t>
            </a:r>
            <a:endParaRPr lang="ru-RU" sz="3400" dirty="0" smtClean="0">
              <a:latin typeface="Times New Roman" pitchFamily="18" charset="0"/>
              <a:cs typeface="Times New Roman" pitchFamily="18" charset="0"/>
            </a:endParaRPr>
          </a:p>
          <a:p>
            <a:pPr>
              <a:buNone/>
            </a:pPr>
            <a:r>
              <a:rPr lang="ru-RU" sz="3400" dirty="0" smtClean="0">
                <a:latin typeface="Times New Roman" pitchFamily="18" charset="0"/>
                <a:cs typeface="Times New Roman" pitchFamily="18" charset="0"/>
              </a:rPr>
              <a:t>В </a:t>
            </a:r>
            <a:r>
              <a:rPr lang="ru-RU" sz="3400" dirty="0" smtClean="0">
                <a:latin typeface="Times New Roman" pitchFamily="18" charset="0"/>
                <a:cs typeface="Times New Roman" pitchFamily="18" charset="0"/>
              </a:rPr>
              <a:t>средние века зафиксированы первые эпидемии лепры и сифилиса.</a:t>
            </a:r>
          </a:p>
          <a:p>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itchFamily="18" charset="0"/>
                <a:cs typeface="Times New Roman" pitchFamily="18" charset="0"/>
              </a:rPr>
              <a:t>Контрольные вопросы:</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marL="514350" indent="-514350">
              <a:buAutoNum type="arabicPeriod"/>
            </a:pPr>
            <a:r>
              <a:rPr lang="ru-RU" sz="2800" dirty="0" smtClean="0">
                <a:latin typeface="Times New Roman" pitchFamily="18" charset="0"/>
                <a:cs typeface="Times New Roman" pitchFamily="18" charset="0"/>
              </a:rPr>
              <a:t>Перечислите слои эпидермиса</a:t>
            </a:r>
          </a:p>
          <a:p>
            <a:pPr marL="514350" indent="-514350">
              <a:buAutoNum type="arabicPeriod"/>
            </a:pPr>
            <a:r>
              <a:rPr lang="ru-RU" sz="2800" dirty="0" smtClean="0">
                <a:latin typeface="Times New Roman" pitchFamily="18" charset="0"/>
                <a:cs typeface="Times New Roman" pitchFamily="18" charset="0"/>
              </a:rPr>
              <a:t>Из каких волокон состоит дерм</a:t>
            </a:r>
          </a:p>
          <a:p>
            <a:pPr marL="514350" indent="-514350">
              <a:buAutoNum type="arabicPeriod"/>
            </a:pPr>
            <a:r>
              <a:rPr lang="ru-RU" sz="2800" dirty="0" smtClean="0">
                <a:latin typeface="Times New Roman" pitchFamily="18" charset="0"/>
                <a:cs typeface="Times New Roman" pitchFamily="18" charset="0"/>
              </a:rPr>
              <a:t>Перечислите виды потовых желез</a:t>
            </a:r>
          </a:p>
          <a:p>
            <a:pPr marL="514350" indent="-514350">
              <a:buAutoNum type="arabicPeriod"/>
            </a:pPr>
            <a:r>
              <a:rPr lang="ru-RU" sz="2800" dirty="0" smtClean="0">
                <a:latin typeface="Times New Roman" pitchFamily="18" charset="0"/>
                <a:cs typeface="Times New Roman" pitchFamily="18" charset="0"/>
              </a:rPr>
              <a:t>Перечислите первичные </a:t>
            </a:r>
            <a:r>
              <a:rPr lang="ru-RU" sz="2800" dirty="0" err="1" smtClean="0">
                <a:latin typeface="Times New Roman" pitchFamily="18" charset="0"/>
                <a:cs typeface="Times New Roman" pitchFamily="18" charset="0"/>
              </a:rPr>
              <a:t>бесполостные</a:t>
            </a:r>
            <a:r>
              <a:rPr lang="ru-RU" sz="2800" dirty="0" smtClean="0">
                <a:latin typeface="Times New Roman" pitchFamily="18" charset="0"/>
                <a:cs typeface="Times New Roman" pitchFamily="18" charset="0"/>
              </a:rPr>
              <a:t>  морфологические элементы</a:t>
            </a:r>
          </a:p>
          <a:p>
            <a:pPr marL="514350" indent="-514350">
              <a:buAutoNum type="arabicPeriod"/>
            </a:pPr>
            <a:r>
              <a:rPr lang="ru-RU" sz="2800" dirty="0" smtClean="0">
                <a:latin typeface="Times New Roman" pitchFamily="18" charset="0"/>
                <a:cs typeface="Times New Roman" pitchFamily="18" charset="0"/>
              </a:rPr>
              <a:t>Перечислите принципы лечения кожных больных</a:t>
            </a:r>
          </a:p>
          <a:p>
            <a:pPr marL="514350" indent="-514350">
              <a:buAutoNum type="arabicPeriod"/>
            </a:pPr>
            <a:endParaRPr lang="ru-RU" sz="2800" dirty="0" smtClean="0">
              <a:latin typeface="Times New Roman" pitchFamily="18" charset="0"/>
              <a:cs typeface="Times New Roman" pitchFamily="18" charset="0"/>
            </a:endParaRPr>
          </a:p>
          <a:p>
            <a:pPr marL="514350" indent="-514350">
              <a:buAutoNum type="arabicPeriod"/>
            </a:pP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itchFamily="18" charset="0"/>
                <a:cs typeface="Times New Roman" pitchFamily="18" charset="0"/>
              </a:rPr>
              <a:t>Литература</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Сестринская помощь в дерматологии и венерологии : учебник для медицинских училищ и колледжей / Н. Г. Кочергин. - Москва : </a:t>
            </a:r>
            <a:r>
              <a:rPr lang="ru-RU" sz="2400" dirty="0" err="1" smtClean="0">
                <a:latin typeface="Times New Roman" pitchFamily="18" charset="0"/>
                <a:cs typeface="Times New Roman" pitchFamily="18" charset="0"/>
              </a:rPr>
              <a:t>ГЭОТАР-Медиа</a:t>
            </a:r>
            <a:r>
              <a:rPr lang="ru-RU" sz="2400" dirty="0" smtClean="0">
                <a:latin typeface="Times New Roman" pitchFamily="18" charset="0"/>
                <a:cs typeface="Times New Roman" pitchFamily="18" charset="0"/>
              </a:rPr>
              <a:t>, 2018. - 96 с. - Текст : электронный.</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Сестринское дело 2. Дерматология - учебники, руководства и справочники 3. Венерология учебники, руководства справочники </a:t>
            </a:r>
            <a:br>
              <a:rPr lang="ru-RU" sz="2400" dirty="0" smtClean="0">
                <a:latin typeface="Times New Roman" pitchFamily="18" charset="0"/>
                <a:cs typeface="Times New Roman" pitchFamily="18" charset="0"/>
              </a:rPr>
            </a:b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ЭБС Консультант студента (</a:t>
            </a:r>
            <a:r>
              <a:rPr lang="ru-RU" sz="2400" dirty="0" err="1" smtClean="0">
                <a:latin typeface="Times New Roman" pitchFamily="18" charset="0"/>
                <a:cs typeface="Times New Roman" pitchFamily="18" charset="0"/>
              </a:rPr>
              <a:t>Фармколледж</a:t>
            </a:r>
            <a:r>
              <a:rPr lang="ru-RU" sz="2400" dirty="0" smtClean="0"/>
              <a:t>)</a:t>
            </a:r>
            <a:endParaRPr lang="ru-RU"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r>
              <a:rPr lang="ru-RU" sz="3600" dirty="0" smtClean="0">
                <a:latin typeface="Times New Roman" pitchFamily="18" charset="0"/>
                <a:cs typeface="Times New Roman" pitchFamily="18" charset="0"/>
              </a:rPr>
              <a:t>Спасибо за внимание!</a:t>
            </a:r>
            <a:endParaRPr lang="ru-RU" sz="3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192688"/>
          </a:xfrm>
        </p:spPr>
        <p:txBody>
          <a:bodyPr>
            <a:normAutofit lnSpcReduction="10000"/>
          </a:bodyPr>
          <a:lstStyle/>
          <a:p>
            <a:pPr>
              <a:buNone/>
            </a:pPr>
            <a:r>
              <a:rPr lang="ru-RU" sz="2800" dirty="0" smtClean="0">
                <a:latin typeface="Times New Roman" pitchFamily="18" charset="0"/>
                <a:cs typeface="Times New Roman" pitchFamily="18" charset="0"/>
              </a:rPr>
              <a:t>В конце XVIII века появились первые обстоятельные и обоснованные классификации кожных болезней (</a:t>
            </a:r>
            <a:r>
              <a:rPr lang="ru-RU" sz="2800" dirty="0" err="1" smtClean="0">
                <a:latin typeface="Times New Roman" pitchFamily="18" charset="0"/>
                <a:cs typeface="Times New Roman" pitchFamily="18" charset="0"/>
              </a:rPr>
              <a:t>Пленк</a:t>
            </a:r>
            <a:r>
              <a:rPr lang="ru-RU" sz="2800" dirty="0" smtClean="0">
                <a:latin typeface="Times New Roman" pitchFamily="18" charset="0"/>
                <a:cs typeface="Times New Roman" pitchFamily="18" charset="0"/>
              </a:rPr>
              <a:t>, 1776). С этого периода </a:t>
            </a:r>
            <a:r>
              <a:rPr lang="ru-RU" sz="2800" dirty="0" smtClean="0">
                <a:latin typeface="Times New Roman" pitchFamily="18" charset="0"/>
                <a:cs typeface="Times New Roman" pitchFamily="18" charset="0"/>
              </a:rPr>
              <a:t>началось </a:t>
            </a:r>
            <a:r>
              <a:rPr lang="ru-RU" sz="2800" dirty="0" err="1" smtClean="0">
                <a:latin typeface="Times New Roman" pitchFamily="18" charset="0"/>
                <a:cs typeface="Times New Roman" pitchFamily="18" charset="0"/>
              </a:rPr>
              <a:t>ыделение</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дерматологии в самостоятельную клиническую дисциплину со своими методами диагностики и лечения.</a:t>
            </a:r>
          </a:p>
          <a:p>
            <a:pPr>
              <a:buNone/>
            </a:pPr>
            <a:r>
              <a:rPr lang="ru-RU" sz="2800" dirty="0" smtClean="0">
                <a:latin typeface="Times New Roman" pitchFamily="18" charset="0"/>
                <a:cs typeface="Times New Roman" pitchFamily="18" charset="0"/>
              </a:rPr>
              <a:t>В начале XIX века в связи с потребностями практической медицины в некоторых университетах и академиях России были образованы курсы кожных и венерических болезней, которые вели клиницисты общего </a:t>
            </a:r>
            <a:r>
              <a:rPr lang="ru-RU" sz="2800" dirty="0" smtClean="0">
                <a:latin typeface="Times New Roman" pitchFamily="18" charset="0"/>
                <a:cs typeface="Times New Roman" pitchFamily="18" charset="0"/>
              </a:rPr>
              <a:t>профиля, </a:t>
            </a:r>
            <a:r>
              <a:rPr lang="ru-RU" sz="2800" dirty="0" smtClean="0">
                <a:latin typeface="Times New Roman" pitchFamily="18" charset="0"/>
                <a:cs typeface="Times New Roman" pitchFamily="18" charset="0"/>
              </a:rPr>
              <a:t>отдельно. Известно, что Н. И. Пирогов в Петербургской медико-хирургической академии на кафедре хирургии читал лекции по венерическим болезням.</a:t>
            </a:r>
          </a:p>
          <a:p>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a:bodyPr>
          <a:lstStyle/>
          <a:p>
            <a:pPr>
              <a:buNone/>
            </a:pPr>
            <a:r>
              <a:rPr lang="ru-RU" sz="2400" dirty="0" smtClean="0">
                <a:latin typeface="Times New Roman" pitchFamily="18" charset="0"/>
                <a:cs typeface="Times New Roman" pitchFamily="18" charset="0"/>
              </a:rPr>
              <a:t>Дерматология, как самостоятельная область медицины, сформирована была в России в 1869году, когда были созданы кафедры </a:t>
            </a:r>
            <a:r>
              <a:rPr lang="ru-RU" sz="2400" dirty="0" smtClean="0">
                <a:latin typeface="Times New Roman" pitchFamily="18" charset="0"/>
                <a:cs typeface="Times New Roman" pitchFamily="18" charset="0"/>
              </a:rPr>
              <a:t>кожных и венерических болезней, вначале в Варшавском университете, а затем в 1870 году в Москве</a:t>
            </a:r>
            <a:r>
              <a:rPr lang="ru-RU"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Истинным корифеем отечественной </a:t>
            </a:r>
            <a:r>
              <a:rPr lang="ru-RU" sz="2400" dirty="0" err="1" smtClean="0">
                <a:latin typeface="Times New Roman" pitchFamily="18" charset="0"/>
                <a:cs typeface="Times New Roman" pitchFamily="18" charset="0"/>
              </a:rPr>
              <a:t>дерматовенерологии</a:t>
            </a:r>
            <a:r>
              <a:rPr lang="ru-RU" sz="2400" dirty="0" smtClean="0">
                <a:latin typeface="Times New Roman" pitchFamily="18" charset="0"/>
                <a:cs typeface="Times New Roman" pitchFamily="18" charset="0"/>
              </a:rPr>
              <a:t> является яркий  представитель московской школы А. И. </a:t>
            </a:r>
            <a:r>
              <a:rPr lang="ru-RU" sz="2400" dirty="0" smtClean="0">
                <a:latin typeface="Times New Roman" pitchFamily="18" charset="0"/>
                <a:cs typeface="Times New Roman" pitchFamily="18" charset="0"/>
              </a:rPr>
              <a:t>Поспелов </a:t>
            </a:r>
            <a:r>
              <a:rPr lang="ru-RU" sz="2400" dirty="0" smtClean="0">
                <a:latin typeface="Times New Roman" pitchFamily="18" charset="0"/>
                <a:cs typeface="Times New Roman" pitchFamily="18" charset="0"/>
              </a:rPr>
              <a:t>(1846—1916), заведовавший кафедрой и клиникой с 1892 до 1910 г. Он организовал Московское общество </a:t>
            </a:r>
            <a:r>
              <a:rPr lang="ru-RU" sz="2400" dirty="0" err="1" smtClean="0">
                <a:latin typeface="Times New Roman" pitchFamily="18" charset="0"/>
                <a:cs typeface="Times New Roman" pitchFamily="18" charset="0"/>
              </a:rPr>
              <a:t>дерматовенерологов</a:t>
            </a:r>
            <a:r>
              <a:rPr lang="ru-RU" sz="2400" dirty="0" smtClean="0">
                <a:latin typeface="Times New Roman" pitchFamily="18" charset="0"/>
                <a:cs typeface="Times New Roman" pitchFamily="18" charset="0"/>
              </a:rPr>
              <a:t> (носящее сейчас его имя), написал «Руководство к изучению кожных болезней», организовал в клинике первый и лучший в России муляжный музей, выполнил большое число научных работ.</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normAutofit/>
          </a:bodyPr>
          <a:lstStyle/>
          <a:p>
            <a:r>
              <a:rPr lang="ru-RU" sz="2800" dirty="0" smtClean="0">
                <a:latin typeface="Times New Roman" pitchFamily="18" charset="0"/>
                <a:cs typeface="Times New Roman" pitchFamily="18" charset="0"/>
              </a:rPr>
              <a:t>А. И. Поспелов (1846—1916)</a:t>
            </a:r>
            <a:endParaRPr lang="ru-RU" sz="2800" dirty="0"/>
          </a:p>
        </p:txBody>
      </p:sp>
      <p:pic>
        <p:nvPicPr>
          <p:cNvPr id="21506" name="Picture 2" descr="C:\Users\Даша\Desktop\Pospelov_AI.jpg"/>
          <p:cNvPicPr>
            <a:picLocks noGrp="1" noChangeAspect="1" noChangeArrowheads="1"/>
          </p:cNvPicPr>
          <p:nvPr>
            <p:ph idx="1"/>
          </p:nvPr>
        </p:nvPicPr>
        <p:blipFill>
          <a:blip r:embed="rId2" cstate="print"/>
          <a:srcRect/>
          <a:stretch>
            <a:fillRect/>
          </a:stretch>
        </p:blipFill>
        <p:spPr bwMode="auto">
          <a:xfrm>
            <a:off x="3575050" y="681737"/>
            <a:ext cx="5111750" cy="50357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a:buNone/>
            </a:pPr>
            <a:r>
              <a:rPr lang="ru-RU" sz="3300" dirty="0" smtClean="0">
                <a:latin typeface="Times New Roman" pitchFamily="18" charset="0"/>
                <a:cs typeface="Times New Roman" pitchFamily="18" charset="0"/>
              </a:rPr>
              <a:t>            Петр Васильевич </a:t>
            </a:r>
          </a:p>
          <a:p>
            <a:pPr>
              <a:buNone/>
            </a:pPr>
            <a:r>
              <a:rPr lang="ru-RU" sz="3300" dirty="0" smtClean="0">
                <a:latin typeface="Times New Roman" pitchFamily="18" charset="0"/>
                <a:cs typeface="Times New Roman" pitchFamily="18" charset="0"/>
              </a:rPr>
              <a:t>           Никольский  (1858-1940),</a:t>
            </a:r>
          </a:p>
          <a:p>
            <a:pPr algn="ctr">
              <a:buNone/>
            </a:pPr>
            <a:r>
              <a:rPr lang="ru-RU" sz="3300" dirty="0" smtClean="0">
                <a:latin typeface="Times New Roman" pitchFamily="18" charset="0"/>
                <a:cs typeface="Times New Roman" pitchFamily="18" charset="0"/>
              </a:rPr>
              <a:t>руководил кафедрами</a:t>
            </a:r>
          </a:p>
          <a:p>
            <a:pPr algn="ctr">
              <a:buNone/>
            </a:pPr>
            <a:r>
              <a:rPr lang="ru-RU" sz="3300" dirty="0" smtClean="0">
                <a:latin typeface="Times New Roman" pitchFamily="18" charset="0"/>
                <a:cs typeface="Times New Roman" pitchFamily="18" charset="0"/>
              </a:rPr>
              <a:t> в Варшавском и Ростовском университетах. Ему принадлежат классические работы по клинике и диагностике пузырчатки,</a:t>
            </a:r>
          </a:p>
          <a:p>
            <a:pPr algn="ctr">
              <a:buNone/>
            </a:pPr>
            <a:r>
              <a:rPr lang="ru-RU" sz="3300" dirty="0" smtClean="0">
                <a:latin typeface="Times New Roman" pitchFamily="18" charset="0"/>
                <a:cs typeface="Times New Roman" pitchFamily="18" charset="0"/>
              </a:rPr>
              <a:t>анатомии и физиологии кожи, нейрогенному патогенезу ряда дерматозов,</a:t>
            </a:r>
          </a:p>
          <a:p>
            <a:pPr algn="ctr">
              <a:buNone/>
            </a:pPr>
            <a:r>
              <a:rPr lang="ru-RU" sz="3300" dirty="0" err="1" smtClean="0">
                <a:latin typeface="Times New Roman" pitchFamily="18" charset="0"/>
                <a:cs typeface="Times New Roman" pitchFamily="18" charset="0"/>
              </a:rPr>
              <a:t>физио</a:t>
            </a:r>
            <a:r>
              <a:rPr lang="ru-RU" sz="3300" dirty="0" smtClean="0">
                <a:latin typeface="Times New Roman" pitchFamily="18" charset="0"/>
                <a:cs typeface="Times New Roman" pitchFamily="18" charset="0"/>
              </a:rPr>
              <a:t>– и </a:t>
            </a:r>
            <a:r>
              <a:rPr lang="ru-RU" sz="3300" dirty="0" err="1" smtClean="0">
                <a:latin typeface="Times New Roman" pitchFamily="18" charset="0"/>
                <a:cs typeface="Times New Roman" pitchFamily="18" charset="0"/>
              </a:rPr>
              <a:t>курортотерапии</a:t>
            </a:r>
            <a:r>
              <a:rPr lang="ru-RU" sz="3300" dirty="0" smtClean="0">
                <a:latin typeface="Times New Roman" pitchFamily="18" charset="0"/>
                <a:cs typeface="Times New Roman" pitchFamily="18" charset="0"/>
              </a:rPr>
              <a:t> кожных болезней. Им написаны оригинальные</a:t>
            </a:r>
          </a:p>
          <a:p>
            <a:pPr algn="ctr">
              <a:buNone/>
            </a:pPr>
            <a:r>
              <a:rPr lang="ru-RU" sz="3300" dirty="0" smtClean="0">
                <a:latin typeface="Times New Roman" pitchFamily="18" charset="0"/>
                <a:cs typeface="Times New Roman" pitchFamily="18" charset="0"/>
              </a:rPr>
              <a:t>учебники по специальности</a:t>
            </a:r>
            <a:r>
              <a:rPr lang="ru-RU" dirty="0" smtClean="0"/>
              <a:t>.</a:t>
            </a:r>
          </a:p>
        </p:txBody>
      </p:sp>
      <p:sp>
        <p:nvSpPr>
          <p:cNvPr id="4" name="Текст 3"/>
          <p:cNvSpPr>
            <a:spLocks noGrp="1"/>
          </p:cNvSpPr>
          <p:nvPr>
            <p:ph type="body" sz="half" idx="2"/>
          </p:nvPr>
        </p:nvSpPr>
        <p:spPr/>
        <p:txBody>
          <a:bodyPr/>
          <a:lstStyle/>
          <a:p>
            <a:endParaRPr lang="ru-RU" dirty="0"/>
          </a:p>
        </p:txBody>
      </p:sp>
      <p:pic>
        <p:nvPicPr>
          <p:cNvPr id="20482" name="Picture 2" descr="C:\Users\Даша\Desktop\85929956_nikolskiy.jpg"/>
          <p:cNvPicPr>
            <a:picLocks noChangeAspect="1" noChangeArrowheads="1"/>
          </p:cNvPicPr>
          <p:nvPr/>
        </p:nvPicPr>
        <p:blipFill>
          <a:blip r:embed="rId2" cstate="print"/>
          <a:srcRect/>
          <a:stretch>
            <a:fillRect/>
          </a:stretch>
        </p:blipFill>
        <p:spPr bwMode="auto">
          <a:xfrm>
            <a:off x="395537" y="620687"/>
            <a:ext cx="3240359" cy="4896545"/>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2537</Words>
  <Application>Microsoft Office PowerPoint</Application>
  <PresentationFormat>Экран (4:3)</PresentationFormat>
  <Paragraphs>152</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Тема Office</vt:lpstr>
      <vt:lpstr>ФГБОУ ВО «Красноярский государственный медицинский университет  им. проф. В.Ф. Войно-Ясенецкого» Минздрава России Фармацевтический колледж   ЛЕКЦИЯ №1 Тема: «Общие вопросы этиологии и патогенеза заболеваний кожи»</vt:lpstr>
      <vt:lpstr>План лекции</vt:lpstr>
      <vt:lpstr>Роль знаний медицинской сестры об АФО кожи</vt:lpstr>
      <vt:lpstr>Слайд 4</vt:lpstr>
      <vt:lpstr>Основные этапы развития дерматологии</vt:lpstr>
      <vt:lpstr>Слайд 6</vt:lpstr>
      <vt:lpstr>Слайд 7</vt:lpstr>
      <vt:lpstr>Слайд 8</vt:lpstr>
      <vt:lpstr>Слайд 9</vt:lpstr>
      <vt:lpstr>Слайд 10</vt:lpstr>
      <vt:lpstr>Экзогенные факторы</vt:lpstr>
      <vt:lpstr>Эндогенные факторы</vt:lpstr>
      <vt:lpstr>Слайд 13</vt:lpstr>
      <vt:lpstr>Строение кожи</vt:lpstr>
      <vt:lpstr>Слайд 15</vt:lpstr>
      <vt:lpstr>Слайд 16</vt:lpstr>
      <vt:lpstr>Слайд 17</vt:lpstr>
      <vt:lpstr>Слайд 18</vt:lpstr>
      <vt:lpstr>Слайд 19</vt:lpstr>
      <vt:lpstr>Придатки кожи</vt:lpstr>
      <vt:lpstr>Функции кожи</vt:lpstr>
      <vt:lpstr>  Морфологические элементы</vt:lpstr>
      <vt:lpstr>Пятно (macula)  </vt:lpstr>
      <vt:lpstr> Узелок ( papula)</vt:lpstr>
      <vt:lpstr>Узел (nodus)</vt:lpstr>
      <vt:lpstr>Бугорок (tuberculum)</vt:lpstr>
      <vt:lpstr>Волдырь (urtica)</vt:lpstr>
      <vt:lpstr>Пузырек (vesicula)</vt:lpstr>
      <vt:lpstr>Пузырь (bulla)</vt:lpstr>
      <vt:lpstr>Гнойничок (pustula)</vt:lpstr>
      <vt:lpstr>Вторичные морфологические элементы  ВТОРИЧНЫЕ – являются следствием эволюции первичных</vt:lpstr>
      <vt:lpstr>Гиперпигментация (hyperpigmcntatio)</vt:lpstr>
      <vt:lpstr>Депигментация (depigmentatio)</vt:lpstr>
      <vt:lpstr>Чешуйка (squama)</vt:lpstr>
      <vt:lpstr>Корка (crusta)</vt:lpstr>
      <vt:lpstr>Эрозия (erosio)</vt:lpstr>
      <vt:lpstr>Ссадина, экскориация (excoriatio)</vt:lpstr>
      <vt:lpstr>Язва (ulcus)</vt:lpstr>
      <vt:lpstr>Трещины, надрывы (fissura, rhagades)</vt:lpstr>
      <vt:lpstr>Рубец (cicatrix)</vt:lpstr>
      <vt:lpstr>Атрофия кожи (atrophia)</vt:lpstr>
      <vt:lpstr>Лихенификация (lichenificatio)</vt:lpstr>
      <vt:lpstr>Вегетация (vegetatio)</vt:lpstr>
      <vt:lpstr>Основы диагностики</vt:lpstr>
      <vt:lpstr>Принципы общей и местной терапии</vt:lpstr>
      <vt:lpstr>Слайд 46</vt:lpstr>
      <vt:lpstr>Слайд 47</vt:lpstr>
      <vt:lpstr>Слайд 48</vt:lpstr>
      <vt:lpstr>Организация сестринского процесса в дерматовенерологии</vt:lpstr>
      <vt:lpstr>Контрольные вопросы:</vt:lpstr>
      <vt:lpstr>Литература</vt:lpstr>
      <vt:lpstr>Слайд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ФГБОУ ВО «Красноярский государственный медицинский университет  им. проф. В.Ф. Войно-Ясенецкого» Минздрава России  ЛЕКЦИЯ №1 Тема: «Общие вопросы этиологии и патогенеза заболеваний кожи»</dc:title>
  <dc:creator>Даша</dc:creator>
  <cp:lastModifiedBy>Даша</cp:lastModifiedBy>
  <cp:revision>138</cp:revision>
  <dcterms:created xsi:type="dcterms:W3CDTF">2021-09-01T07:47:39Z</dcterms:created>
  <dcterms:modified xsi:type="dcterms:W3CDTF">2021-09-06T00:05:07Z</dcterms:modified>
</cp:coreProperties>
</file>