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6" r:id="rId4"/>
    <p:sldId id="277" r:id="rId5"/>
    <p:sldId id="322" r:id="rId6"/>
    <p:sldId id="319" r:id="rId7"/>
    <p:sldId id="298" r:id="rId8"/>
    <p:sldId id="299" r:id="rId9"/>
    <p:sldId id="326" r:id="rId10"/>
    <p:sldId id="327" r:id="rId11"/>
    <p:sldId id="296" r:id="rId12"/>
    <p:sldId id="321" r:id="rId13"/>
    <p:sldId id="320" r:id="rId14"/>
    <p:sldId id="294" r:id="rId15"/>
    <p:sldId id="325" r:id="rId16"/>
    <p:sldId id="289" r:id="rId17"/>
    <p:sldId id="290" r:id="rId18"/>
    <p:sldId id="32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59" autoAdjust="0"/>
    <p:restoredTop sz="87854" autoAdjust="0"/>
  </p:normalViewPr>
  <p:slideViewPr>
    <p:cSldViewPr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3F7C-2F76-4EAC-BDB7-D1E12865913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3B34-CF4A-4F93-AA02-9D0F52B3F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0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3B34-CF4A-4F93-AA02-9D0F52B3F3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AF9E-D47A-40C3-B7D4-566FFA2D1CC5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D018-320B-4488-ABDF-707228AB4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E199-9581-4C07-ACF5-E39C8B4C1CBA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3334-5D03-461B-892D-D321C35B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9C1D-3A58-4250-9226-70718CB4E228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570F-65C5-4FAD-A6B9-0B647F8E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51E7-A9D8-4D05-A279-5A975F015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622A-9FB2-48CB-B710-236D12891047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A3D-4E26-4742-AD39-0974FB0E5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AA51-AAA5-402D-BF57-B7948030C233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438D-41E0-452A-9834-4FABB610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0B29-90C0-4622-BAC5-A5DBB7593906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034C-09B4-4900-AF7B-60CF2255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E5CD-17DE-49B1-A3B4-5096C48756D5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E89D-9AB5-44F8-8F58-B95FBA47A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5D00-510A-4798-88A2-C28A7CF20521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AC8F-70D9-4F64-A8DF-890C31195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F372-BF3A-4BC9-9133-99D3E371A060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FACC-8E89-4C90-AC3E-D5518AC9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741-75A8-4D0A-87F0-AF7AD5A3E250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4FBD-DBE4-4120-A1C8-3F2B0742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42B4-A2F8-4AFD-8C5D-8692E7175B12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901C-DE01-4B04-BAE4-EFBD6E3D9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1AD785-788B-489D-87FF-A656A2413536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1D1BCF-8BA6-432B-8954-5A4CF810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14313" y="2514600"/>
            <a:ext cx="8715375" cy="22098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Отчет о работе студенческих отрядов  КрасГМУ </a:t>
            </a:r>
            <a:br>
              <a:rPr lang="ru-RU" sz="2800" b="1" dirty="0" smtClean="0"/>
            </a:br>
            <a:r>
              <a:rPr lang="ru-RU" sz="2800" b="1" dirty="0" smtClean="0"/>
              <a:t>им. проф. В.Ф. Войно-Ясенецкого   </a:t>
            </a:r>
            <a:br>
              <a:rPr lang="ru-RU" sz="2800" b="1" dirty="0" smtClean="0"/>
            </a:br>
            <a:r>
              <a:rPr lang="ru-RU" sz="2800" b="1" dirty="0" smtClean="0"/>
              <a:t>за третий трудовой семестр 2014 года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248650" cy="14620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Докладчик:</a:t>
            </a: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штаба студенческих отрядов КрасГМУ</a:t>
            </a:r>
            <a:b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Гасанов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Рамил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Сахават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оглы</a:t>
            </a:r>
            <a:endParaRPr 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2298"/>
            <a:ext cx="2300287" cy="23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382"/>
            <a:ext cx="1771650" cy="233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3" y="-14917"/>
            <a:ext cx="6106002" cy="3467736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" b="20850"/>
          <a:stretch/>
        </p:blipFill>
        <p:spPr bwMode="auto">
          <a:xfrm>
            <a:off x="-1" y="-34290"/>
            <a:ext cx="4981021" cy="68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1" y="3382114"/>
            <a:ext cx="5187791" cy="3475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48" y="-45397"/>
            <a:ext cx="2897655" cy="34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6600"/>
                </a:solidFill>
              </a:rPr>
              <a:t>Воспитательная и корпоративная работа</a:t>
            </a:r>
            <a:endParaRPr lang="ru-RU" sz="36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ru-RU" sz="2400" b="1" dirty="0" smtClean="0"/>
              <a:t>Трудовое воспитание студентов</a:t>
            </a:r>
            <a:r>
              <a:rPr lang="ru-RU" sz="2400" dirty="0" smtClean="0"/>
              <a:t>.</a:t>
            </a:r>
          </a:p>
          <a:p>
            <a:pPr marL="3429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ru-RU" sz="2400" b="1" dirty="0" smtClean="0"/>
              <a:t>Развитие корпоративного духа </a:t>
            </a:r>
            <a:r>
              <a:rPr lang="ru-RU" sz="2400" dirty="0" smtClean="0"/>
              <a:t>(спортивные, культурные, корпоративные мероприятия: конкурс танцев, конкурс песен, конкурс агитбригад, конкурс «бортовых журналов», конкурс накаток,  выезды в Бобровый лог, Роев ручей, Краеведческий музей, Красноярское море, Красноярская ГЭС, Лыжная база КрасГМУ).</a:t>
            </a:r>
          </a:p>
          <a:p>
            <a:pPr marL="3429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ru-RU" sz="2400" b="1" dirty="0" smtClean="0"/>
              <a:t>Идеологические погружения</a:t>
            </a:r>
            <a:r>
              <a:rPr lang="ru-RU" sz="2400" dirty="0" smtClean="0"/>
              <a:t>.</a:t>
            </a:r>
          </a:p>
          <a:p>
            <a:pPr marL="3429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ru-RU" sz="2400" b="1" dirty="0" smtClean="0"/>
              <a:t>Договор между КрасГМУ и РУДН </a:t>
            </a:r>
            <a:r>
              <a:rPr lang="ru-RU" sz="2400" dirty="0" smtClean="0"/>
              <a:t>об обмене строительными отрядами.</a:t>
            </a:r>
          </a:p>
          <a:p>
            <a:pPr marL="3429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ru-RU" sz="2400" b="1" dirty="0" smtClean="0"/>
              <a:t>Позиционирование КрасГМУ</a:t>
            </a:r>
            <a:r>
              <a:rPr lang="ru-RU" sz="2400" dirty="0" smtClean="0"/>
              <a:t> как университета с развитым студенческим самоуправлением, поддерживающего молодежные организации (участие </a:t>
            </a:r>
            <a:r>
              <a:rPr lang="ru-RU" sz="2400" dirty="0"/>
              <a:t>в краевых </a:t>
            </a:r>
            <a:r>
              <a:rPr lang="ru-RU" sz="2400" dirty="0" smtClean="0"/>
              <a:t>молодежных </a:t>
            </a:r>
            <a:r>
              <a:rPr lang="ru-RU" sz="2400" dirty="0"/>
              <a:t>мероприятиях, День Победы, </a:t>
            </a:r>
            <a:r>
              <a:rPr lang="ru-RU" sz="2400" dirty="0" smtClean="0"/>
              <a:t>День Российского флага, ТИМ </a:t>
            </a:r>
            <a:r>
              <a:rPr lang="ru-RU" sz="2400" dirty="0"/>
              <a:t>«Бирюса </a:t>
            </a:r>
            <a:r>
              <a:rPr lang="ru-RU" sz="2400" dirty="0" smtClean="0"/>
              <a:t>2014»):</a:t>
            </a:r>
            <a:endParaRPr lang="ru-RU" sz="1800" dirty="0" smtClean="0"/>
          </a:p>
          <a:p>
            <a:pPr marL="742950" lvl="2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endParaRPr lang="ru-RU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2VtM2R4Nd8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491618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bA3F4DluW-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52" y="-46356"/>
            <a:ext cx="4755357" cy="33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JRYBtUhNHVk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3426"/>
            <a:ext cx="4549396" cy="35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xYVu4M7ghu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97" y="3273426"/>
            <a:ext cx="4594603" cy="3584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8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ТКР ТТС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4495800" cy="31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y_7442106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30480"/>
            <a:ext cx="4644176" cy="31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-sOqKJhBZNs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3124200"/>
            <a:ext cx="4978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6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074961"/>
            <a:ext cx="5105400" cy="57068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b="1" dirty="0" smtClean="0"/>
              <a:t>      Медицинские отряды</a:t>
            </a:r>
            <a:br>
              <a:rPr lang="ru-RU" sz="2800" b="1" dirty="0" smtClean="0"/>
            </a:br>
            <a:r>
              <a:rPr lang="ru-RU" sz="2800" b="1" dirty="0" smtClean="0"/>
              <a:t> (1 месяц)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 smtClean="0"/>
              <a:t>-средняя: 7000,27 руб. </a:t>
            </a:r>
          </a:p>
          <a:p>
            <a:pPr marL="0" lvl="0" indent="0">
              <a:buClr>
                <a:srgbClr val="4F81BD">
                  <a:lumMod val="50000"/>
                </a:srgbClr>
              </a:buClr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     </a:t>
            </a:r>
            <a:r>
              <a:rPr lang="ru-RU" sz="2800" b="1" dirty="0" smtClean="0">
                <a:solidFill>
                  <a:prstClr val="black"/>
                </a:solidFill>
              </a:rPr>
              <a:t>Ректорский </a:t>
            </a:r>
            <a:r>
              <a:rPr lang="ru-RU" sz="2800" b="1" dirty="0">
                <a:solidFill>
                  <a:prstClr val="black"/>
                </a:solidFill>
              </a:rPr>
              <a:t>строительный отряд июль, </a:t>
            </a:r>
            <a:r>
              <a:rPr lang="ru-RU" sz="2800" b="1" dirty="0" smtClean="0">
                <a:solidFill>
                  <a:prstClr val="black"/>
                </a:solidFill>
              </a:rPr>
              <a:t>август</a:t>
            </a:r>
            <a:r>
              <a:rPr lang="ru-RU" sz="2800" b="1" dirty="0">
                <a:solidFill>
                  <a:prstClr val="black"/>
                </a:solidFill>
              </a:rPr>
              <a:t>.</a:t>
            </a:r>
            <a:endParaRPr lang="ru-RU" sz="2800" b="1" dirty="0" smtClean="0"/>
          </a:p>
          <a:p>
            <a:pPr marL="457200" lvl="1" indent="0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 smtClean="0"/>
              <a:t>-минимальная: 7100 руб.</a:t>
            </a:r>
          </a:p>
          <a:p>
            <a:pPr marL="457200" lvl="1" indent="0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 smtClean="0"/>
              <a:t>-максимальная: 14000 руб. </a:t>
            </a:r>
          </a:p>
          <a:p>
            <a:pPr marL="457200" lvl="1" indent="0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 smtClean="0"/>
              <a:t>-средняя: 10 500 руб.</a:t>
            </a:r>
          </a:p>
          <a:p>
            <a:pPr marL="457200" lvl="1" indent="0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b="1" dirty="0" smtClean="0">
                <a:solidFill>
                  <a:prstClr val="black"/>
                </a:solidFill>
              </a:rPr>
              <a:t>Выездной </a:t>
            </a:r>
            <a:r>
              <a:rPr lang="ru-RU" b="1" dirty="0">
                <a:solidFill>
                  <a:prstClr val="black"/>
                </a:solidFill>
              </a:rPr>
              <a:t>строительный отряд (</a:t>
            </a:r>
            <a:r>
              <a:rPr lang="ru-RU" b="1" dirty="0" err="1">
                <a:solidFill>
                  <a:prstClr val="black"/>
                </a:solidFill>
              </a:rPr>
              <a:t>о.Шира</a:t>
            </a:r>
            <a:r>
              <a:rPr lang="ru-RU" b="1" dirty="0">
                <a:solidFill>
                  <a:prstClr val="black"/>
                </a:solidFill>
              </a:rPr>
              <a:t>) </a:t>
            </a:r>
            <a:r>
              <a:rPr lang="ru-RU" b="1" dirty="0" smtClean="0">
                <a:solidFill>
                  <a:prstClr val="black"/>
                </a:solidFill>
              </a:rPr>
              <a:t>июль. </a:t>
            </a:r>
            <a:endParaRPr lang="ru-RU" b="1" dirty="0" smtClean="0"/>
          </a:p>
          <a:p>
            <a:pPr marL="457200" lvl="1" indent="0">
              <a:buNone/>
            </a:pPr>
            <a:r>
              <a:rPr lang="ru-RU" sz="2400" dirty="0" smtClean="0"/>
              <a:t>-минимальная: 7400 руб.</a:t>
            </a:r>
          </a:p>
          <a:p>
            <a:pPr marL="457200" lvl="1" indent="0">
              <a:buNone/>
            </a:pPr>
            <a:r>
              <a:rPr lang="ru-RU" sz="2400" dirty="0" smtClean="0"/>
              <a:t>-максимальная: 12 300 руб.</a:t>
            </a:r>
          </a:p>
          <a:p>
            <a:pPr marL="457200" lvl="1" indent="0">
              <a:buNone/>
            </a:pPr>
            <a:r>
              <a:rPr lang="ru-RU" sz="2400" dirty="0" smtClean="0"/>
              <a:t>-средняя: 9850 руб.</a:t>
            </a:r>
          </a:p>
        </p:txBody>
      </p:sp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6600"/>
                </a:solidFill>
              </a:rPr>
              <a:t>Заработная плата отрядов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  <p:pic>
        <p:nvPicPr>
          <p:cNvPr id="6" name="Рисунок 5" descr="YSVcSA1Gn9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29772"/>
            <a:ext cx="3881437" cy="582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9765"/>
            <a:ext cx="5791200" cy="2863709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04800" y="38100"/>
            <a:ext cx="99298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Х Юбилейный слёт студенческих отрядов Красноярского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729" y="3505200"/>
            <a:ext cx="8692754" cy="31085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Слайд-шоу. Отряд «НИКА»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V Открытый Сибирский Фестиваль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студотрядовской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песни, номинация «ЭХО МЕЛОДИИ». Отряд «PANACEA»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Конкурс мультфильмов. Отряд «ВСЕНАРОДНАЯ СТРОЙКА»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 Конкурс визиток. Отряд «НИКА»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- V Открытый Сибирский Фестиваль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студотрядовской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песни, номинация «ЭХО МЕЛОДИИ». Отряд «НИКА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Открытый Сибирский Фестиваль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студотрядовской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песни, номинация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«СТРУНЫ ДУШИ 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«НИКА»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Конкурс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СТЭМов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Отряд «НИКА»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блок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Метание бревна. Вес. кат. до 60 кг девушки.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Двизова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Сергеевна 523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Отряд «ВСЕНАРОДНАЯ СТРОЙКА»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Метание бревна. Вес. кат. до 60 кг девушки. Лейман Юлия Андреевна 317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Отряд «НИКА»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Метание бревна. Вес. кат. от 80 кг юноши.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Алешенцев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Геннадьевич 625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Отряд «ВСЕНАРОДНАЯ СТРОЙКА»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Метание бревна. Вес. кат. 80 кг юноши.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Ковбаса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Юрьевич 202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Отряд «PANACEA»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Основные проблемы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5791200"/>
          </a:xfrm>
        </p:spPr>
        <p:txBody>
          <a:bodyPr/>
          <a:lstStyle/>
          <a:p>
            <a:pPr marL="0" indent="0" defTabSz="1165225">
              <a:buNone/>
            </a:pPr>
            <a:r>
              <a:rPr lang="ru-RU" sz="2800" b="1" dirty="0" smtClean="0"/>
              <a:t>Строительные отряды:</a:t>
            </a:r>
            <a:endParaRPr lang="ru-RU" sz="2800" dirty="0" smtClean="0"/>
          </a:p>
          <a:p>
            <a:pPr defTabSz="1165225"/>
            <a:r>
              <a:rPr lang="ru-RU" sz="2800" dirty="0" smtClean="0"/>
              <a:t>Отсутствие </a:t>
            </a:r>
            <a:r>
              <a:rPr lang="ru-RU" sz="2800" dirty="0" smtClean="0"/>
              <a:t>объемов строительных работ.</a:t>
            </a:r>
          </a:p>
          <a:p>
            <a:pPr defTabSz="1165225"/>
            <a:r>
              <a:rPr lang="ru-RU" sz="2800" dirty="0" smtClean="0"/>
              <a:t>Отсутствие подготовленных по строительным специальностям студентов.</a:t>
            </a:r>
          </a:p>
          <a:p>
            <a:pPr defTabSz="1165225"/>
            <a:r>
              <a:rPr lang="ru-RU" sz="2800" dirty="0" smtClean="0"/>
              <a:t>Медицинская книжка выдается не по индивидуальному графику прохождения практики, а в общем графике.</a:t>
            </a:r>
            <a:endParaRPr lang="ru-RU" sz="2800" dirty="0" smtClean="0"/>
          </a:p>
          <a:p>
            <a:pPr marL="0" indent="0" defTabSz="1165225">
              <a:lnSpc>
                <a:spcPct val="90000"/>
              </a:lnSpc>
              <a:buNone/>
            </a:pPr>
            <a:r>
              <a:rPr lang="ru-RU" sz="2800" b="1" dirty="0" smtClean="0"/>
              <a:t>Медицинские отряды :</a:t>
            </a:r>
          </a:p>
          <a:p>
            <a:pPr defTabSz="1165225">
              <a:lnSpc>
                <a:spcPct val="90000"/>
              </a:lnSpc>
            </a:pPr>
            <a:r>
              <a:rPr lang="ru-RU" sz="2800" dirty="0" smtClean="0"/>
              <a:t>Нехватка </a:t>
            </a:r>
            <a:r>
              <a:rPr lang="ru-RU" sz="2800" dirty="0" smtClean="0"/>
              <a:t>рабочих мест для 1-ого курса, в связи с  переходом крупных клинических баз на аутсорсинг.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54013" indent="-354013" defTabSz="1165225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Предложения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студенческих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отрядов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Начать набор в отряды в сентябре 2014 года.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2 строительных отряда по 25 человек на июль и август, для работ на Бассейне КрасГМУ.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экспресс-курсом 40 человек по специальностям: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-Бетонщик-каменщик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-Стропальщик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-Плотник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-Штукатур-моляр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Разрешить выдачу медицинских книжек по индивидуальному графику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досрочного прохождения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практики.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Избрать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дисциплинарного воздействия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студентов, не прошедших ТТС вовремя.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07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Состав и численность </a:t>
            </a:r>
            <a:br>
              <a:rPr lang="ru-RU" sz="2800" b="1" dirty="0" smtClean="0"/>
            </a:br>
            <a:r>
              <a:rPr lang="ru-RU" sz="2800" b="1" dirty="0" smtClean="0"/>
              <a:t>студенческих </a:t>
            </a:r>
            <a:r>
              <a:rPr lang="ru-RU" sz="2800" b="1" dirty="0"/>
              <a:t>отрядов </a:t>
            </a:r>
            <a:r>
              <a:rPr lang="ru-RU" sz="2800" b="1" dirty="0" smtClean="0"/>
              <a:t>КрасГМУ 2014 г.</a:t>
            </a:r>
            <a:endParaRPr lang="ru-RU" sz="3200" b="1" dirty="0"/>
          </a:p>
        </p:txBody>
      </p:sp>
      <p:graphicFrame>
        <p:nvGraphicFramePr>
          <p:cNvPr id="1541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4938"/>
              </p:ext>
            </p:extLst>
          </p:nvPr>
        </p:nvGraphicFramePr>
        <p:xfrm>
          <a:off x="152401" y="1155193"/>
          <a:ext cx="8915399" cy="56650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2985"/>
                <a:gridCol w="3513043"/>
                <a:gridCol w="773206"/>
                <a:gridCol w="796738"/>
                <a:gridCol w="796738"/>
                <a:gridCol w="2682689"/>
              </a:tblGrid>
              <a:tr h="57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Отряд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Численность, чел. (2012)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Численность, чел. (2013)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Численность, чел. (2014)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Объекты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704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Ректорский  строительный отряд КрасГМУ июль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(Командир Павлов 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.,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Комиссар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Кобылкова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 М.)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cs typeface="Calibri" pitchFamily="34" charset="0"/>
                        </a:rPr>
                        <a:t>38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31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Ремонт общежитий и учебных корпусов, благоустройство территории мед. городка</a:t>
                      </a:r>
                    </a:p>
                  </a:txBody>
                  <a:tcPr horzOverflow="overflow"/>
                </a:tc>
              </a:tr>
              <a:tr h="704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Ректорский  строительный отряд КрасГМУ август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(Командир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Червонный Д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Комиссар Дебелый Ю.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18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Ремонт общежитий и учебных корпусов, благоустройство территории мед. городка</a:t>
                      </a:r>
                    </a:p>
                  </a:txBody>
                  <a:tcPr horzOverflow="overflow"/>
                </a:tc>
              </a:tr>
              <a:tr h="4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3.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Студенческий выездной строительный отряд на базу отдыха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о.Шира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 июль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(Командир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Шишков 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cs typeface="Calibri" pitchFamily="34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База отдыха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Шира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827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5.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Строительный отряд «Ника»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 Всероссийская студенческая стройка «Район Академический»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г.Екатеринбург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/>
                      </a:r>
                      <a:b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</a:b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14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Строительстве жилых домов, паркингов, социальных объектов района.</a:t>
                      </a:r>
                    </a:p>
                  </a:txBody>
                  <a:tcPr horzOverflow="overflow"/>
                </a:tc>
              </a:tr>
              <a:tr h="44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6.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Студенческий выездной строительный отряд г. Москва РУДН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cs typeface="Calibri" pitchFamily="34" charset="0"/>
                        </a:rPr>
                        <a:t>(командир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Дерновой 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cs typeface="Calibri" pitchFamily="34" charset="0"/>
                        </a:rPr>
                        <a:t>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РУДН</a:t>
                      </a:r>
                    </a:p>
                  </a:txBody>
                  <a:tcPr horzOverflow="overflow"/>
                </a:tc>
              </a:tr>
              <a:tr h="68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Медицинские отряды КрасГМУ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(Командир Червонный 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Комиссар Гасанов Р.)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118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cs typeface="Calibri" pitchFamily="34" charset="0"/>
                        </a:rPr>
                        <a:t>112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ККБ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ГКБ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ГКБ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ККОД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госпиталь ВОВ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ГДКБ№1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616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8.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+mn-ea"/>
                          <a:cs typeface="Calibri" pitchFamily="34" charset="0"/>
                        </a:rPr>
                        <a:t>Всероссийский детский центр «Орленок»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+mn-ea"/>
                          <a:cs typeface="Calibri" pitchFamily="34" charset="0"/>
                        </a:rPr>
                        <a:t> 8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Процедурная</a:t>
                      </a:r>
                      <a:r>
                        <a:rPr lang="ru-RU" baseline="0" dirty="0" smtClean="0"/>
                        <a:t> медсестра, дежурный медик пляжа</a:t>
                      </a:r>
                      <a:endParaRPr lang="ru-RU" dirty="0"/>
                    </a:p>
                  </a:txBody>
                  <a:tcPr horzOverflow="overflow"/>
                </a:tc>
              </a:tr>
              <a:tr h="480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185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192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152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77741"/>
              </p:ext>
            </p:extLst>
          </p:nvPr>
        </p:nvGraphicFramePr>
        <p:xfrm>
          <a:off x="66674" y="1143000"/>
          <a:ext cx="8994777" cy="53994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088"/>
                <a:gridCol w="2989162"/>
                <a:gridCol w="916476"/>
                <a:gridCol w="1282764"/>
                <a:gridCol w="1308036"/>
                <a:gridCol w="2127251"/>
              </a:tblGrid>
              <a:tr h="59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Сроки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2013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</a:t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</a:tr>
              <a:tr h="701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«Краевая клиническая больница»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Июль- август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Помощник палатной и процедурной медсестры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9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«Красноярская межрайонная клиническая больница скорой медицинской помощи имени Н.С. Карповича»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Июль- август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Помощник палатной и процедурной медсестры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9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«Городская клиническая больница №20 им. И.С.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Берзона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Июль- август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Помощник палатной и процедурной медсестры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782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«Красноярская краевая детская больница»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Июль- август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Помощник палатной и процедурной медсестры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9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«Красноярский краевой клинический онкологический диспансер им. А.И.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Крыжановского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Июль- август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Помощник палатной и процедурной медсестры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9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«Городская детская клиническая больница  №1»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Июль- август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Помощник палатной и процедурной медсестры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9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Курорт озера «Шира»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Июль- август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Младший медицинский персонал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16441" name="Заголовок 1"/>
          <p:cNvSpPr>
            <a:spLocks noGrp="1"/>
          </p:cNvSpPr>
          <p:nvPr>
            <p:ph type="title"/>
          </p:nvPr>
        </p:nvSpPr>
        <p:spPr>
          <a:xfrm>
            <a:off x="500063" y="131763"/>
            <a:ext cx="8110537" cy="79692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    </a:t>
            </a:r>
            <a:r>
              <a:rPr lang="ru-RU" sz="2400" b="1" dirty="0" smtClean="0"/>
              <a:t>Медицинские отряды </a:t>
            </a:r>
            <a:r>
              <a:rPr lang="ru-RU" sz="2400" b="1" dirty="0" smtClean="0"/>
              <a:t>КрасГМУ</a:t>
            </a:r>
            <a:endParaRPr lang="ru-RU" sz="28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89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7052021"/>
              </p:ext>
            </p:extLst>
          </p:nvPr>
        </p:nvGraphicFramePr>
        <p:xfrm>
          <a:off x="1" y="990600"/>
          <a:ext cx="9067800" cy="57911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3389"/>
                <a:gridCol w="1360170"/>
                <a:gridCol w="1000585"/>
                <a:gridCol w="1485243"/>
                <a:gridCol w="1172561"/>
                <a:gridCol w="1094389"/>
                <a:gridCol w="1172561"/>
                <a:gridCol w="1328902"/>
              </a:tblGrid>
              <a:tr h="1083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Факультет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Сроки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Направленность работ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студентов прошедших ТТС 2013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студентов не прошедших ТТС 2013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студентов прошедших ТТС 2014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студентов не прошедших ТТС 2013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/>
                    </a:solidFill>
                  </a:tcPr>
                </a:tc>
              </a:tr>
              <a:tr h="86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кибернетика</a:t>
                      </a: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29.06.2014-12.07.2014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Приемная комиссия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</a:tr>
              <a:tr h="56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работа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01.07.2014-06.07.2014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Ремонтный отряд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</a:tr>
              <a:tr h="821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Клиническая психология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29.07.2014-31.07.2014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Приемная комиссия, учебная часть, ремонтный отряд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</a:tr>
              <a:tr h="616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19.08.2014-04.09.2014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Ремонтный отряд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ИПО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учебная часть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</a:tr>
              <a:tr h="102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ФМО «Стоматология»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19.08.2014-04.09.2014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Приемная комиссия, учебная часть, ремонтный отряд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, УБИЦ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 horzOverflow="overflow"/>
                </a:tc>
              </a:tr>
              <a:tr h="80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Абитуриенты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05.08.2014-09.08.2014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Приемная комиссия, учебная часть, ремонтный отряд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, УБИЦ,ИПО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174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799" y="76200"/>
            <a:ext cx="7758113" cy="79692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Количество студентов  участвовавших в ТТС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05" y="102964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12493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6600"/>
                </a:solidFill>
              </a:rPr>
              <a:t>Выполненный объём и объекты работ </a:t>
            </a:r>
            <a:r>
              <a:rPr lang="ru-RU" sz="2800" b="1" dirty="0" smtClean="0">
                <a:solidFill>
                  <a:srgbClr val="FF6600"/>
                </a:solidFill>
              </a:rPr>
              <a:t/>
            </a:r>
            <a:br>
              <a:rPr lang="ru-RU" sz="2800" b="1" dirty="0" smtClean="0">
                <a:solidFill>
                  <a:srgbClr val="FF6600"/>
                </a:solidFill>
              </a:rPr>
            </a:br>
            <a:r>
              <a:rPr lang="ru-RU" sz="2800" b="1" dirty="0" smtClean="0">
                <a:solidFill>
                  <a:srgbClr val="FF6600"/>
                </a:solidFill>
              </a:rPr>
              <a:t>ТТС </a:t>
            </a:r>
            <a:r>
              <a:rPr lang="ru-RU" sz="2800" b="1" dirty="0" smtClean="0">
                <a:solidFill>
                  <a:srgbClr val="FF6600"/>
                </a:solidFill>
              </a:rPr>
              <a:t>2014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1999" y="1219200"/>
            <a:ext cx="7720853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800" dirty="0" smtClean="0"/>
              <a:t>Количество  заявок на летний период работы ТТС 2014</a:t>
            </a:r>
            <a:r>
              <a:rPr lang="ru-RU" sz="2800" dirty="0" smtClean="0"/>
              <a:t>: </a:t>
            </a:r>
            <a:r>
              <a:rPr lang="ru-RU" sz="2800" dirty="0" smtClean="0"/>
              <a:t>21 выполнено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</a:t>
            </a:r>
            <a:r>
              <a:rPr lang="ru-RU" sz="2800" dirty="0" smtClean="0"/>
              <a:t>       </a:t>
            </a:r>
            <a:endParaRPr lang="ru-RU" sz="2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800" dirty="0" smtClean="0"/>
              <a:t>объекты</a:t>
            </a:r>
            <a:r>
              <a:rPr lang="ru-RU" sz="2800" dirty="0"/>
              <a:t>: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1, 2, 3, 4 </a:t>
            </a:r>
            <a:r>
              <a:rPr lang="ru-RU" sz="2800" dirty="0" smtClean="0"/>
              <a:t>учебные корпуса;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лыжная </a:t>
            </a:r>
            <a:r>
              <a:rPr lang="ru-RU" sz="2800" dirty="0" smtClean="0"/>
              <a:t>база;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2, 5 </a:t>
            </a:r>
            <a:r>
              <a:rPr lang="ru-RU" sz="2800" dirty="0" smtClean="0"/>
              <a:t>общежития</a:t>
            </a:r>
            <a:r>
              <a:rPr lang="ru-RU" sz="2800" dirty="0" smtClean="0"/>
              <a:t>,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11 </a:t>
            </a:r>
            <a:r>
              <a:rPr lang="ru-RU" sz="2800" dirty="0"/>
              <a:t>кафедр,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университетский </a:t>
            </a:r>
            <a:r>
              <a:rPr lang="ru-RU" sz="2800" dirty="0"/>
              <a:t>библиотечный информационный центр,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приемная </a:t>
            </a:r>
            <a:r>
              <a:rPr lang="ru-RU" sz="2800" dirty="0" smtClean="0"/>
              <a:t>комиссия,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учебная </a:t>
            </a:r>
            <a:r>
              <a:rPr lang="ru-RU" sz="2800" dirty="0" smtClean="0"/>
              <a:t>часть, </a:t>
            </a:r>
            <a:endParaRPr lang="ru-RU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dirty="0" smtClean="0"/>
              <a:t>ИПО</a:t>
            </a:r>
            <a:r>
              <a:rPr lang="ru-RU" sz="2800" dirty="0" smtClean="0"/>
              <a:t>.                               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17" y="3415665"/>
            <a:ext cx="4158823" cy="2748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" y="3421380"/>
            <a:ext cx="3657600" cy="2743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1849" cy="241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75" y="3415665"/>
            <a:ext cx="2343150" cy="3538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75" y="0"/>
            <a:ext cx="4146430" cy="2747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75" y="291465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6600"/>
                </a:solidFill>
              </a:rPr>
              <a:t>Строительные отряды КрасГМУ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43403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b="1" dirty="0" smtClean="0"/>
              <a:t>Ректорский строительный отряд июль, август</a:t>
            </a:r>
            <a:r>
              <a:rPr lang="ru-RU" dirty="0" smtClean="0"/>
              <a:t>:</a:t>
            </a:r>
          </a:p>
          <a:p>
            <a:pPr lvl="1"/>
            <a:r>
              <a:rPr lang="ru-RU" sz="2400" dirty="0" smtClean="0"/>
              <a:t>30 дней - 21 бойца;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2</a:t>
            </a:r>
            <a:r>
              <a:rPr lang="ru-RU" sz="2400" dirty="0" smtClean="0">
                <a:solidFill>
                  <a:prstClr val="black"/>
                </a:solidFill>
              </a:rPr>
              <a:t>8 день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19 бойцов </a:t>
            </a:r>
            <a:endParaRPr lang="ru-RU" sz="2400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ru-RU" sz="2400" dirty="0" smtClean="0"/>
              <a:t>Время работы: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 smtClean="0"/>
              <a:t>      - с 2 июля по </a:t>
            </a:r>
            <a:r>
              <a:rPr lang="ru-RU" sz="2400" dirty="0"/>
              <a:t>2</a:t>
            </a:r>
            <a:r>
              <a:rPr lang="ru-RU" sz="2400" dirty="0" smtClean="0"/>
              <a:t> августа (26рабочих смен);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с 4 августа по 30 августа (</a:t>
            </a:r>
            <a:r>
              <a:rPr lang="ru-RU" sz="2400" dirty="0" smtClean="0">
                <a:solidFill>
                  <a:prstClr val="black"/>
                </a:solidFill>
              </a:rPr>
              <a:t>24 </a:t>
            </a:r>
            <a:r>
              <a:rPr lang="ru-RU" sz="2400" dirty="0">
                <a:solidFill>
                  <a:prstClr val="black"/>
                </a:solidFill>
              </a:rPr>
              <a:t>рабочих смен</a:t>
            </a:r>
            <a:r>
              <a:rPr lang="ru-RU" sz="2400" dirty="0" smtClean="0"/>
              <a:t>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b="1" dirty="0" smtClean="0"/>
              <a:t>Выездной строительный отряд (</a:t>
            </a:r>
            <a:r>
              <a:rPr lang="ru-RU" b="1" dirty="0" err="1" smtClean="0"/>
              <a:t>о.Шира</a:t>
            </a:r>
            <a:r>
              <a:rPr lang="ru-RU" b="1" dirty="0" smtClean="0"/>
              <a:t>) июль</a:t>
            </a:r>
            <a:r>
              <a:rPr lang="ru-RU" dirty="0" smtClean="0"/>
              <a:t>:</a:t>
            </a:r>
          </a:p>
          <a:p>
            <a:pPr lvl="1"/>
            <a:r>
              <a:rPr lang="ru-RU" sz="2400" dirty="0" smtClean="0">
                <a:solidFill>
                  <a:prstClr val="black"/>
                </a:solidFill>
              </a:rPr>
              <a:t>29 </a:t>
            </a:r>
            <a:r>
              <a:rPr lang="ru-RU" sz="2400" dirty="0">
                <a:solidFill>
                  <a:prstClr val="black"/>
                </a:solidFill>
              </a:rPr>
              <a:t>дней - </a:t>
            </a:r>
            <a:r>
              <a:rPr lang="ru-RU" sz="2400" dirty="0" smtClean="0">
                <a:solidFill>
                  <a:prstClr val="black"/>
                </a:solidFill>
              </a:rPr>
              <a:t>5 </a:t>
            </a:r>
            <a:r>
              <a:rPr lang="ru-RU" sz="2400" dirty="0">
                <a:solidFill>
                  <a:prstClr val="black"/>
                </a:solidFill>
              </a:rPr>
              <a:t>бойцов;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ru-RU" sz="2400" dirty="0">
                <a:solidFill>
                  <a:prstClr val="black"/>
                </a:solidFill>
              </a:rPr>
              <a:t>Время работы:</a:t>
            </a:r>
          </a:p>
          <a:p>
            <a:pPr marL="457200" lvl="1" indent="0">
              <a:buClr>
                <a:srgbClr val="4F81BD">
                  <a:lumMod val="50000"/>
                </a:srgbClr>
              </a:buClr>
              <a:buNone/>
            </a:pPr>
            <a:r>
              <a:rPr lang="ru-RU" sz="2400" dirty="0">
                <a:solidFill>
                  <a:prstClr val="black"/>
                </a:solidFill>
              </a:rPr>
              <a:t>      - с 3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июля по </a:t>
            </a:r>
            <a:r>
              <a:rPr lang="ru-RU" sz="2400" dirty="0" smtClean="0">
                <a:solidFill>
                  <a:prstClr val="black"/>
                </a:solidFill>
              </a:rPr>
              <a:t>30 июля </a:t>
            </a:r>
            <a:r>
              <a:rPr lang="ru-RU" sz="2400" dirty="0">
                <a:solidFill>
                  <a:prstClr val="black"/>
                </a:solidFill>
              </a:rPr>
              <a:t>августа (</a:t>
            </a:r>
            <a:r>
              <a:rPr lang="ru-RU" sz="2400" dirty="0" smtClean="0">
                <a:solidFill>
                  <a:prstClr val="black"/>
                </a:solidFill>
              </a:rPr>
              <a:t>24 </a:t>
            </a:r>
            <a:r>
              <a:rPr lang="ru-RU" sz="2400" dirty="0">
                <a:solidFill>
                  <a:prstClr val="black"/>
                </a:solidFill>
              </a:rPr>
              <a:t>рабочих </a:t>
            </a:r>
            <a:r>
              <a:rPr lang="ru-RU" sz="2400" dirty="0" smtClean="0">
                <a:solidFill>
                  <a:prstClr val="black"/>
                </a:solidFill>
              </a:rPr>
              <a:t>смены);</a:t>
            </a:r>
            <a:endParaRPr lang="ru-RU" sz="24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4F81BD">
                  <a:lumMod val="50000"/>
                </a:srgbClr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658906" cy="7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Объемы и результаты работ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b="1" dirty="0" smtClean="0"/>
              <a:t>Строительные объемы:</a:t>
            </a:r>
          </a:p>
          <a:p>
            <a:pPr lvl="1"/>
            <a:r>
              <a:rPr lang="ru-RU" sz="3100" dirty="0" err="1" smtClean="0"/>
              <a:t>Отмостки</a:t>
            </a:r>
            <a:r>
              <a:rPr lang="ru-RU" sz="3100" dirty="0" smtClean="0"/>
              <a:t> вокруг общежитий КрасГМУ.</a:t>
            </a:r>
          </a:p>
          <a:p>
            <a:pPr lvl="1"/>
            <a:r>
              <a:rPr lang="ru-RU" sz="3100" dirty="0" smtClean="0">
                <a:solidFill>
                  <a:prstClr val="black"/>
                </a:solidFill>
              </a:rPr>
              <a:t>Пристройка к столовой.</a:t>
            </a:r>
          </a:p>
          <a:p>
            <a:pPr lvl="1"/>
            <a:r>
              <a:rPr lang="ru-RU" sz="3100" dirty="0" smtClean="0"/>
              <a:t>Установка ограждений во дворе учебного корпуса №1 .</a:t>
            </a:r>
          </a:p>
          <a:p>
            <a:pPr lvl="1"/>
            <a:r>
              <a:rPr lang="ru-RU" sz="3100" dirty="0" smtClean="0"/>
              <a:t>Косметический ремонт ОВП.</a:t>
            </a:r>
          </a:p>
          <a:p>
            <a:pPr lvl="1"/>
            <a:r>
              <a:rPr lang="ru-RU" sz="3100" dirty="0" smtClean="0">
                <a:solidFill>
                  <a:prstClr val="black"/>
                </a:solidFill>
              </a:rPr>
              <a:t>Ремонтные работы 1</a:t>
            </a:r>
            <a:r>
              <a:rPr lang="ru-RU" sz="3100" dirty="0" smtClean="0">
                <a:solidFill>
                  <a:prstClr val="black"/>
                </a:solidFill>
              </a:rPr>
              <a:t>, 2, 3, 4 </a:t>
            </a:r>
            <a:r>
              <a:rPr lang="ru-RU" sz="3100" dirty="0" smtClean="0">
                <a:solidFill>
                  <a:prstClr val="black"/>
                </a:solidFill>
              </a:rPr>
              <a:t>учебного корпуса и 2</a:t>
            </a:r>
            <a:r>
              <a:rPr lang="ru-RU" sz="3100" dirty="0" smtClean="0">
                <a:solidFill>
                  <a:prstClr val="black"/>
                </a:solidFill>
              </a:rPr>
              <a:t>, 3, 5 </a:t>
            </a:r>
            <a:r>
              <a:rPr lang="ru-RU" sz="3100" dirty="0" smtClean="0">
                <a:solidFill>
                  <a:prstClr val="black"/>
                </a:solidFill>
              </a:rPr>
              <a:t>общежитий (покраска, </a:t>
            </a:r>
            <a:r>
              <a:rPr lang="ru-RU" sz="3100" dirty="0">
                <a:solidFill>
                  <a:prstClr val="black"/>
                </a:solidFill>
              </a:rPr>
              <a:t>шпатлевка</a:t>
            </a:r>
            <a:r>
              <a:rPr lang="ru-RU" sz="3100" dirty="0" smtClean="0">
                <a:solidFill>
                  <a:prstClr val="black"/>
                </a:solidFill>
              </a:rPr>
              <a:t>),фарм. колледж.</a:t>
            </a:r>
            <a:endParaRPr lang="ru-RU" sz="3100" dirty="0">
              <a:solidFill>
                <a:prstClr val="black"/>
              </a:solidFill>
            </a:endParaRPr>
          </a:p>
          <a:p>
            <a:pPr lvl="1"/>
            <a:r>
              <a:rPr lang="ru-RU" sz="3100" dirty="0" smtClean="0">
                <a:solidFill>
                  <a:prstClr val="black"/>
                </a:solidFill>
              </a:rPr>
              <a:t>Ремонтные </a:t>
            </a:r>
            <a:r>
              <a:rPr lang="ru-RU" sz="3100" dirty="0">
                <a:solidFill>
                  <a:prstClr val="black"/>
                </a:solidFill>
              </a:rPr>
              <a:t>работы </a:t>
            </a:r>
            <a:r>
              <a:rPr lang="ru-RU" sz="3100" dirty="0" smtClean="0">
                <a:solidFill>
                  <a:prstClr val="black"/>
                </a:solidFill>
              </a:rPr>
              <a:t>спорт. зала КрасГМУ.</a:t>
            </a:r>
            <a:endParaRPr lang="ru-RU" sz="3100" dirty="0">
              <a:solidFill>
                <a:prstClr val="black"/>
              </a:solidFill>
            </a:endParaRPr>
          </a:p>
          <a:p>
            <a:pPr lvl="1"/>
            <a:r>
              <a:rPr lang="ru-RU" sz="3100" dirty="0" smtClean="0"/>
              <a:t>Сбор и загрузка мусора с территории мед. городка.</a:t>
            </a:r>
          </a:p>
          <a:p>
            <a:pPr lvl="1"/>
            <a:r>
              <a:rPr lang="ru-RU" sz="3100" dirty="0" smtClean="0"/>
              <a:t>Заливка </a:t>
            </a:r>
            <a:r>
              <a:rPr lang="ru-RU" sz="3100" dirty="0" err="1" smtClean="0"/>
              <a:t>отмостков</a:t>
            </a:r>
            <a:r>
              <a:rPr lang="ru-RU" sz="3100" dirty="0" smtClean="0"/>
              <a:t> учебный корпус № 2.</a:t>
            </a:r>
            <a:endParaRPr lang="ru-RU" sz="3100" dirty="0"/>
          </a:p>
          <a:p>
            <a:pPr lvl="1"/>
            <a:r>
              <a:rPr lang="ru-RU" sz="3100" dirty="0" smtClean="0"/>
              <a:t>Асфальтные работы.</a:t>
            </a:r>
          </a:p>
          <a:p>
            <a:pPr lvl="1"/>
            <a:r>
              <a:rPr lang="ru-RU" sz="3100" dirty="0" smtClean="0"/>
              <a:t>Установка лестничных маршей в виварии.</a:t>
            </a:r>
          </a:p>
          <a:p>
            <a:pPr lvl="1"/>
            <a:r>
              <a:rPr lang="ru-RU" sz="3100" dirty="0" smtClean="0"/>
              <a:t>Лыжная база. Возведение стены и ее гидроизоляция.</a:t>
            </a:r>
            <a:br>
              <a:rPr lang="ru-RU" sz="3100" dirty="0" smtClean="0"/>
            </a:br>
            <a:endParaRPr lang="ru-RU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63" y="0"/>
            <a:ext cx="5715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52800"/>
            <a:ext cx="5867400" cy="345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4354286" cy="67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949</Words>
  <Application>Microsoft Office PowerPoint</Application>
  <PresentationFormat>Экран (4:3)</PresentationFormat>
  <Paragraphs>235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Отчет о работе студенческих отрядов  КрасГМУ  им. проф. В.Ф. Войно-Ясенецкого    за третий трудовой семестр 2014 года</vt:lpstr>
      <vt:lpstr>Состав и численность  студенческих отрядов КрасГМУ 2014 г.</vt:lpstr>
      <vt:lpstr>    Медицинские отряды КрасГМУ</vt:lpstr>
      <vt:lpstr>Количество студентов  участвовавших в ТТС 2014</vt:lpstr>
      <vt:lpstr>Выполненный объём и объекты работ  ТТС 2014</vt:lpstr>
      <vt:lpstr>Презентация PowerPoint</vt:lpstr>
      <vt:lpstr>Строительные отряды КрасГМУ</vt:lpstr>
      <vt:lpstr>Объемы и результаты работ</vt:lpstr>
      <vt:lpstr>Презентация PowerPoint</vt:lpstr>
      <vt:lpstr>Презентация PowerPoint</vt:lpstr>
      <vt:lpstr>Воспитательная и корпоративная работа</vt:lpstr>
      <vt:lpstr>Презентация PowerPoint</vt:lpstr>
      <vt:lpstr>Презентация PowerPoint</vt:lpstr>
      <vt:lpstr>Заработная плата отрядов</vt:lpstr>
      <vt:lpstr>Презентация PowerPoint</vt:lpstr>
      <vt:lpstr>Основные проблемы</vt:lpstr>
      <vt:lpstr>Предложения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студенческих отрядов  КрасГМУ  им. проф. В.Ф. Войно-Ясенецкого    за период с 2005 по 2010 года</dc:title>
  <dc:creator>СМ</dc:creator>
  <cp:lastModifiedBy>Богданов</cp:lastModifiedBy>
  <cp:revision>169</cp:revision>
  <dcterms:modified xsi:type="dcterms:W3CDTF">2014-09-17T03:46:52Z</dcterms:modified>
</cp:coreProperties>
</file>