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72" r:id="rId6"/>
    <p:sldId id="274" r:id="rId7"/>
    <p:sldId id="267" r:id="rId8"/>
    <p:sldId id="281" r:id="rId9"/>
    <p:sldId id="282" r:id="rId10"/>
    <p:sldId id="285" r:id="rId11"/>
    <p:sldId id="268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79295-3DA4-4D77-A839-EBF291A316A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E0BE5-2D3F-44C2-A4EA-CB00F8724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3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E0BE5-2D3F-44C2-A4EA-CB00F87240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5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ayniymir.com/wp-content/uploads/2017/03/1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73210" cy="5733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 страже здоровья детей.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22920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Главный врач КГБУЗ «КМДКБ № 5», 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Евгений Васильевич Хохлов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Красноярск 2024 г.</a:t>
            </a:r>
          </a:p>
          <a:p>
            <a:endParaRPr lang="ru-RU" dirty="0"/>
          </a:p>
        </p:txBody>
      </p:sp>
      <p:pic>
        <p:nvPicPr>
          <p:cNvPr id="9" name="Picture 1" descr="C:\Users\Bayer\Desktop\Заголов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sz="2000" b="1" dirty="0" smtClean="0"/>
              <a:t>На базе отделения ЧЛХ два раза проводилась благотворительная акция Фонда «Операция  улыбка», проводятся хирургические операции при врожденных дефектах губы и нёба.</a:t>
            </a:r>
            <a:endParaRPr lang="ru-RU" b="1" dirty="0"/>
          </a:p>
        </p:txBody>
      </p:sp>
      <p:pic>
        <p:nvPicPr>
          <p:cNvPr id="4" name="Picture 1" descr="C:\Users\Bayer\Desktop\Заголо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</p:spPr>
      </p:pic>
      <p:pic>
        <p:nvPicPr>
          <p:cNvPr id="39938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76872"/>
            <a:ext cx="59436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/>
              <a:t>Центр амбулаторной хирургии оказывает хирургическую помощь амбулаторным больным по направлению из поликлиник.</a:t>
            </a:r>
          </a:p>
          <a:p>
            <a:pPr lvl="0"/>
            <a:r>
              <a:rPr lang="ru-RU" sz="2400" b="1" dirty="0" smtClean="0"/>
              <a:t> Кабинет неотложной  стоматологической помощи детям с острой болью оказывает помощь пациентам г. Красноярска и близлежащих районов края.</a:t>
            </a:r>
          </a:p>
          <a:p>
            <a:pPr lvl="0"/>
            <a:r>
              <a:rPr lang="ru-RU" sz="2400" b="1" dirty="0" smtClean="0"/>
              <a:t>В круглосуточном отделении ЧЛХ проводятся санации детей с множественным кариесом под общим обезболиванием детям с ДЦП, задержкой психомоторного развития и др.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1" descr="C:\Users\Bayer\Desktop\Заголо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Bayer\Desktop\Заголо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1124744"/>
          </a:xfrm>
          <a:prstGeom prst="rect">
            <a:avLst/>
          </a:prstGeom>
          <a:noFill/>
        </p:spPr>
      </p:pic>
      <p:pic>
        <p:nvPicPr>
          <p:cNvPr id="40963" name="Рисунок 11" descr="http://realcolonel.ru/wp-content/uploads/2013/02/ScreenShot-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5943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5696" y="1196752"/>
            <a:ext cx="5479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Спасибо за внимание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ayer\Desktop\карта красноярска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Структура КГБУЗ «КМДКБ № 5»</a:t>
            </a:r>
            <a:endParaRPr lang="ru-RU" sz="2800" b="1" dirty="0"/>
          </a:p>
        </p:txBody>
      </p:sp>
      <p:pic>
        <p:nvPicPr>
          <p:cNvPr id="1025" name="Picture 1" descr="C:\Users\Bayer\Desktop\Заголов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1124744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431690"/>
              </p:ext>
            </p:extLst>
          </p:nvPr>
        </p:nvGraphicFramePr>
        <p:xfrm>
          <a:off x="1259632" y="1828800"/>
          <a:ext cx="684076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/>
                <a:gridCol w="3420380"/>
              </a:tblGrid>
              <a:tr h="2315056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Круглосуточный стационар на 65 коек, из которых 30 коек челюстно-лицевая хирургия и 35 коек общехирургическое отделение,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Дневной стационар на 30 коек,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которых 10 коек ЧЛХ,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коек ХО,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поликлиники общей мощностью 470 посещений;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педиатрических участков, средняя численность на одном участке – 932чел.,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56 детей первого года жизни;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 детских дошкольных учреждений;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общеобразовательных школ;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техникума,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 обслуживания: Кировский район г.Красноярска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детского населения 25323 чел.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Прирост населения ожидается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счет активной застройки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микрорайона «Образцово»</a:t>
                      </a:r>
                    </a:p>
                    <a:p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0334" y="5877272"/>
            <a:ext cx="5798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Медицинская деятельность осуществляется на основании лицензии</a:t>
            </a:r>
          </a:p>
          <a:p>
            <a:pPr algn="ctr"/>
            <a:r>
              <a:rPr lang="ru-RU" sz="1400" b="1" dirty="0" smtClean="0"/>
              <a:t>№ ЛО-24-01-004026 от 21.06.2018 г. , выданной МЗ Красноярского края.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Bayer\Desktop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" y="1118889"/>
            <a:ext cx="9144000" cy="5733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Условия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Выплата заработной платы осуществляется стабильно и регулярно 2 раза в месяц(12 числа и 27 числа каждого месяца), если попадает на праздничные и выходные дни, выплата осуществляется на кануне,</a:t>
            </a:r>
          </a:p>
          <a:p>
            <a:r>
              <a:rPr lang="ru-RU" sz="1400" b="1" dirty="0" smtClean="0"/>
              <a:t>В больнице  существуют ежеквартальные выплаты стимулирующего характера,</a:t>
            </a:r>
          </a:p>
          <a:p>
            <a:r>
              <a:rPr lang="ru-RU" sz="1400" b="1" dirty="0" smtClean="0"/>
              <a:t>Выплаты по итогам года,</a:t>
            </a:r>
          </a:p>
          <a:p>
            <a:r>
              <a:rPr lang="ru-RU" sz="1400" b="1" dirty="0" smtClean="0"/>
              <a:t>Компенсация расходов за </a:t>
            </a:r>
            <a:r>
              <a:rPr lang="ru-RU" sz="1400" b="1" dirty="0" err="1"/>
              <a:t>н</a:t>
            </a:r>
            <a:r>
              <a:rPr lang="ru-RU" sz="1400" b="1" dirty="0" err="1" smtClean="0"/>
              <a:t>айм</a:t>
            </a:r>
            <a:r>
              <a:rPr lang="ru-RU" sz="1400" b="1" dirty="0" smtClean="0"/>
              <a:t> жилья, предоставляется комната в общежитии</a:t>
            </a:r>
          </a:p>
          <a:p>
            <a:pPr lvl="0"/>
            <a:r>
              <a:rPr lang="ru-RU" sz="1400" b="1" dirty="0" smtClean="0"/>
              <a:t>Доброжелательный персонал,</a:t>
            </a:r>
          </a:p>
          <a:p>
            <a:pPr marL="0" lv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Выдаем специальную одежду (халаты, </a:t>
            </a:r>
            <a:r>
              <a:rPr lang="ru-RU" sz="1400" b="1" smtClean="0"/>
              <a:t>хирургические костюмы)</a:t>
            </a:r>
            <a:endParaRPr lang="ru-RU" sz="1400" b="1" dirty="0" smtClean="0"/>
          </a:p>
          <a:p>
            <a:pPr lvl="0"/>
            <a:endParaRPr lang="ru-RU" sz="1400" b="1" dirty="0" smtClean="0"/>
          </a:p>
        </p:txBody>
      </p:sp>
      <p:pic>
        <p:nvPicPr>
          <p:cNvPr id="4" name="Picture 1" descr="C:\Users\Bayer\Desktop\Заголов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4000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Z:\_Бауэр В.Я\Ковынев В.К\ФОТО- 2018\Фото Кутузова, 89а\DSCN1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2952328" cy="2214497"/>
          </a:xfrm>
          <a:prstGeom prst="rect">
            <a:avLst/>
          </a:prstGeom>
          <a:noFill/>
        </p:spPr>
      </p:pic>
      <p:pic>
        <p:nvPicPr>
          <p:cNvPr id="9" name="Picture 1" descr="C:\Users\Bayer\Desktop\Заголов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1124744"/>
          </a:xfrm>
          <a:prstGeom prst="rect">
            <a:avLst/>
          </a:prstGeom>
          <a:noFill/>
        </p:spPr>
      </p:pic>
      <p:pic>
        <p:nvPicPr>
          <p:cNvPr id="18439" name="Picture 7" descr="C:\Users\Bayer\Desktop\Новая папка (2)\фасад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628800"/>
            <a:ext cx="2975994" cy="2232248"/>
          </a:xfrm>
          <a:prstGeom prst="rect">
            <a:avLst/>
          </a:prstGeom>
          <a:noFill/>
        </p:spPr>
      </p:pic>
      <p:pic>
        <p:nvPicPr>
          <p:cNvPr id="18440" name="Picture 8" descr="C:\Users\Bayer\Desktop\Новая папка (2)\Фаса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628800"/>
            <a:ext cx="2975995" cy="2232248"/>
          </a:xfrm>
          <a:prstGeom prst="rect">
            <a:avLst/>
          </a:prstGeom>
          <a:noFill/>
        </p:spPr>
      </p:pic>
      <p:pic>
        <p:nvPicPr>
          <p:cNvPr id="18434" name="Picture 2" descr="Z:\_Бауэр В.Я\Ковынев В.К\ФОТО- 2018\Фото Кутузова, 89а\DSCN10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89040"/>
            <a:ext cx="3960440" cy="2970667"/>
          </a:xfrm>
          <a:prstGeom prst="rect">
            <a:avLst/>
          </a:prstGeom>
          <a:noFill/>
        </p:spPr>
      </p:pic>
      <p:pic>
        <p:nvPicPr>
          <p:cNvPr id="18438" name="Picture 6" descr="Z:\_Бауэр В.Я\Ковынев В.К\ФОТО- 2018\Фото Кутузова, 89а\DSCN10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789040"/>
            <a:ext cx="3935992" cy="29523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63688" y="1196752"/>
            <a:ext cx="6057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Входные группы поликлиник и стационара;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Users\Bayer\Desktop\Заголо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1124744"/>
          </a:xfrm>
          <a:prstGeom prst="rect">
            <a:avLst/>
          </a:prstGeom>
          <a:noFill/>
        </p:spPr>
      </p:pic>
      <p:pic>
        <p:nvPicPr>
          <p:cNvPr id="29698" name="Picture 2" descr="Z:\_Бауэр В.Я\Ковынев В.К\Фотографии- 3\Поликлиника №1\DSCN1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456384" cy="2592581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98236" y="1153289"/>
            <a:ext cx="4547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Интерьер современной регистратуры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Z:\_Бауэр В.Я\Ковынев В.К\Фотографии- 3\Поликлиника №2\DSCN1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293096"/>
            <a:ext cx="3168352" cy="2376532"/>
          </a:xfrm>
          <a:prstGeom prst="rect">
            <a:avLst/>
          </a:prstGeom>
          <a:noFill/>
        </p:spPr>
      </p:pic>
      <p:pic>
        <p:nvPicPr>
          <p:cNvPr id="29701" name="Picture 5" descr="Z:\_Бауэр В.Я\Ковынев В.К\Фотографии- 3\Поликлиника №3\DSCN13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628800"/>
            <a:ext cx="3467470" cy="2600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Bayer\Downloads\PICT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120680" cy="45905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Организованы автоматизированные рабочие места всех специалистов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" name="Picture 1" descr="C:\Users\Bayer\Desktop\Заголов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1440159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1600" b="1" dirty="0" smtClean="0"/>
              <a:t>В своем составе имеет:</a:t>
            </a:r>
          </a:p>
          <a:p>
            <a:pPr marL="514350" indent="-514350" algn="ctr">
              <a:buNone/>
            </a:pPr>
            <a:r>
              <a:rPr lang="ru-RU" sz="1600" b="1" dirty="0" err="1" smtClean="0"/>
              <a:t>Приёмно</a:t>
            </a:r>
            <a:r>
              <a:rPr lang="ru-RU" sz="1600" b="1" dirty="0" smtClean="0"/>
              <a:t> –диагностическое отделение.</a:t>
            </a:r>
          </a:p>
          <a:p>
            <a:pPr marL="514350" indent="-514350" algn="ctr">
              <a:buNone/>
            </a:pPr>
            <a:endParaRPr lang="ru-RU" sz="1600" b="1" dirty="0" smtClean="0"/>
          </a:p>
          <a:p>
            <a:endParaRPr lang="ru-RU" dirty="0"/>
          </a:p>
        </p:txBody>
      </p:sp>
      <p:pic>
        <p:nvPicPr>
          <p:cNvPr id="4" name="Picture 1" descr="C:\Users\Bayer\Desktop\Заголо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2346464" y="1029530"/>
            <a:ext cx="138369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/>
              <a:t>Стационар оказывает хирургическую помощь детям г.Красноярска, </a:t>
            </a:r>
          </a:p>
          <a:p>
            <a:pPr algn="ctr"/>
            <a:r>
              <a:rPr lang="ru-RU" sz="1600" b="1" dirty="0" smtClean="0"/>
              <a:t>районов Красноярского края, Республик Хакассии и Тува.</a:t>
            </a:r>
            <a:endParaRPr lang="ru-RU" sz="1600" b="1" dirty="0"/>
          </a:p>
        </p:txBody>
      </p:sp>
      <p:pic>
        <p:nvPicPr>
          <p:cNvPr id="25602" name="Picture 2" descr="C:\Users\Bayer\Desktop\Новая папка (2)\Стацион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08920"/>
            <a:ext cx="4968552" cy="3726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ru-RU" sz="2000" b="1" dirty="0" smtClean="0"/>
              <a:t>Кабинет неотложной стоматологической помощи детям с острой зубной болью.</a:t>
            </a:r>
            <a:br>
              <a:rPr lang="ru-RU" sz="2000" b="1" dirty="0" smtClean="0"/>
            </a:br>
            <a:r>
              <a:rPr lang="ru-RU" sz="2000" b="1" dirty="0" smtClean="0"/>
              <a:t>Кабинет для санации детей с множественным кариесом под общим обезболиванием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/>
          </a:p>
        </p:txBody>
      </p:sp>
      <p:pic>
        <p:nvPicPr>
          <p:cNvPr id="4" name="Picture 1" descr="C:\Users\Bayer\Desktop\Заголо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</p:spPr>
      </p:pic>
      <p:pic>
        <p:nvPicPr>
          <p:cNvPr id="35842" name="Рисунок 41" descr="https://ia116.mycdn.me/image?t=3&amp;bid=553881083013&amp;id=553881083013&amp;plc=WEB&amp;tkn=*NrdmbJOD83OKwE3l55mkygXfqv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2736304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17" descr="https://uld1.mycdn.me/image?t=0&amp;bid=401207409929&amp;id=401207409929&amp;plc=WEB&amp;tkn=*ON4jZJmlnrFGNels7uCKUg_mIY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52936"/>
            <a:ext cx="3600400" cy="345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Отделение челюстно- лицевой хирургии на 30 коек круглосуточных и 10 дневного стационара.</a:t>
            </a:r>
          </a:p>
          <a:p>
            <a:endParaRPr lang="ru-RU" dirty="0"/>
          </a:p>
        </p:txBody>
      </p:sp>
      <p:pic>
        <p:nvPicPr>
          <p:cNvPr id="4" name="Picture 1" descr="C:\Users\Bayer\Desktop\Заголо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</p:spPr>
      </p:pic>
      <p:pic>
        <p:nvPicPr>
          <p:cNvPr id="36866" name="Рисунок 4" descr="https://ia116.mycdn.me/image?t=3&amp;bid=587604151197&amp;id=587604151197&amp;plc=WEB&amp;tkn=*u0HMzLFewrY4f5Oo3sbcN-6sC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59436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357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 страже здоровья детей.</vt:lpstr>
      <vt:lpstr>Структура КГБУЗ «КМДКБ № 5»</vt:lpstr>
      <vt:lpstr>Условия</vt:lpstr>
      <vt:lpstr>Презентация PowerPoint</vt:lpstr>
      <vt:lpstr>Презентация PowerPoint</vt:lpstr>
      <vt:lpstr>Организованы автоматизированные рабочие места всех специалистов </vt:lpstr>
      <vt:lpstr>Презентация PowerPoint</vt:lpstr>
      <vt:lpstr>Кабинет неотложной стоматологической помощи детям с острой зубной болью. Кабинет для санации детей с множественным кариесом под общим обезболиванием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Бауэр Владимир Яковлевич</dc:creator>
  <cp:lastModifiedBy>Главный врач</cp:lastModifiedBy>
  <cp:revision>84</cp:revision>
  <dcterms:created xsi:type="dcterms:W3CDTF">2018-11-28T03:37:41Z</dcterms:created>
  <dcterms:modified xsi:type="dcterms:W3CDTF">2024-04-22T06:49:00Z</dcterms:modified>
</cp:coreProperties>
</file>