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1"/>
  </p:notesMasterIdLst>
  <p:sldIdLst>
    <p:sldId id="307" r:id="rId2"/>
    <p:sldId id="312" r:id="rId3"/>
    <p:sldId id="345" r:id="rId4"/>
    <p:sldId id="341" r:id="rId5"/>
    <p:sldId id="342" r:id="rId6"/>
    <p:sldId id="348" r:id="rId7"/>
    <p:sldId id="343" r:id="rId8"/>
    <p:sldId id="346" r:id="rId9"/>
    <p:sldId id="347" r:id="rId10"/>
    <p:sldId id="340" r:id="rId11"/>
    <p:sldId id="320" r:id="rId12"/>
    <p:sldId id="321" r:id="rId13"/>
    <p:sldId id="336" r:id="rId14"/>
    <p:sldId id="350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302" r:id="rId23"/>
    <p:sldId id="288" r:id="rId24"/>
    <p:sldId id="303" r:id="rId25"/>
    <p:sldId id="304" r:id="rId26"/>
    <p:sldId id="294" r:id="rId27"/>
    <p:sldId id="305" r:id="rId28"/>
    <p:sldId id="299" r:id="rId29"/>
    <p:sldId id="291" r:id="rId30"/>
    <p:sldId id="292" r:id="rId31"/>
    <p:sldId id="293" r:id="rId32"/>
    <p:sldId id="295" r:id="rId33"/>
    <p:sldId id="296" r:id="rId34"/>
    <p:sldId id="308" r:id="rId35"/>
    <p:sldId id="306" r:id="rId36"/>
    <p:sldId id="309" r:id="rId37"/>
    <p:sldId id="310" r:id="rId38"/>
    <p:sldId id="311" r:id="rId39"/>
    <p:sldId id="34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B05C8-BB4C-4BA6-81AE-6AA75E48E5A9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A9CE-E75E-4AC5-8B47-A61F4F7FD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0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FA9CE-E75E-4AC5-8B47-A61F4F7FD3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1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CC117-0672-4230-9277-68F85BFCB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603C-B557-4A68-AB4D-7610FAF9B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E6DC2-5894-41F8-A276-E6D54EA2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7D1032-9072-4F0A-8057-BF0F7909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BED0-281F-4E2E-A3F2-C7D66C22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6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0E17D-5986-4DB9-AAB9-E6A34E3E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836841-6BAF-4202-AEE3-95E9B1C8F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E568D-0E33-454F-8551-965D0EA6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F6097-92F1-4A39-8403-2B0A2DFD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42B33-AD60-44A6-A6AA-B8B3156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5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15E99D-3A7D-431D-993B-79073AD0E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CE6EBE-CB4C-4606-A6DB-369B3D64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EE661-A391-4E2C-8B70-1903E581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DBC36-8102-454E-8C27-D62C88A9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E2E4F-18D9-44B9-89BD-8FF3867F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5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F9BE3-44BA-4AEE-84A3-77657E18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9BF14-2D0A-4EEF-99CE-998024093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4ECAB9-C94A-48D4-8DEA-C1D6EDA7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A31FD-0291-4A36-B3E6-9DAAD65F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1F0DE-22EA-46AC-9832-771EAE09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1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5FCE6-C7D7-40A3-ADC5-C563722B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ABF0F-F598-4F54-A9B7-6BB988F2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AB34-2A9F-46F2-A96C-7107F8D5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57C03-77A3-43C4-94D1-C1609ECB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630595-472D-46C9-963C-108005D4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37CC2-AA09-4E40-B3D6-DB6134AB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EDD2A-EF72-4D4F-85AA-88FEF5113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7F21B6-865E-4DA7-B144-56AB3F7D4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18F9A-1C3A-4E82-B5E2-EF4DA1A1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AE1F36-A6E2-4DBC-9187-51036A14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8D9C2-0C76-471E-9429-E0B8E031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9FC0A-8333-474C-AA57-9D3E2C61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5771E-B48E-449C-9917-C87818C8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8657C2-EA97-47D2-94AD-E282FEEE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2115C3-7393-48E5-A748-87535E2C7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4DF860-F2BE-4DE2-8E4C-597050E5C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CF5288-B973-411E-9A07-A793F0DB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CEA24F-7954-4F30-990A-A59D9F02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85E62F-D2B2-49F4-A91C-18AE7343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C9CFA-071B-42DB-8BE0-201077AA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0FA85C-6424-40D4-92D7-280B159D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A9CC51-4923-47CA-AA81-5AB9456F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223AFB-D3B3-422B-B389-3E5B8775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3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7304FB-3AB7-46F4-9938-541CE909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BD407B-C756-4041-A132-D17E219C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017F12-0963-4117-99B6-5BC3AC48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E89D8-4304-42F5-B5C8-2F2CDE4C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93961-93EC-4E4E-8940-6B90E5EC8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8192CA-DF79-4224-9002-73A6C5707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7E8BF-88EA-4651-9FCF-9ECBF64A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C0ED3F-6BB4-47BD-859D-317E6376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F5CC0-F58D-467B-827D-BA356B21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6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881C8-87F1-486D-A734-29875C22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EFEF04-D6B4-46BC-AF81-338BB6E94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9D9773-0419-4871-A21C-7462232A6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ED800-F3FA-4B16-9258-E67506D4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FE393B-114A-4CA1-BB45-81E880D3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608A-7919-4676-92D5-D77E6335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B7972-F6CE-4AE1-A8CB-8602B5B9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275025-5023-4F0D-9C74-F18D54F99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EA2DA-F13E-490F-A49A-2311B64CA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89B0-C2DD-4FDD-9A81-09DE3AC401F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B00AE-D771-4B5E-9D6D-DF33CE67E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C1F3F-6B6A-4B6C-815B-C7199F229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962D-E027-49BD-8D3C-4413D70A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635CF3-3B03-4692-9DE3-A96C768F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73868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канализация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DD456-B37A-48A6-9539-EE808388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хозяйственно-питьевого водопровода</a:t>
            </a:r>
            <a:endParaRPr lang="ru-RU" sz="3200" b="1" dirty="0"/>
          </a:p>
        </p:txBody>
      </p:sp>
      <p:pic>
        <p:nvPicPr>
          <p:cNvPr id="4" name="Picture 2" descr="C:\Users\notebook\Desktop\img7.jpg">
            <a:extLst>
              <a:ext uri="{FF2B5EF4-FFF2-40B4-BE49-F238E27FC236}">
                <a16:creationId xmlns:a16="http://schemas.microsoft.com/office/drawing/2014/main" id="{BD5AFE74-9478-40E3-A131-8C22613A28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5002"/>
          <a:stretch/>
        </p:blipFill>
        <p:spPr bwMode="auto">
          <a:xfrm>
            <a:off x="0" y="1772816"/>
            <a:ext cx="8964488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75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D43432-78DC-4F80-85D7-1E829CFE5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52534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благоустроенных домах подается как холодная (ХВС), так и горячая (ГВС) вода. Холодное водоснабжение (ХВС) осуществляется подачей воды от местной насосной станции в магистраль из сети водоканала. Большая подающая труба входит в дом и заканчивается задвижкой, после которой идёт водомерный узел.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notebook\Desktop\img8.jpg">
            <a:extLst>
              <a:ext uri="{FF2B5EF4-FFF2-40B4-BE49-F238E27FC236}">
                <a16:creationId xmlns:a16="http://schemas.microsoft.com/office/drawing/2014/main" id="{11AF9B82-A7AF-4B8E-9EDA-C7CF2B37E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6713" t="44548" r="9610" b="632"/>
          <a:stretch/>
        </p:blipFill>
        <p:spPr bwMode="auto">
          <a:xfrm>
            <a:off x="971600" y="3429000"/>
            <a:ext cx="8172400" cy="3345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60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A223BE-7475-4AF6-889C-79C1C6CA5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счётчиков вода подаётся в домовую магистраль, где распределяется по стоякам, проводящим воду по этажам в квартиры . Стояки водопроводные - вертикальные трубы, предназначенные для распределения воды по этажам.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1058F-3A1F-441E-A130-3D774949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5126"/>
            <a:ext cx="8407846" cy="1325563"/>
          </a:xfrm>
        </p:spPr>
        <p:txBody>
          <a:bodyPr>
            <a:normAutofit fontScale="90000"/>
          </a:bodyPr>
          <a:lstStyle/>
          <a:p>
            <a:pPr marL="6350" marR="1140460" indent="-6350" algn="ctr">
              <a:lnSpc>
                <a:spcPct val="107000"/>
              </a:lnSpc>
              <a:spcAft>
                <a:spcPts val="100"/>
              </a:spcAft>
            </a:pPr>
            <a:r>
              <a:rPr lang="ru-RU" sz="1800" b="1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ГОРЯЧИЙ ВОДОПРОВОД 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горячий водопровод  имеет в здании две трубы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подающий трубопровод;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циркуляционный трубопровод. 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A55E4-7CF2-4429-9770-6A101115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764187"/>
          </a:xfrm>
        </p:spPr>
        <p:txBody>
          <a:bodyPr>
            <a:normAutofit fontScale="25000" lnSpcReduction="20000"/>
          </a:bodyPr>
          <a:lstStyle/>
          <a:p>
            <a:pPr marL="0" marR="1141095" indent="0" algn="l">
              <a:lnSpc>
                <a:spcPct val="107000"/>
              </a:lnSpc>
              <a:spcAft>
                <a:spcPts val="545"/>
              </a:spcAft>
              <a:buNone/>
            </a:pPr>
            <a:r>
              <a:rPr lang="ru-RU" sz="1800" b="1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1133475" indent="0" algn="just">
              <a:lnSpc>
                <a:spcPct val="112000"/>
              </a:lnSpc>
              <a:spcAft>
                <a:spcPts val="285"/>
              </a:spcAft>
              <a:buNone/>
            </a:pPr>
            <a:r>
              <a:rPr lang="ru-RU" sz="7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качеству горячей воды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содержатся в СНиП 2.04.01-85: 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7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Горячая вода в Т3-Т4 должна быть питьевой по ГОСТ 2874-82.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  <a:buNone/>
            </a:pPr>
            <a:r>
              <a:rPr lang="ru-RU" sz="7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воды, подаваемой на производственные нужды, определяется технологическими требованиями.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350"/>
              </a:spcAft>
              <a:buClr>
                <a:srgbClr val="000000"/>
              </a:buClr>
              <a:buSzPts val="1400"/>
              <a:buNone/>
            </a:pPr>
            <a:r>
              <a:rPr lang="ru-RU" sz="7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2)Температуру горячей воды в местах водоразбора следует предусматривать: </a:t>
            </a:r>
          </a:p>
          <a:p>
            <a:pPr marL="0" marR="1133475" indent="0" algn="just">
              <a:lnSpc>
                <a:spcPct val="136000"/>
              </a:lnSpc>
              <a:spcAft>
                <a:spcPts val="25"/>
              </a:spcAft>
              <a:buNone/>
            </a:pP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а) не ниже +60</a:t>
            </a:r>
            <a:r>
              <a:rPr lang="ru-RU" sz="7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°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7200" baseline="-25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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систем централизованного горячего водоснабжения, присоединяемых к </a:t>
            </a:r>
            <a:r>
              <a:rPr lang="ru-RU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открытым 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системам теплоснабжения; </a:t>
            </a:r>
          </a:p>
          <a:p>
            <a:pPr marL="0" marR="1133475" indent="0" algn="just">
              <a:lnSpc>
                <a:spcPct val="112000"/>
              </a:lnSpc>
              <a:spcAft>
                <a:spcPts val="370"/>
              </a:spcAft>
              <a:buNone/>
            </a:pP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не ниже +50</a:t>
            </a:r>
            <a:r>
              <a:rPr lang="ru-RU" sz="7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°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7200" baseline="-25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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систем централизованного горячего водоснабжения, присоединяемых к </a:t>
            </a:r>
            <a:r>
              <a:rPr lang="ru-RU" sz="7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закрытым   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системам теплоснабжения; </a:t>
            </a:r>
          </a:p>
          <a:p>
            <a:pPr marL="0" marR="1133475" indent="0" algn="just">
              <a:lnSpc>
                <a:spcPct val="112000"/>
              </a:lnSpc>
              <a:spcAft>
                <a:spcPts val="370"/>
              </a:spcAft>
              <a:buNone/>
            </a:pP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не выше +75</a:t>
            </a:r>
            <a:r>
              <a:rPr lang="ru-RU" sz="7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°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7200" baseline="-25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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всех систем, указанных в подпунктах "а" и "б". </a:t>
            </a:r>
          </a:p>
          <a:p>
            <a:pPr marL="0" marR="1133475" indent="0" algn="just">
              <a:lnSpc>
                <a:spcPct val="112000"/>
              </a:lnSpc>
              <a:spcAft>
                <a:spcPts val="370"/>
              </a:spcAft>
              <a:buNone/>
            </a:pPr>
            <a:r>
              <a:rPr lang="ru-RU" sz="7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помещениях детских дошкольных учреждений температура горячей воды, подаваемой для душей и умывальников, не должна превышать +37 </a:t>
            </a:r>
            <a:r>
              <a:rPr lang="ru-RU" sz="7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°</a:t>
            </a:r>
            <a:r>
              <a:rPr lang="ru-RU" sz="7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</a:p>
          <a:p>
            <a:pPr marL="0" marR="1141095" indent="0" algn="l">
              <a:lnSpc>
                <a:spcPct val="107000"/>
              </a:lnSpc>
              <a:spcAft>
                <a:spcPts val="25"/>
              </a:spcAft>
              <a:buNone/>
            </a:pP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1141095" indent="-5715" algn="l">
              <a:lnSpc>
                <a:spcPct val="107000"/>
              </a:lnSpc>
              <a:spcAft>
                <a:spcPts val="780"/>
              </a:spcAft>
            </a:pP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2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FCC770-0B86-4868-8661-97FF0579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Открытая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горячего водопровода  берёт воду из обратного трубопровода теплосети непосредственно, напрямую, и далее вода поступает по трубе к смесителям в квартиры. Такое решение горячего водоснабжения не самое лучшее с точки зрения обеспечения питьевого качества горячей воды, так как вода идёт фактически из системы водяного отопления.</a:t>
            </a:r>
          </a:p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Закрытая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горячего водопровода берёт воду из холодного водопровода. Вода нагревается с помощью водонагревателей-теплообменников (бойлеров или скоростных) и поступает по трубе  к смесителям в квартиры.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 неиспользованной горячей воды циркулирует внутри здания по трубопроводу , что поддерживает постоянную необходимую температуру воды. Источником тепла для водонагревателей служит подающая труба теплосети . Такое решение горячего водоснабжения уже лучше с точки зрения обеспечения питьевого качества горячей воды, так как вода берётся из системы хозяйственно-питьевого водопровода.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413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AE514-140C-4DA7-B1B4-628D3844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3EA9E-99C5-4DA9-AF83-F6740BC4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, ее санитарное и противоэпидемическое  значение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 представляет собой сеть подземных труб и каналов, по которым сплавным путем отводятся за пределы населенного пункта физиологические выделения человека и сточная вода образующаяся в результате в  хозяйственного-бытового и промышленного использования водопроводной  воды.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канализация полностью ограждает почву от загрязнения нечистотами , немедленно удаляет их из здания и быстро транспортирует за пределы населенной зоны.    </a:t>
            </a:r>
          </a:p>
        </p:txBody>
      </p:sp>
    </p:spTree>
    <p:extLst>
      <p:ext uri="{BB962C8B-B14F-4D97-AF65-F5344CB8AC3E}">
        <p14:creationId xmlns:p14="http://schemas.microsoft.com/office/powerpoint/2010/main" val="82673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C98972-85DF-45FD-94C2-3084C1BF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составные элементы канализации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1.домовые  приборы для приема стоков и отбросов;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2.сеть труб;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3.сооружения для очистки сточных вод перед выпуском их в водоем.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заменяет вывозную систему и устраняет свойственные  последней санитарные недостатки.</a:t>
            </a:r>
          </a:p>
        </p:txBody>
      </p:sp>
    </p:spTree>
    <p:extLst>
      <p:ext uri="{BB962C8B-B14F-4D97-AF65-F5344CB8AC3E}">
        <p14:creationId xmlns:p14="http://schemas.microsoft.com/office/powerpoint/2010/main" val="3642548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464E61-BE9C-42FC-8137-5DEB0565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Беспрепятственное удаление использованной воды  позволяет доводить водопотребление  в канализационных городах до норм, полностью удовлетворяющих требованиям поддержания личной  и общественной гигиены в высоком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8542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42D1DC-B404-427B-A55D-D1CA01CC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Оздоровительное влияние канализации на город в целом выражается в: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снижении общей смертности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снижении заболеваемости и смертности от кишечных инфекций.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несравненно дешевле в эксплуатации, чем вывозная 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164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20D7E-047E-4E1E-BF32-42FB8ED1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 планировка квартала и микрорайона, как одного целого, позволяет объединить все выпуски от отдельных зданий и ограничиться одним или немногими присоединениями к уличной сети. При этом уличные магистрали прокладываются только вдоль пониженной стороны (грани) квартала и микрорайона. Это облегчает и удешевляет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канализации диаметр  труб должен рассчитываться с учетом генерального плана развития города, чтобы при росте водопотребления прием сточных вод был обеспечен и без перекладки сети.</a:t>
            </a:r>
          </a:p>
        </p:txBody>
      </p:sp>
    </p:spTree>
    <p:extLst>
      <p:ext uri="{BB962C8B-B14F-4D97-AF65-F5344CB8AC3E}">
        <p14:creationId xmlns:p14="http://schemas.microsoft.com/office/powerpoint/2010/main" val="85007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2B68AF-436E-4317-A978-B5917039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 мер по обеспечению населения и предприятий водой, а именно получение воды из природных источников, ее очистка, транспортировка и подача потребителям.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75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8AD4C-8C51-49E3-A131-93006F88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системы канализации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8672F-8A91-41A9-9D0F-3F842F77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Фекально-хозяйственная канализация;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канализация;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Ливневая канализация.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2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23263-2E7F-42D0-A83B-A461FE62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Фекально-хозяйственная канализация</a:t>
            </a:r>
            <a:b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(бытовая канализация)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C3C73-AD97-4A1A-A550-D8D8BD05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314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Фекально-хозяйственная канализация, охватывающая жилую  застройку и здания общественного назначения.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Характерная черта ее – прием сточных вод и жилых отбросов, образующихся в результате хозяйственно-бытовой деятельности и физиологических отправлений населения.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предназначена для отведения сточных вод от санузлов, ванн, кухонь, душевых, общественных уборных,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мусорокамер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т.д. Это основная канализация зданий.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18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D31FEBB-3AE1-420D-9D25-B5E4E5DA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8857"/>
            <a:ext cx="5760640" cy="71387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бытовой канализации   на примере двухэтажного здания с подвалом</a:t>
            </a:r>
            <a:endParaRPr lang="ru-RU" sz="2000" dirty="0"/>
          </a:p>
        </p:txBody>
      </p:sp>
      <p:pic>
        <p:nvPicPr>
          <p:cNvPr id="10" name="Picture 193176">
            <a:extLst>
              <a:ext uri="{FF2B5EF4-FFF2-40B4-BE49-F238E27FC236}">
                <a16:creationId xmlns:a16="http://schemas.microsoft.com/office/drawing/2014/main" id="{39E8CFAF-80D2-4A15-A3F3-C77DFAA7FB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1052736"/>
            <a:ext cx="4932684" cy="5184576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26F1DC1B-89DD-4F34-B1B0-6E1E231BB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18" y="1435100"/>
            <a:ext cx="4207258" cy="5084043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сновные элементы по ходу движения сточных вод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1.санитарно-технический прибор;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сифон (гидравлический затвор);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u="none" strike="noStrik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отводящий поэтажный трубопровод;</a:t>
            </a:r>
            <a:b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4.канализационный стояк; </a:t>
            </a:r>
            <a:b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5.отводящая сеть в подвале; </a:t>
            </a:r>
            <a:b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6.выпуск канализации.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659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1B418-E15A-4387-9288-E04A391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канализация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1AA52-FE6B-4785-AEC7-C59F6A04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263830" cy="490820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приема и отведения  сточных вод, происхождение которых связано с использованием на предприятия техническую воды  для производственных процессов.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Отличие от бытовой и ливневой канализации  является наличие дополнительных сооружений (местных очистных сооружений, насосных станций перекачки и т.д.).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376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0EF32-E17B-40A8-9101-CB83D853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производственной канализации  по составу сточных вод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0F6DB-58D7-4CC1-A971-8B380226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 marL="234950" marR="1133475" indent="-5715" algn="just">
              <a:lnSpc>
                <a:spcPct val="112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системы с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шламосодержащими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сточными водами. </a:t>
            </a:r>
          </a:p>
          <a:p>
            <a:pPr marL="234950" marR="1133475" indent="-5715" algn="just">
              <a:lnSpc>
                <a:spcPct val="112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с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простоками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содержащими химические загрязнения. </a:t>
            </a:r>
          </a:p>
          <a:p>
            <a:pPr marL="234950" marR="1133475" indent="-5715" algn="just">
              <a:lnSpc>
                <a:spcPct val="112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с механически загрязнёнными сточными водами. </a:t>
            </a:r>
          </a:p>
          <a:p>
            <a:pPr marL="234950" marR="1133475" indent="-5715" algn="just">
              <a:lnSpc>
                <a:spcPct val="112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системы с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илосодержащими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сточными водами. </a:t>
            </a:r>
          </a:p>
          <a:p>
            <a:pPr marL="234950" marR="2499360" indent="-5715" algn="just">
              <a:lnSpc>
                <a:spcPct val="90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с кислыми сточными водами.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950" marR="2499360" indent="-5715" algn="just">
              <a:lnSpc>
                <a:spcPct val="90000"/>
              </a:lnSpc>
              <a:spcAft>
                <a:spcPts val="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со щелочными сточными водами. </a:t>
            </a:r>
          </a:p>
          <a:p>
            <a:pPr marL="635" marR="1141095" indent="-5715" algn="l">
              <a:lnSpc>
                <a:spcPct val="107000"/>
              </a:lnSpc>
              <a:spcAft>
                <a:spcPts val="25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62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65FFF6-C5D1-4EA2-BB97-37AC4689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marR="1130300" indent="0" algn="l">
              <a:lnSpc>
                <a:spcPct val="113000"/>
              </a:lnSpc>
              <a:spcAft>
                <a:spcPts val="375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производственной канализации   на примере одноэтажного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промздания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которого с пола в напольный трап (воронку) стекают механически загрязнённые производственные сточные воды. 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30300" indent="0" algn="l">
              <a:lnSpc>
                <a:spcPct val="113000"/>
              </a:lnSpc>
              <a:spcAft>
                <a:spcPts val="375"/>
              </a:spcAft>
              <a:buNone/>
            </a:pPr>
            <a:r>
              <a:rPr lang="ru-RU" sz="2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производственной канализации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1130300" indent="0" algn="l">
              <a:lnSpc>
                <a:spcPct val="113000"/>
              </a:lnSpc>
              <a:spcAft>
                <a:spcPts val="375"/>
              </a:spcAft>
              <a:buNone/>
            </a:pPr>
            <a:r>
              <a:rPr lang="ru-RU" sz="2200" u="none" strike="noStrik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приёмник сточных вод (в данном случае трап). </a:t>
            </a:r>
          </a:p>
          <a:p>
            <a:pPr marL="0" marR="1130300" indent="0" algn="l">
              <a:lnSpc>
                <a:spcPct val="113000"/>
              </a:lnSpc>
              <a:spcAft>
                <a:spcPts val="375"/>
              </a:spcAft>
              <a:buNone/>
            </a:pPr>
            <a:r>
              <a:rPr lang="ru-RU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отводящая внутренняя канализационная сеть. </a:t>
            </a:r>
          </a:p>
          <a:p>
            <a:pPr marL="0" marR="1130300" indent="0" algn="l">
              <a:lnSpc>
                <a:spcPct val="113000"/>
              </a:lnSpc>
              <a:spcAft>
                <a:spcPts val="375"/>
              </a:spcAft>
              <a:buNone/>
            </a:pPr>
            <a:r>
              <a:rPr lang="ru-RU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местное очистное сооружение (песколовка, жироловка, нефтеловушка и т.д.).</a:t>
            </a:r>
          </a:p>
          <a:p>
            <a:pPr marL="0" marR="1130300" indent="0" algn="l">
              <a:lnSpc>
                <a:spcPct val="113000"/>
              </a:lnSpc>
              <a:spcAft>
                <a:spcPts val="375"/>
              </a:spcAft>
              <a:buNone/>
            </a:pPr>
            <a:r>
              <a:rPr lang="ru-RU" sz="2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насосная станция перекачки. </a:t>
            </a:r>
          </a:p>
          <a:p>
            <a:pPr marL="0" marR="1130300" indent="0" algn="l">
              <a:lnSpc>
                <a:spcPct val="113000"/>
              </a:lnSpc>
              <a:spcAft>
                <a:spcPts val="375"/>
              </a:spcAft>
              <a:buNone/>
            </a:pPr>
            <a:r>
              <a:rPr lang="ru-RU" sz="2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2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выпуск канализации  в городскую канализационную сеть.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01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A87A-8500-47C5-A008-38479C9B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Ливневая канализация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5069B-1F11-4C42-AF42-877BE4E8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Ливневая канализация, принимающая и отводящая за пределы застройки атмосферные воды, выпадающие на территории населенных мест.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13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15DA-0A0B-4F16-8020-F08EE74E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93" y="273050"/>
            <a:ext cx="4738547" cy="5636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дождевой канализации  на примере двухэтажного здания с подвалом</a:t>
            </a:r>
            <a:endParaRPr lang="ru-RU" sz="1800" b="1" dirty="0"/>
          </a:p>
        </p:txBody>
      </p:sp>
      <p:pic>
        <p:nvPicPr>
          <p:cNvPr id="6" name="Picture 193178">
            <a:extLst>
              <a:ext uri="{FF2B5EF4-FFF2-40B4-BE49-F238E27FC236}">
                <a16:creationId xmlns:a16="http://schemas.microsoft.com/office/drawing/2014/main" id="{AAE16749-232C-44E5-868B-F15507C241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667" y="548680"/>
            <a:ext cx="4474840" cy="568863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43ADF4B-CDE2-47C9-B5F3-D221E2406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4788024" cy="5289451"/>
          </a:xfrm>
        </p:spPr>
        <p:txBody>
          <a:bodyPr>
            <a:noAutofit/>
          </a:bodyPr>
          <a:lstStyle/>
          <a:p>
            <a:pPr marL="342900" marR="1133475" lvl="0" indent="-342900" algn="just" fontAlgn="base">
              <a:lnSpc>
                <a:spcPct val="112000"/>
              </a:lnSpc>
              <a:spcAft>
                <a:spcPts val="3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водосточная воронка. </a:t>
            </a:r>
            <a:r>
              <a:rPr lang="ru-RU" sz="2000" u="none" strike="noStrike" baseline="-25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</a:t>
            </a:r>
            <a:r>
              <a:rPr lang="ru-RU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водосточный стояк.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3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Прокладывается в лестничных клетках и коридорах. 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ревизия. </a:t>
            </a:r>
          </a:p>
          <a:p>
            <a:pPr marL="342900" marR="1133475" lvl="0" indent="-342900" algn="just" fontAlgn="base">
              <a:lnSpc>
                <a:spcPct val="136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сифон (гидравлический затвор). Он предохраняет от образования ледяной пробки в весенний период. 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выпуск .</a:t>
            </a:r>
          </a:p>
          <a:p>
            <a:pPr marR="1133475" lvl="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</a:pPr>
            <a:r>
              <a:rPr lang="ru-RU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5815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81D7FE-0442-460B-B6CC-9642A6F2A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этих видов канализации может существовать отдельно.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они объединяются и обслуживаются разнородные объекты, транспортируя стоки в смешанном виде по общей системе труб.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30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1EDD89-FA64-43E1-8F6C-C7007DA5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или отсутствия такого объединения различают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раздельную;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общесплавную систему.</a:t>
            </a:r>
          </a:p>
          <a:p>
            <a:pPr marL="0" indent="0">
              <a:buNone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раздельной системе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фекально-хозяйственная канализация и ливневая канализации  строятся и эксплуатируются независимо одна от другой и могут осуществляться разновременно.</a:t>
            </a:r>
          </a:p>
          <a:p>
            <a:pPr marL="0" indent="0">
              <a:buNone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общесплавной системе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приема хозяйственно-фекальных и атмосферных (ливневых и талых)  вод  служит одна общая сеть  в  которую фекально-хозяйственные воды поступают через приборы, установленные в зданиях, а ливневые-через приемные отверстия в уличных покрытиях.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стоки  присоединяются к фекально-хозяйственной и к общесплавной сети, если их состав не угрожает  исправности  сети и ее нормальной эксплуатации и если по своему составу и свойствам они пригодны для  совместной с фекально-хозяйственными водами очистки на общих сооружениях. </a:t>
            </a:r>
          </a:p>
        </p:txBody>
      </p:sp>
    </p:spTree>
    <p:extLst>
      <p:ext uri="{BB962C8B-B14F-4D97-AF65-F5344CB8AC3E}">
        <p14:creationId xmlns:p14="http://schemas.microsoft.com/office/powerpoint/2010/main" val="127608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C65D-53CF-4A9A-83A5-F98E801D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Внутренний водопровод зданий 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5E3C78-5819-4906-9822-2B3822FD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marR="1130300" indent="0" algn="l">
              <a:lnSpc>
                <a:spcPct val="113000"/>
              </a:lnSpc>
              <a:spcAft>
                <a:spcPts val="365"/>
              </a:spcAft>
              <a:buNone/>
            </a:pP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Внутренний водопровод зданий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система трубопроводов и устройств, подающих воду внутри зданий, включая ввод водопровода, который находится снаружи. </a:t>
            </a:r>
          </a:p>
          <a:p>
            <a:pPr marL="0" marR="1130300" indent="0" algn="l">
              <a:lnSpc>
                <a:spcPct val="113000"/>
              </a:lnSpc>
              <a:spcAft>
                <a:spcPts val="365"/>
              </a:spcAft>
              <a:buNone/>
            </a:pP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 внутреннего водопровода входят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marR="1148715" lvl="0" indent="-342900" algn="just" fontAlgn="base"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трубопроводы и соединительные фасонные детали (фитинги); </a:t>
            </a:r>
          </a:p>
          <a:p>
            <a:pPr marL="342900" marR="1148715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арматура (краны, смесители, вентили, задвижки и т.д.); </a:t>
            </a:r>
          </a:p>
          <a:p>
            <a:pPr marL="342900" marR="1148715" lvl="0" indent="-342900" algn="just" fontAlgn="base">
              <a:lnSpc>
                <a:spcPct val="136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приборы (манометры, водомеры); </a:t>
            </a:r>
          </a:p>
          <a:p>
            <a:pPr marL="342900" marR="1148715" lvl="0" indent="-342900" algn="just" fontAlgn="base">
              <a:lnSpc>
                <a:spcPct val="136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arenR"/>
            </a:pPr>
            <a:r>
              <a:rPr lang="ru-RU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оборудование (насосы).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659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753E73-9678-4A4C-8422-8EEE3214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сплавной канализации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1.отсутствие засорений сети. Периодически поступающие в сеть потоки ливневых вод, заполняющих все сечение труб, вымывают и уносят отложения взвешенных веществ.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2.поступление всех стоков поселения на общие очистные сооружения и отсутствие выпусков неочищенных ливневых вод в черте поселения.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889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41F59D-5415-4CE7-A548-4351DB9D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 раздельной системы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большей технико-экономической доступности постройки одной фекально-хозяйственной сети,  не нуждающейся в трубах большого диаметра, как общесплавная.</a:t>
            </a:r>
          </a:p>
        </p:txBody>
      </p:sp>
    </p:spTree>
    <p:extLst>
      <p:ext uri="{BB962C8B-B14F-4D97-AF65-F5344CB8AC3E}">
        <p14:creationId xmlns:p14="http://schemas.microsoft.com/office/powerpoint/2010/main" val="2503214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D481F2-D038-49A6-B621-F6542393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канализационная система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комплекс разнообразных сооружений и установок, совокупность которых должна обеспечить: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1.санитарный комфорт в канализационных зданиях;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2.Безпрепятственное удаление сточных вод в условиях, исключающих опасность загрязнения и заражения территории населенного места;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3.обезвреживание сточных вод перед выпуском в водоемы до степени, обеспечивающей интересы санитарного и хозяйственного использования последних</a:t>
            </a:r>
          </a:p>
        </p:txBody>
      </p:sp>
    </p:spTree>
    <p:extLst>
      <p:ext uri="{BB962C8B-B14F-4D97-AF65-F5344CB8AC3E}">
        <p14:creationId xmlns:p14="http://schemas.microsoft.com/office/powerpoint/2010/main" val="38013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453E4-1F15-48A7-90A2-4382D5B9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канализационной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3D961-0B8C-4092-BC53-41F25FA5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канализационных сооружений входят: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водосливные канализационные приборы в жилых и общественных зданиях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труб внутри зданий, в пределах квартала или микрорайона;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уличная сеть труб;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на сети;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Насосные станции;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для обеззараживания сточных вод;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 для выпуска сточных вод в водоем</a:t>
            </a:r>
          </a:p>
        </p:txBody>
      </p:sp>
    </p:spTree>
    <p:extLst>
      <p:ext uri="{BB962C8B-B14F-4D97-AF65-F5344CB8AC3E}">
        <p14:creationId xmlns:p14="http://schemas.microsoft.com/office/powerpoint/2010/main" val="5522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DBB6E-5394-421F-9C81-74C5EC16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r>
              <a:rPr lang="ru-RU" b="1" dirty="0"/>
              <a:t>Домовые  канализационные приборы</a:t>
            </a:r>
          </a:p>
        </p:txBody>
      </p:sp>
      <p:pic>
        <p:nvPicPr>
          <p:cNvPr id="4" name="Picture 2" descr="C:\Users\notebook\Desktop\img20.jpg">
            <a:extLst>
              <a:ext uri="{FF2B5EF4-FFF2-40B4-BE49-F238E27FC236}">
                <a16:creationId xmlns:a16="http://schemas.microsoft.com/office/drawing/2014/main" id="{D281E1D1-7E56-4473-A295-78243877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39759"/>
          <a:stretch/>
        </p:blipFill>
        <p:spPr bwMode="auto">
          <a:xfrm>
            <a:off x="5436096" y="2636912"/>
            <a:ext cx="3600400" cy="4120061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6D20843-FFAE-4FF8-B79A-CAA9D35A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Домовые  канализационные приборы создают условия санитарного комфорта, без которых нельзя себе представить современное благоустроенное жилище.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92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8BF056-9629-4F97-9849-3A16EEB0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канализации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D90E0-380B-451D-974B-4498DF55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60263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200" u="sng" dirty="0"/>
              <a:t>Внутренняя система канализации</a:t>
            </a:r>
            <a:r>
              <a:rPr lang="ru-RU" sz="3200" dirty="0"/>
              <a:t>         </a:t>
            </a:r>
          </a:p>
          <a:p>
            <a:pPr marL="0" indent="0">
              <a:buNone/>
            </a:pPr>
            <a:r>
              <a:rPr lang="ru-RU" sz="3200" dirty="0"/>
              <a:t> (для сбора стоков, производимых внутри различных строений, и последующей доставки их в наружную систему канализации). </a:t>
            </a:r>
          </a:p>
          <a:p>
            <a:pPr marL="0" indent="0">
              <a:buNone/>
            </a:pPr>
            <a:r>
              <a:rPr lang="ru-RU" sz="3200" dirty="0"/>
              <a:t>- водоприемные приборы и конструкции: унитазы, раковины, душевые поддоны и т.п. </a:t>
            </a:r>
          </a:p>
          <a:p>
            <a:endParaRPr lang="ru-RU" dirty="0"/>
          </a:p>
        </p:txBody>
      </p:sp>
      <p:pic>
        <p:nvPicPr>
          <p:cNvPr id="5" name="Picture 2" descr="C:\Users\notebook\Desktop\img23.jpg">
            <a:extLst>
              <a:ext uri="{FF2B5EF4-FFF2-40B4-BE49-F238E27FC236}">
                <a16:creationId xmlns:a16="http://schemas.microsoft.com/office/drawing/2014/main" id="{437D042A-2D52-43C3-85EB-69C73F4A7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8543" t="30352" r="10981"/>
          <a:stretch/>
        </p:blipFill>
        <p:spPr bwMode="auto">
          <a:xfrm>
            <a:off x="6310536" y="5044281"/>
            <a:ext cx="2376264" cy="1539081"/>
          </a:xfrm>
          <a:prstGeom prst="rect">
            <a:avLst/>
          </a:prstGeom>
          <a:noFill/>
        </p:spPr>
      </p:pic>
      <p:pic>
        <p:nvPicPr>
          <p:cNvPr id="6" name="Picture 2" descr="C:\Users\notebook\Desktop\img24.jpg">
            <a:extLst>
              <a:ext uri="{FF2B5EF4-FFF2-40B4-BE49-F238E27FC236}">
                <a16:creationId xmlns:a16="http://schemas.microsoft.com/office/drawing/2014/main" id="{ECFF9ADF-1781-4A62-8FBF-A94606DD3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887" t="21221" r="16887" b="5499"/>
          <a:stretch/>
        </p:blipFill>
        <p:spPr bwMode="auto">
          <a:xfrm>
            <a:off x="179512" y="4900264"/>
            <a:ext cx="2808312" cy="1747956"/>
          </a:xfrm>
          <a:prstGeom prst="rect">
            <a:avLst/>
          </a:prstGeom>
          <a:noFill/>
        </p:spPr>
      </p:pic>
      <p:pic>
        <p:nvPicPr>
          <p:cNvPr id="7" name="Picture 2" descr="C:\Users\notebook\Desktop\img22.jpg">
            <a:extLst>
              <a:ext uri="{FF2B5EF4-FFF2-40B4-BE49-F238E27FC236}">
                <a16:creationId xmlns:a16="http://schemas.microsoft.com/office/drawing/2014/main" id="{FE8F6F79-A11D-4099-826C-08744785C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7317"/>
          <a:stretch/>
        </p:blipFill>
        <p:spPr bwMode="auto">
          <a:xfrm>
            <a:off x="3095414" y="4900264"/>
            <a:ext cx="2952750" cy="1827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328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F5EE1-6EF7-43FE-83F5-7A3B568E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канализации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E45C9-A30A-440F-A467-5B33E5D0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9"/>
            <a:ext cx="8928992" cy="4836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Наружная канализационная система  трубопроводов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-подводки,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-коллекторы (горизонтально расположенные трубопроводы),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-стояки (вертикально расположенные трубопроводы),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-вентиляционные стояки,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-клапаны,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-системы запоров.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4579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F9A25-9CB9-4D4B-B23F-0C8F44DF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 канализационная сеть состоит из последовательно соединяющихся домовых, внутриквартальных и внутри микрорайона, уличных и  загородных трубопроводов, выводящих стоки и очистительным сооружениям.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78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35E782-0D8F-40E0-884C-5A1AEDBA30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229600" cy="5360988"/>
          </a:xfrm>
        </p:spPr>
        <p:txBody>
          <a:bodyPr/>
          <a:lstStyle/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санитарные требования , которым должна удовлетворять сеть  в целом: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непроницаемость труби стыков, гарантирующая от загрязнения сточными водами зданий и почвы;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поводов для засорений;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984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0EC827-9641-43ED-9191-0B8EA453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/>
          </a:p>
          <a:p>
            <a:pPr marL="0" indent="0" algn="ctr">
              <a:buNone/>
            </a:pPr>
            <a:endParaRPr lang="ru-RU" sz="6000" dirty="0"/>
          </a:p>
          <a:p>
            <a:pPr marL="0" indent="0" algn="ctr">
              <a:buNone/>
            </a:pPr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0582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214F1-ACBE-4944-8BAD-F6737D2E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Классификация внутренних водопроводов </a:t>
            </a:r>
            <a:br>
              <a:rPr lang="ru-RU" sz="1800" b="1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16EEB-AA70-435A-8087-C9592EC3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marL="6350" marR="1133475" indent="0" algn="just">
              <a:lnSpc>
                <a:spcPct val="112000"/>
              </a:lnSpc>
              <a:spcAft>
                <a:spcPts val="375"/>
              </a:spcAft>
              <a:buNone/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нутренний водопровод подразделяется  на:</a:t>
            </a:r>
          </a:p>
          <a:p>
            <a:pPr marL="6350" marR="1133475" indent="0" algn="just">
              <a:lnSpc>
                <a:spcPct val="112000"/>
              </a:lnSpc>
              <a:spcAft>
                <a:spcPts val="375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1.холодный 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1133475" indent="0" algn="just">
              <a:lnSpc>
                <a:spcPct val="112000"/>
              </a:lnSpc>
              <a:spcAft>
                <a:spcPts val="375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2.горячий водопровод. </a:t>
            </a:r>
          </a:p>
          <a:p>
            <a:pPr marL="229870" marR="1682750" indent="0" algn="l">
              <a:lnSpc>
                <a:spcPct val="135000"/>
              </a:lnSpc>
              <a:spcAft>
                <a:spcPts val="20"/>
              </a:spcAft>
              <a:buNone/>
            </a:pPr>
            <a:r>
              <a:rPr lang="ru-RU" sz="2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Холодные водопроводы имеют следующие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разновидности:  </a:t>
            </a:r>
          </a:p>
          <a:p>
            <a:pPr marL="229870" marR="1682750" indent="0" algn="l">
              <a:lnSpc>
                <a:spcPct val="135000"/>
              </a:lnSpc>
              <a:spcAft>
                <a:spcPts val="20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хозяйственно-питьевой водопровод; </a:t>
            </a:r>
          </a:p>
          <a:p>
            <a:pPr marL="229870" marR="1682750" indent="0" algn="l">
              <a:lnSpc>
                <a:spcPct val="135000"/>
              </a:lnSpc>
              <a:spcAft>
                <a:spcPts val="20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противопожарный водопровод; </a:t>
            </a:r>
          </a:p>
          <a:p>
            <a:pPr marL="229870" marR="1133475" indent="0" algn="just">
              <a:lnSpc>
                <a:spcPct val="112000"/>
              </a:lnSpc>
              <a:spcAft>
                <a:spcPts val="25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производственный водопровод (общее обозначение).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горячий водопровод должен иметь в здании две трубы: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подающая,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циркуляционная.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7415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61BA2-2EFC-4A98-B248-FE176554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ХОЗЯЙСТВЕННО-ПИТЬЕВОЙ ВОДОПРОВОД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65ACF-A22F-4500-AC30-FB6C2060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 lnSpcReduction="10000"/>
          </a:bodyPr>
          <a:lstStyle/>
          <a:p>
            <a:pPr marL="635" marR="1084580" indent="0" algn="ctr">
              <a:lnSpc>
                <a:spcPct val="107000"/>
              </a:lnSpc>
              <a:spcAft>
                <a:spcPts val="115"/>
              </a:spcAft>
              <a:buNone/>
            </a:pP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Хозяйственно-питьевой водопровод 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разновидность холодного водопровода. </a:t>
            </a:r>
          </a:p>
          <a:p>
            <a:pPr marL="635" marR="1084580" indent="0" algn="ctr">
              <a:lnSpc>
                <a:spcPct val="107000"/>
              </a:lnSpc>
              <a:spcAft>
                <a:spcPts val="115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основной водопровод в городах и населённых пунктах.</a:t>
            </a:r>
          </a:p>
          <a:p>
            <a:pPr marL="635" marR="1084580" indent="0" algn="ctr">
              <a:lnSpc>
                <a:spcPct val="107000"/>
              </a:lnSpc>
              <a:spcAft>
                <a:spcPts val="115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его названии на первом месте стоит слово "хозяйственный", так как основной объём воды - более 95 % - используется в зданиях на хозяйственные нужды и лишь менее 5 % - на питьё. </a:t>
            </a:r>
          </a:p>
          <a:p>
            <a:pPr marL="635" marR="1084580" indent="0" algn="ctr">
              <a:lnSpc>
                <a:spcPct val="107000"/>
              </a:lnSpc>
              <a:spcAft>
                <a:spcPts val="115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на одного жителя крупного города суточная норма водопотребления холодной воды, согласно СНиП 2.04.01-85, составляет около 180 л/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 которых на питьё в среднем расходуется около 3 литров.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90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D81F8B-2B4F-44A9-AC9F-E311C0E31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marR="1141095" indent="0" algn="ctr">
              <a:lnSpc>
                <a:spcPct val="107000"/>
              </a:lnSpc>
              <a:spcAft>
                <a:spcPts val="100"/>
              </a:spcAft>
              <a:buNone/>
            </a:pPr>
            <a:r>
              <a:rPr lang="ru-RU" sz="1800" b="1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Требования к качеству воды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1133475" indent="0" algn="just">
              <a:lnSpc>
                <a:spcPct val="135000"/>
              </a:lnSpc>
              <a:spcAft>
                <a:spcPts val="2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качеству воды в хозяйственно-питьевом водопроводе можно разбить на две группы: 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310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должна быть питьевой, согласно ГОСТ 2874-82*; 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330"/>
              </a:spcAft>
              <a:buClr>
                <a:srgbClr val="000000"/>
              </a:buClr>
              <a:buSzPts val="1400"/>
              <a:buFont typeface="Symbol" panose="05050102010706020507" pitchFamily="18" charset="2"/>
              <a:buChar char="-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должна быть холодной, то есть с температурой t </a:t>
            </a:r>
            <a:r>
              <a:rPr lang="ru-RU" sz="1800" u="none" strike="noStrike" baseline="-25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≈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+8 ... +11 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°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</a:p>
          <a:p>
            <a:pPr marL="229235" marR="1336675" indent="0" algn="just">
              <a:lnSpc>
                <a:spcPct val="137000"/>
              </a:lnSpc>
              <a:spcAft>
                <a:spcPts val="2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 на питьевую воду содержит показатели трёх типов: </a:t>
            </a:r>
          </a:p>
          <a:p>
            <a:pPr marL="229235" marR="1336675" indent="0" algn="just">
              <a:lnSpc>
                <a:spcPct val="137000"/>
              </a:lnSpc>
              <a:spcAft>
                <a:spcPts val="25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ФИЗИЧЕСКИЕ: мутность, цветность, запах, привкус; 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+mj-lt"/>
              <a:buAutoNum type="arabicParenR" startAt="2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ХИМИЧЕСКИЕ: общая минерализация (не более 1 г/литр - это пресная вода), а также содержание неорганических и органических веществ не более предельно-допустимых концентраций (ПДК); </a:t>
            </a:r>
          </a:p>
          <a:p>
            <a:pPr marL="342900" marR="1133475" lvl="0" indent="-342900" algn="just" fontAlgn="base">
              <a:lnSpc>
                <a:spcPct val="112000"/>
              </a:lnSpc>
              <a:spcAft>
                <a:spcPts val="275"/>
              </a:spcAft>
              <a:buClr>
                <a:srgbClr val="000000"/>
              </a:buClr>
              <a:buSzPts val="1400"/>
              <a:buFont typeface="+mj-lt"/>
              <a:buAutoNum type="arabicParenR" startAt="2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БАКТЕРИОЛОГИЧЕСКИЕ: не более трёх бактерий на литр воды. </a:t>
            </a:r>
          </a:p>
          <a:p>
            <a:pPr marL="6350" marR="1133475" indent="-5715" algn="just">
              <a:lnSpc>
                <a:spcPct val="112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 воды в пределах t </a:t>
            </a:r>
            <a:r>
              <a:rPr lang="ru-RU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≈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+8 ... +11 </a:t>
            </a:r>
            <a:r>
              <a:rPr lang="ru-RU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достигается за счёт контакта подземных труб наружного водопровода с грунтом, для чего эти трубы не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теплоизолируются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 землёй. </a:t>
            </a:r>
          </a:p>
          <a:p>
            <a:pPr marL="6350" marR="1133475" indent="-5715" algn="just">
              <a:lnSpc>
                <a:spcPct val="112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Наружный водопровод прокладывается всегда на глубинах ниже зоны промерзания грунта, где круглый год температуры положительные.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75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D6D75-8366-4B0C-A476-2D7EF27C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хозяйственно-питьевого водопровода на примере двухэтажного здания с подвалом</a:t>
            </a:r>
            <a:endParaRPr lang="ru-RU" sz="2000" b="1" dirty="0"/>
          </a:p>
        </p:txBody>
      </p:sp>
      <p:pic>
        <p:nvPicPr>
          <p:cNvPr id="6" name="Picture 193164">
            <a:extLst>
              <a:ext uri="{FF2B5EF4-FFF2-40B4-BE49-F238E27FC236}">
                <a16:creationId xmlns:a16="http://schemas.microsoft.com/office/drawing/2014/main" id="{7B136E32-8199-490E-8462-3BE37C64A63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4316288" cy="511256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8E17E97E-17C6-4AF7-BA80-BC85225C5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104456" cy="4983162"/>
          </a:xfrm>
        </p:spPr>
        <p:txBody>
          <a:bodyPr>
            <a:normAutofit/>
          </a:bodyPr>
          <a:lstStyle/>
          <a:p>
            <a:pPr marL="229235" marR="1133475" indent="0" algn="just">
              <a:lnSpc>
                <a:spcPct val="112000"/>
              </a:lnSpc>
              <a:spcAft>
                <a:spcPts val="280"/>
              </a:spcAft>
              <a:buNone/>
            </a:pP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 хозяйственно-питьевого водопровода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245"/>
              </a:spcAft>
              <a:buClr>
                <a:srgbClr val="000000"/>
              </a:buClr>
              <a:buSzPts val="1400"/>
              <a:buNone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 водопровода; 2.водомерный узел;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300"/>
              </a:spcAft>
              <a:buClr>
                <a:srgbClr val="000000"/>
              </a:buClr>
              <a:buSzPts val="1400"/>
              <a:buNone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насосная установка (не всегда);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275"/>
              </a:spcAft>
              <a:buClr>
                <a:srgbClr val="000000"/>
              </a:buClr>
              <a:buSzPts val="1400"/>
              <a:buNone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разводящая сеть водопровода;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305"/>
              </a:spcAft>
              <a:buClr>
                <a:srgbClr val="000000"/>
              </a:buClr>
              <a:buSzPts val="1400"/>
              <a:buNone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водопроводный стояк;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330"/>
              </a:spcAft>
              <a:buClr>
                <a:srgbClr val="000000"/>
              </a:buClr>
              <a:buSzPts val="1400"/>
              <a:buNone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поэтажная (поквартирная) подводка; </a:t>
            </a:r>
          </a:p>
          <a:p>
            <a:pPr marL="0" marR="1133475" lvl="0" indent="0" algn="just" fontAlgn="base">
              <a:lnSpc>
                <a:spcPct val="112000"/>
              </a:lnSpc>
              <a:spcAft>
                <a:spcPts val="25"/>
              </a:spcAft>
              <a:buClr>
                <a:srgbClr val="000000"/>
              </a:buClr>
              <a:buSzPts val="1400"/>
              <a:buNone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водоразборная и смесительная арматура.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8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1B90CC4A-9BEE-44A9-B69C-6E99F0B7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22107"/>
          </a:xfrm>
        </p:spPr>
        <p:txBody>
          <a:bodyPr>
            <a:normAutofit/>
          </a:bodyPr>
          <a:lstStyle/>
          <a:p>
            <a:pPr marL="0" marR="1130300" indent="0" algn="l">
              <a:lnSpc>
                <a:spcPct val="113000"/>
              </a:lnSpc>
              <a:spcAft>
                <a:spcPts val="2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.Ввод водопровода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это участок подземного трубопровода с запорной арматурой от смотрового колодца  на наружной сети до наружной стены здания, куда подаётся вода.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Каждый ввод водопровода в жилых зданиях рассчитан на количество квартир не более 400.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Водомерный узел (водомерная рамка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— это участок водопроводной трубы непосредственно после ввода водопровода, который имеет водомер, манометр, запорную арматуру и обводную линию.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Насосная установка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внутреннем водопроводе необходима при постоянном или периодическом недостатке напора, обычно когда вода не доходит по трубам до верхних этажей здания.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00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3B62715-EC58-458B-96E5-4413FCCC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Разводящие сети внутреннего водопровода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прокладываются, согласно СНиП 2.04.01-85, в подвалах, технических подпольях и этажах, на чердаках, в случае отсутствия чердаков — на первом этаже в подпольных каналах совместно с трубопроводами отопления или под полом с устройством съёмного фриза или под потолком верхнего этажа.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Водопроводные стояки.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Стояком называется любой вертикальный трубопровод.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Поэтажные (поквартирные) подводки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подают воду от стояков к водоразборной и смесительной арматуре: к кранам, смесителям, поплавковым клапанам смывных бачков.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ru-RU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Водоразборная и смесительная арматура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служит для получения воды из водопровода. Она устанавливается на концах трубопроводов подводок на определённой высоте над полом, регламентированной СНиП 3.05.01-85. Например, общий смеситель для умывальника и ванны устанавливается в уровне верха борта умывальника на высоте над полом равной 850мм.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1985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18333</TotalTime>
  <Words>2201</Words>
  <Application>Microsoft Office PowerPoint</Application>
  <PresentationFormat>Экран (4:3)</PresentationFormat>
  <Paragraphs>169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Segoe UI Symbol</vt:lpstr>
      <vt:lpstr>Symbol</vt:lpstr>
      <vt:lpstr>Times New Roman</vt:lpstr>
      <vt:lpstr>Wingdings</vt:lpstr>
      <vt:lpstr>Тема Office</vt:lpstr>
      <vt:lpstr>Водоснабжение и канализация </vt:lpstr>
      <vt:lpstr>Презентация PowerPoint</vt:lpstr>
      <vt:lpstr>Внутренний водопровод зданий  </vt:lpstr>
      <vt:lpstr>Классификация внутренних водопроводов  </vt:lpstr>
      <vt:lpstr>ХОЗЯЙСТВЕННО-ПИТЬЕВОЙ ВОДОПРОВОД</vt:lpstr>
      <vt:lpstr>Презентация PowerPoint</vt:lpstr>
      <vt:lpstr>Элементы хозяйственно-питьевого водопровода на примере двухэтажного здания с подвалом</vt:lpstr>
      <vt:lpstr>Презентация PowerPoint</vt:lpstr>
      <vt:lpstr>Презентация PowerPoint</vt:lpstr>
      <vt:lpstr>Элементы хозяйственно-питьевого водопровода</vt:lpstr>
      <vt:lpstr>Презентация PowerPoint</vt:lpstr>
      <vt:lpstr>Презентация PowerPoint</vt:lpstr>
      <vt:lpstr>ГОРЯЧИЙ ВОДОПРОВОД   Современный горячий водопровод  имеет в здании две трубы:  1.подающий трубопровод;  2.циркуляционный трубопровод.     </vt:lpstr>
      <vt:lpstr>Презентация PowerPoint</vt:lpstr>
      <vt:lpstr>Канализация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и системы канализации</vt:lpstr>
      <vt:lpstr>Фекально-хозяйственная канализация (бытовая канализация) </vt:lpstr>
      <vt:lpstr>Элементы бытовой канализации   на примере двухэтажного здания с подвалом</vt:lpstr>
      <vt:lpstr>Промышленная канализация </vt:lpstr>
      <vt:lpstr>Классификация производственной канализации  по составу сточных вод</vt:lpstr>
      <vt:lpstr>Презентация PowerPoint</vt:lpstr>
      <vt:lpstr>Ливневая канализация</vt:lpstr>
      <vt:lpstr>Элементы дождевой канализации  на примере двухэтажного здания с подвалом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канализационной системы</vt:lpstr>
      <vt:lpstr>Домовые  канализационные приборы</vt:lpstr>
      <vt:lpstr>Элементы системы канализации</vt:lpstr>
      <vt:lpstr>Элементы системы канализации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Домовые системы водоснабжения и канализации.</dc:title>
  <dc:creator>donguzova</dc:creator>
  <cp:lastModifiedBy>пользователь пользователь</cp:lastModifiedBy>
  <cp:revision>74</cp:revision>
  <dcterms:created xsi:type="dcterms:W3CDTF">2018-10-25T09:37:33Z</dcterms:created>
  <dcterms:modified xsi:type="dcterms:W3CDTF">2020-09-25T13:30:39Z</dcterms:modified>
</cp:coreProperties>
</file>