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648" r:id="rId1"/>
  </p:sldMasterIdLst>
  <p:sldIdLst>
    <p:sldId id="279" r:id="rId2"/>
    <p:sldId id="280" r:id="rId3"/>
    <p:sldId id="281" r:id="rId4"/>
    <p:sldId id="257" r:id="rId5"/>
    <p:sldId id="258" r:id="rId6"/>
    <p:sldId id="282" r:id="rId7"/>
    <p:sldId id="259" r:id="rId8"/>
    <p:sldId id="260" r:id="rId9"/>
    <p:sldId id="283" r:id="rId10"/>
    <p:sldId id="261" r:id="rId11"/>
    <p:sldId id="262" r:id="rId12"/>
    <p:sldId id="263" r:id="rId13"/>
    <p:sldId id="264" r:id="rId14"/>
    <p:sldId id="265" r:id="rId15"/>
    <p:sldId id="269" r:id="rId16"/>
    <p:sldId id="266" r:id="rId17"/>
    <p:sldId id="267" r:id="rId18"/>
    <p:sldId id="268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85" r:id="rId29"/>
  </p:sldIdLst>
  <p:sldSz cx="9144000" cy="6858000" type="screen4x3"/>
  <p:notesSz cx="6858000" cy="9144000"/>
  <p:custDataLst>
    <p:tags r:id="rId3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8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924944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Лекция  </a:t>
            </a: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Материальная ответственность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60648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высшего образования «Красноярский государственный медицинский университет имени профессора В.Ф.Войно-Ясенецкого»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Министерства здравоохранения   Российской Федерации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Фармацевтический колледж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7904" y="5949280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Красноярск, 2021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2060848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МДК Организация деятельности аптеки и ее структурных подразделений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31840" y="522920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Казакова Е.Н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1520" y="445314"/>
            <a:ext cx="860449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Пределы материальной ответственности работника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причиненный ущерб работник несет материальную ответственность в пределах своего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среднего месячного заработка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если иное не предусмотрено  ТК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РФ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или иными федеральными законами.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23528" y="292006"/>
            <a:ext cx="852964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Полная материальная ответственность работника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Полная материальная ответственность работника состоит в его обязанности возмещать причиненный работодателю прямой действительный ущерб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полном размере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Материальная ответственность в полном размере причиненного ущерба может возлагаться на работника лишь в случаях, предусмотренных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Кодексом или иными федеральными законами.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51520" y="476672"/>
            <a:ext cx="871296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Случаи полной материальной ответственности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Материальная ответственность в полном размере причиненного ущерба возлагается на работника в следующих случаях: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работника возложена материальная ответственность в полном размере за ущерб, причиненный работодателю при исполнении работником трудовых обязанностей;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недостачи ценностей, вверенных ему на основании  специального письменного договора или полученных им по разовому документу;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умышленного причинения ущерба;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</a:t>
            </a:r>
            <a:r>
              <a:rPr lang="ru-RU" sz="1400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причинения ущерба в состоянии алкогольного, наркотического или иного токсического опьянения;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23528" y="1052736"/>
            <a:ext cx="849694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причинения ущерба в результате преступных действий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работника, установленных приговором суда;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 причинения ущерба в результате административного проступка, если таковой установлен соответствующим государственным органом;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разглашения сведений, составляющих охраняемую законом  тайну (государственную, служебную, коммерческую или иную), в случаях, предусмотренных федеральными законами;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8) причинения ущерба не при исполнении работником трудовых  обязанностей.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9)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атериальная ответственность в полном размере может быть  установлена трудовым договором, заключаемым с заместителями руководителя,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организации, главным бухгалтером.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60648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Случаи полной материальной ответственности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23529" y="428604"/>
            <a:ext cx="849694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Письменные договоры о полной материальной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ответственности работников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Письменные договоры о полной индивидуальной или коллективной (бригадной) материальной ответственности (пункт 2 части первой статьи 243 Т К)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могут заключаться с работниками,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достигшими возраста восемнадцати лет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непосредственно обслуживающими или использующими денежные, товарные ценности или иное имущество.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Перечни работ и категорий работников, с которыми могут заключаться указанные договоры, а также типовые формы этих договоров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утверждаются в порядке, устанавливаемом Правительством Российской Федерации.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0"/>
            <a:ext cx="4714908" cy="6675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0884" y="357166"/>
            <a:ext cx="4573116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67544" y="219998"/>
            <a:ext cx="835824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Коллективная (бригадная) материальная ответственность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При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совместном выполнении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работниками отдельных видов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работ, связанных с хранением, обработкой, продажей (отпуском), перевозкой, применением или иным использованием переданных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 ценностей, когда невозможно разграничить ответственность каждого работника за причинение ущерба и заключить с ним договор о возмещении ущерба в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полном размере, может вводиться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коллективная (бригадная)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материальная ответственность.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89205" y="166994"/>
            <a:ext cx="845926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Письменный договор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 коллективной (бригадной) материальной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ответственности за причинение ущерба заключается между работодателем и всеми членами коллектива (бригады).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По договору о коллективной (бригадной) материальной ответственности ценности вверяются заранее установленной группе лиц, на которую возлагается полная материальная ответственность за их недостачу.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Для освобождения от материальной ответственности член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коллектива (бригады) должен доказать отсутствие своей вины.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При добровольном возмещении ущерба степень вины каждого члена коллектива (бригады) определяется по соглашению между всеми членами коллектива (бригады) и работодателем.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При взыскании ущерба в судебном порядке степень вины каждого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члена коллектива (бригады) определяется судом.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52"/>
            <a:ext cx="4704667" cy="657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6911" y="128109"/>
            <a:ext cx="4477089" cy="6658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290"/>
            <a:ext cx="4522319" cy="65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214290"/>
            <a:ext cx="4491052" cy="64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323528" y="3974"/>
            <a:ext cx="828092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Понятие о материальной ответственности.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Материально-ответственные лица.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Обстоятельства, исключающие материальную ответственность работника.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Случаи полной материальной ответственности.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Договор об индивидуальной материальной ответственности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Права и обязанности материально-ответственного лица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Договор о коллективной материальной ответственности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Права и обязанности коллектива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Права и обязанности работодателя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Порядок ведения учета и отчетности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Возмещение ущерба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447648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23528" y="188640"/>
            <a:ext cx="842968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 размера причиненного ущерба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Размер ущерба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причиненного работодателю при утрате и порче имущества, определяется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фактическим потерям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исчисляемым исходя из рыночных цен, действующих в данной местности на день причинения ущерба, но не ниже стоимости имущества по данным бухгалтерского учета с учетом степени износа этого имущества.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Федеральным законом может быть установлен особый порядок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определения размера подлежащего возмещению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ущерба, причиненного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работодателю хищением, умышленной порчей, недостачей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утратой отдельных видов имущества и других ценностей, а также в тех случаях, когда фактический размер причиненного ущерба превышает его номинальный размер.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23528" y="404664"/>
            <a:ext cx="8429684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Обязанность работодателя устанавливать размер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причиненного ему ущерба и причину его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возникновения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принятия решения о возмещении ущерба конкретными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работниками работодатель обязан провести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проверку для установления размера причиненного ущерба и причин его возникновения.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3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проведения такой проверки работодатель имеет право создать комиссию с участием соответствующих 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специалистов.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3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</a:t>
            </a:r>
            <a:r>
              <a:rPr lang="ru-RU" sz="23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работника обязательно т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ребование письменного объяснения для установления причины возникновения ущерба.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случае отказа или уклонения работника от предоставления указанного объяснения составляется соответствующий акт.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Работник и (или) его представитель имеют право знакомиться со всеми материалами проверки и обжаловать их в порядке,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установленном Трудовым Кодексом.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4282" y="529690"/>
            <a:ext cx="860619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Порядок взыскания ущерба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Взыскание с виновного работника суммы причиненного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ущерба, не превышающей среднего месячного заработка, производится по распоряжению работодателя.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Распоряжение может быть сделано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позднее одного месяца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 дня окончательного установления работодателем размера причиненного работником ущерба.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51519" y="714356"/>
            <a:ext cx="8640961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Если месячный срок истек или работник не согласен добровольно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возместить причиненный работодателю ущерб, а сумма причиненного ущерба, подлежащая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взысканию с работника, превышает его средний месячный заработок, то взыскание может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осуществляться только судом.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При несоблюдении работодателем установленного порядка взыскания ущерба работник имеет право обжаловать действия работодателя в суд.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47233" y="571480"/>
            <a:ext cx="854524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Работник, виновный в причинении ущерба работодателю,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может добровольно возместить его полностью или частично.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По соглашению сторон трудового договора допускается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возмещение ущерба с рассрочкой платежа.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В этом случае работник представляет работодателю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письменное обязательство о возмещении ущерба с указанием конкретных сроков платежей.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В случае увольнения работника,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который дал письменное обязательство о добровольном возмещении ущерба, но отказался возместить указанный ущерб, непогашенная задолженность взыскивается в судебном порядке.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51520" y="332656"/>
            <a:ext cx="862768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С согласия работодателя работник может передать ему для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возмещения причиненного ущерба равноценное имущество или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исправить поврежденное имущество.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22006" y="1844824"/>
            <a:ext cx="867047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Снижение органом по рассмотрению трудовых споров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размера ущерба, подлежащего взысканию с работника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Орган по рассмотрению трудовых споров с учетом степени и формы вины, материального положения работника и других обстоятельств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может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снизить размер ущерба, подлежащий взысканию с работника.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Снижение размера ущерба, подлежащего взысканию с работника, не производится, если ущерб причинен преступлением, совершенным в корыстных целях.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07131" y="785794"/>
            <a:ext cx="868535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Возмещение затрат, связанных с обучением работника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В случае увольнения без уважительных причин до истечения срока, обусловленного трудовым договором или соглашением об обучении за счет средств работодателя, работник обязан возместить затраты, понесенные работодателем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его обучение, исчисленные пропорционально фактически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отработанному после окончания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обучения времени, если иное не предусмотрено трудовым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договором или соглашением об обучении.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620688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Контроль знаний по теме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3140968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https://forms.gle/iw8d8yAQ4ocxu7Xn6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1628800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Пройдите по ссылке и ответьте на тестовые задания.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48680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Нормативные документы: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"Трудовой кодекс Российской Федерации" от 30.12.2001 N 197-ФЗ (ред. от 27.12.2018). Гл. 39 Материальная ответственность работника.</a:t>
            </a:r>
          </a:p>
          <a:p>
            <a:pPr marL="457200" indent="-457200" algn="just">
              <a:buAutoNum type="arabicParenR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Постановление Минтруда РФ от 31.12.2002 N 85 "Об утверждении перечней должностей и работ, замещаемых или выполняемых работниками, с которыми работодатель может заключать письменные договоры о полной индивидуальной или коллективной (бригадной) материальной ответственности, а также типовых форм договоров о полной материальной ответственности" .</a:t>
            </a: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23528" y="980728"/>
            <a:ext cx="833341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Материальная ответственность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правовой термин, в общем случае обозначающий обязанность лица возместить ущерб, причиненный другому лицу.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Материальная ответственность в трудовом праве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это не только обязанность работника возместить ущерб, причиненный работодателю (предприятию, учреждению, организации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индивидуальному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предпринимателю), но так же и обязанность работодателя возместить ущерб, причиненный работнику (в результате незаконного лишения возможности трудиться, за задержку выплаты заработной платы), либо его имуществу.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8864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Понятие о материальной ответственности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51520" y="445314"/>
            <a:ext cx="856895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Материально-ответственные лица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Перечень должностей,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которыми работодатель может заключать письменные договоры о материальной ответственности за недостачу вверенного имущества: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ассиры, том числе старшие), а также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другие работники, выполняющие обязанности кассиров (контролеров).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уководители, их заместители, специалисты, осуществляющие  функции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подсчета, пересчета или формирования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денежной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наличности;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инкассаторские функции 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перевозку (транспортировку) денежных средств и иных ценностей (в том числе водители-инкассаторы);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аведующие и иные руководители аптечных и иных фармацевтических организаций, отделов, пунктов и иных подразделений, их заместители, провизоры, технологи, фармацевты.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51520" y="814647"/>
            <a:ext cx="856895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Материально-ответственные лица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Перечень работ при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которых работодатель может заключать письменные договоры материальной ответственности за недостачу вверенного имущества: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работы: по приему и выплате всех видов платежей; по расчетам при продаже (реализации) товаров, продукции и услуг (в том числе не через кассу, через кассу, без кассы)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работы: по купле (приему), продаже (торговле, отпуску, реализации) услуг, товаров (продукции), подготовке их к продаже (торговле, отпуску, реализации).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работы: по приему на хранение, обработке (изготовлению), хранению, учету, отпуску (выдаче) материальных ценностей на складах, базах.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86435"/>
            <a:ext cx="8496944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Материальная ответственность работника за ущерб,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причиненный работодателю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Работник обязан возместить работодателю причиненный ему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прямой действительный ущерб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 прямым действительным ущербом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понимается реальное уменьшение наличного имущества работодателя или ухудшение состояния указанного имущества (в том числе имущества третьих лиц, находящегося  у работодателя, если работодатель несет ответственность за сохранность этого имущества), а также необходимость для работодателя произвести затраты либо излишние выплаты на приобретение, восстановление имущества либо на возмещение ущерба, причиненного работником третьим лицам.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Неполученные доходы (упущенная выгода) взысканию с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работника не подлежат.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51520" y="35332"/>
            <a:ext cx="8568952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Обстоятельства, исключающие материальную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ответственность работника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Материальная ответственность работника исключается в случаях возникновения ущерба вследствие: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непреодолимой силы 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природные явления – землетрясения, ураганы, наводнения, оползни и т. д.; явления социального характера – войны, аварии техногенного характера, а также запреты, вводимые государственными органами);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нормального хозяйственного риска, 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ормальный хозяйственный риск связан с внедрением в производство новых изобретений, усовершенствованием методов работы, технологии производственных процессов);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крайней необходимости или необходимой обороны;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неисполнения работодателем обязанности по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обеспечению надлежащих условий для хранения имущества,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вверенного работнику.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48680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Работодатель имеет право с учетом конкретных обстоятельств, при которых был причинен ущерб, полностью или частично отказаться от его взыскания с виновного работника.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Это может зависеть от размера нанесенного работником ущерба организации, от конкретной отдельно взятой ситуации.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7b5f1ecf2eac1260bedd48a232ca5ce2ec97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1732</Words>
  <Application>Microsoft Office PowerPoint</Application>
  <PresentationFormat>Экран (4:3)</PresentationFormat>
  <Paragraphs>146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Elena</cp:lastModifiedBy>
  <cp:revision>26</cp:revision>
  <dcterms:modified xsi:type="dcterms:W3CDTF">2021-01-17T02:59:14Z</dcterms:modified>
</cp:coreProperties>
</file>