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71" r:id="rId7"/>
    <p:sldId id="272" r:id="rId8"/>
    <p:sldId id="273" r:id="rId9"/>
    <p:sldId id="262" r:id="rId10"/>
    <p:sldId id="264" r:id="rId11"/>
    <p:sldId id="260" r:id="rId12"/>
    <p:sldId id="261" r:id="rId13"/>
    <p:sldId id="266" r:id="rId14"/>
    <p:sldId id="267" r:id="rId15"/>
    <p:sldId id="263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508352" cy="158417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4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400" dirty="0" err="1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Войно-Ясенецкого</a:t>
            </a:r>
            <a:r>
              <a:rPr lang="ru-RU" sz="14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»</a:t>
            </a:r>
            <a:br>
              <a:rPr lang="ru-RU" sz="14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14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Министерства здравоохранения Российской Федерации</a:t>
            </a:r>
            <a:br>
              <a:rPr lang="ru-RU" sz="14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14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Кафедра стоматологии ИПО</a:t>
            </a:r>
            <a:br>
              <a:rPr lang="ru-RU" sz="14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8076304" cy="17281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Вопросы </a:t>
            </a:r>
            <a:r>
              <a:rPr lang="ru-RU" sz="2800" dirty="0" err="1" smtClean="0">
                <a:solidFill>
                  <a:schemeClr val="tx1"/>
                </a:solidFill>
              </a:rPr>
              <a:t>онкоскрининга</a:t>
            </a:r>
            <a:r>
              <a:rPr lang="ru-RU" sz="2800" dirty="0" smtClean="0">
                <a:solidFill>
                  <a:schemeClr val="tx1"/>
                </a:solidFill>
              </a:rPr>
              <a:t> на терапевтическом стоматологическом приеме. Регламентирующие нормативно-правовые документы.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7408" y="4293096"/>
            <a:ext cx="66064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Выполнил ординатор </a:t>
            </a:r>
          </a:p>
          <a:p>
            <a:pPr algn="r"/>
            <a:r>
              <a:rPr lang="ru-RU" sz="1600" dirty="0"/>
              <a:t>кафедры стоматологии ИПО </a:t>
            </a:r>
          </a:p>
          <a:p>
            <a:pPr algn="r"/>
            <a:r>
              <a:rPr lang="ru-RU" sz="1600" dirty="0"/>
              <a:t>по специальности «стоматология терапевтическая»</a:t>
            </a:r>
          </a:p>
          <a:p>
            <a:pPr algn="r"/>
            <a:r>
              <a:rPr lang="ru-RU" sz="1600" dirty="0"/>
              <a:t>Баранова Софья Олеговна</a:t>
            </a:r>
          </a:p>
          <a:p>
            <a:pPr algn="r"/>
            <a:r>
              <a:rPr lang="ru-RU" sz="1600" dirty="0"/>
              <a:t>Рецензент к.м.н., доцент </a:t>
            </a:r>
            <a:r>
              <a:rPr lang="ru-RU" sz="1600" dirty="0" err="1"/>
              <a:t>Овчинникова</a:t>
            </a:r>
            <a:r>
              <a:rPr lang="ru-RU" sz="1600" dirty="0"/>
              <a:t> Светлана Анатольевна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1676" y="6381328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Красноярск </a:t>
            </a:r>
            <a:r>
              <a:rPr lang="ru-RU" dirty="0" smtClean="0"/>
              <a:t>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9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752528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При подозрении (наличии клинических, лабораторных и/или инструментальных данных, которые позволяют предположить наличие онкологического заболевания и/или не позволяют его исключить) или выявлении у пациента онкологического заболевания врачи-терапевты, врачи-терапевты участковые, врачи общей практики (семейные врачи), врачи-специалисты, средние медицинские работники направляют пациента для оказания первичной специализированной медицинской помощи в центр амбулаторной онкологической помощи, а в случае его отсутствия - в первичный онкологический кабинет медицинской организации или поликлиническое отделение онкологического диспансера (онкологической больницы).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Информация о выявленном подозрении на онкологическое заболевание направляется медицинским работником врачу-онкологу медицинской организации, в которой пациент получает первичную медико-санитарную медицинскую помощь.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Врач-онколог в </a:t>
            </a:r>
            <a:r>
              <a:rPr lang="ru-RU" sz="1400" dirty="0">
                <a:solidFill>
                  <a:schemeClr val="tx1"/>
                </a:solidFill>
              </a:rPr>
              <a:t>течение одного дня с даты установления предварительного диагноза злокачественного новообразования организует взятие биологического материала для цитологического исследования и (или) </a:t>
            </a:r>
            <a:r>
              <a:rPr lang="ru-RU" sz="1400" dirty="0" err="1">
                <a:solidFill>
                  <a:schemeClr val="tx1"/>
                </a:solidFill>
              </a:rPr>
              <a:t>биопсийного</a:t>
            </a:r>
            <a:r>
              <a:rPr lang="ru-RU" sz="1400" dirty="0">
                <a:solidFill>
                  <a:schemeClr val="tx1"/>
                </a:solidFill>
              </a:rPr>
              <a:t> (операционного) материала и направление в патолого-анатомическое бюро (отделение) в соответствии с правилами проведения патолого-анатомических исследований 2 и (или) клинико- диагностическую лабораторию (отдел, отделение) в соответствии с правилами проведения лабораторных исследований 2, а также организует выполнение иных диагностических исследований, необходимых для установления диагноза, включая распространенность онкологического процесса и стадию заболевания.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приказ МЗ РФ № 116 н «Об утверждении Порядка оказания медицинской помощи взрослому населению при онкологических заболеваниях» (с изм. на 24.01.2022 г.)</a:t>
            </a:r>
          </a:p>
        </p:txBody>
      </p:sp>
    </p:spTree>
    <p:extLst>
      <p:ext uri="{BB962C8B-B14F-4D97-AF65-F5344CB8AC3E}">
        <p14:creationId xmlns:p14="http://schemas.microsoft.com/office/powerpoint/2010/main" val="287702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420888"/>
            <a:ext cx="8496943" cy="384929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Согласно </a:t>
            </a:r>
            <a:r>
              <a:rPr lang="ru-RU" dirty="0">
                <a:solidFill>
                  <a:schemeClr val="tx1"/>
                </a:solidFill>
              </a:rPr>
              <a:t>приказу </a:t>
            </a:r>
            <a:r>
              <a:rPr lang="ru-RU" dirty="0" smtClean="0">
                <a:solidFill>
                  <a:schemeClr val="tx1"/>
                </a:solidFill>
              </a:rPr>
              <a:t>диспансерному наблюдению у врача стоматолога подлежат пациенты с установленными диагнозами, указанными в таблице.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Это значит, что после выявления необходимо взять таких пациентов на контроль, назначать на повторные приемы и следить за </a:t>
            </a:r>
            <a:r>
              <a:rPr lang="ru-RU" dirty="0">
                <a:solidFill>
                  <a:schemeClr val="tx1"/>
                </a:solidFill>
              </a:rPr>
              <a:t>динамикой. Диспансерное наблюдение устанавливается в течение 3-х рабочих дней после: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1)установления диагноза при оказании медицинской помощи в амбулаторных условиях;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2)получения выписного эпикриза из медицинской карты стационарного больного по результатам оказания медицинской помощи в стационарных условиях.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Приказ Минздрава РФ от 15.03.2022 N 168Н ОБ УТВЕРЖДЕНИИ ПОРЯДКА ПРОВЕДЕНИЯ ДИСПАНСЕРНОГО НАБЛЮДЕНИЯ ЗА ВЗРОСЛЫМИ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85120"/>
              </p:ext>
            </p:extLst>
          </p:nvPr>
        </p:nvGraphicFramePr>
        <p:xfrm>
          <a:off x="107504" y="188639"/>
          <a:ext cx="8928993" cy="6552729"/>
        </p:xfrm>
        <a:graphic>
          <a:graphicData uri="http://schemas.openxmlformats.org/drawingml/2006/table">
            <a:tbl>
              <a:tblPr/>
              <a:tblGrid>
                <a:gridCol w="1696510"/>
                <a:gridCol w="1696510"/>
                <a:gridCol w="1160769"/>
                <a:gridCol w="1696510"/>
                <a:gridCol w="1071484"/>
                <a:gridCol w="1607210"/>
              </a:tblGrid>
              <a:tr h="292918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Диспансерное наблюдение у врача-стоматолога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364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dirty="0">
                          <a:effectLst/>
                        </a:rPr>
                        <a:t>K13.2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Лейкоплакия и другие изменения эпителия полости рта, включая языка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В соответствии с клиническими рекомендациями, но не реже 2 раз в год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Отсутствие данных о ЗНО по результатам люминесцентной стоматоскопии с прицельной биопсией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Пожизненно или до хирургического лечения при отсутствии гистологического подтверждения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Прием (осмотр, консультация) врача-онколога по медицинским показаниям (дисплазия/рак по результатам биопсии)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6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>
                          <a:effectLst/>
                        </a:rPr>
                        <a:t>K13.0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Абразивный хейлит Манганотти, ограниченный гиперкератоз, бородавчатый предрак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В соответствии с клиническими рекомендациями, но не реже 1 раза в год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Отсутствие данных о ЗНО по результатам люминесцентной стоматоскопии с прицельной биопсией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Пожизненно или до хирургического лечения при отсутствии гистологического подтверждения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Прием (осмотр, консультация) врача-онколога по медицинским показаниям (признаки </a:t>
                      </a:r>
                      <a:r>
                        <a:rPr lang="ru-RU" sz="1400" b="0" dirty="0" err="1">
                          <a:effectLst/>
                        </a:rPr>
                        <a:t>атипии</a:t>
                      </a:r>
                      <a:r>
                        <a:rPr lang="ru-RU" sz="1400" b="0" dirty="0">
                          <a:effectLst/>
                        </a:rPr>
                        <a:t> по данным морфологического исследования и (или) изменение клинических параметров образования)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5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825109"/>
              </p:ext>
            </p:extLst>
          </p:nvPr>
        </p:nvGraphicFramePr>
        <p:xfrm>
          <a:off x="179510" y="188640"/>
          <a:ext cx="8784977" cy="6480720"/>
        </p:xfrm>
        <a:graphic>
          <a:graphicData uri="http://schemas.openxmlformats.org/drawingml/2006/table">
            <a:tbl>
              <a:tblPr/>
              <a:tblGrid>
                <a:gridCol w="1669147"/>
                <a:gridCol w="1669147"/>
                <a:gridCol w="1142046"/>
                <a:gridCol w="1669147"/>
                <a:gridCol w="1054202"/>
                <a:gridCol w="1581288"/>
              </a:tblGrid>
              <a:tr h="7295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dirty="0">
                          <a:effectLst/>
                        </a:rPr>
                        <a:t>D10.0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E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Доброкачественное новообразование губы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E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В соответствии с клиническими рекомендациями, но не реже 1 раза в год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Отсутствие признаков прогрессирования: изменения размеров, консистенции, формы образований по данным обследования, рецидивов после проведенного лечения;</a:t>
                      </a:r>
                      <a:br>
                        <a:rPr lang="ru-RU" sz="1400" b="0" dirty="0">
                          <a:effectLst/>
                        </a:rPr>
                      </a:br>
                      <a:r>
                        <a:rPr lang="ru-RU" sz="1400" b="0" dirty="0">
                          <a:effectLst/>
                        </a:rPr>
                        <a:t>отсутствие данных о ЗНО по результатам биопсии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Пожизненно или до хирургического лечения при отсутствии гистологического подтверждения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Прием (осмотр, консультация) врача-онколога по медицинским показаниям (признаки атипии по данным морфологического исследования и (или) изменение клинических параметров образования)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95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dirty="0">
                          <a:effectLst/>
                        </a:rPr>
                        <a:t>D10.1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E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E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Доброкачественное новообразование языка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E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2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075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>
                          <a:effectLst/>
                        </a:rPr>
                        <a:t>D10.2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E0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E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Доброкачественное новообразование дна полости рта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2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E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192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dirty="0">
                          <a:effectLst/>
                        </a:rPr>
                        <a:t>D10.3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E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Доброкачественное новообразование других неуточненных частей рта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E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884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dirty="0">
                          <a:effectLst/>
                        </a:rPr>
                        <a:t>K13.7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Меланоз полости рта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В соответствии с клиническими рекомендациями, но не реже 1 раза в год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Отсутствие признаков прогрессирования: изменения размеров, консистенции, формы образований по данным обследования;</a:t>
                      </a:r>
                      <a:br>
                        <a:rPr lang="ru-RU" sz="1400" b="0" dirty="0">
                          <a:effectLst/>
                        </a:rPr>
                      </a:br>
                      <a:r>
                        <a:rPr lang="ru-RU" sz="1400" b="0" dirty="0">
                          <a:effectLst/>
                        </a:rPr>
                        <a:t>отсутствие данных о ЗНО по результатам биопсии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Пожизненно или до хирургического лечения при отсутствии гистологического подтверждения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Прием (осмотр, консультация) врача-онколога по медицинским показаниям (признаки </a:t>
                      </a:r>
                      <a:r>
                        <a:rPr lang="ru-RU" sz="1400" b="0" dirty="0" err="1">
                          <a:effectLst/>
                        </a:rPr>
                        <a:t>атипии</a:t>
                      </a:r>
                      <a:r>
                        <a:rPr lang="ru-RU" sz="1400" b="0" dirty="0">
                          <a:effectLst/>
                        </a:rPr>
                        <a:t> по данным морфологического исследования и (или) изменение клинических параметров образования)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22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849368"/>
              </p:ext>
            </p:extLst>
          </p:nvPr>
        </p:nvGraphicFramePr>
        <p:xfrm>
          <a:off x="107504" y="188640"/>
          <a:ext cx="8928992" cy="6480720"/>
        </p:xfrm>
        <a:graphic>
          <a:graphicData uri="http://schemas.openxmlformats.org/drawingml/2006/table">
            <a:tbl>
              <a:tblPr/>
              <a:tblGrid>
                <a:gridCol w="1696510"/>
                <a:gridCol w="1696510"/>
                <a:gridCol w="1160768"/>
                <a:gridCol w="1696510"/>
                <a:gridCol w="1071484"/>
                <a:gridCol w="1607210"/>
              </a:tblGrid>
              <a:tr h="324036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dirty="0">
                          <a:effectLst/>
                        </a:rPr>
                        <a:t>Q78.1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 err="1">
                          <a:effectLst/>
                        </a:rPr>
                        <a:t>Полиостозная</a:t>
                      </a:r>
                      <a:r>
                        <a:rPr lang="ru-RU" sz="1400" b="0" dirty="0">
                          <a:effectLst/>
                        </a:rPr>
                        <a:t> фиброзная дисплазия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В соответствии с клиническими рекомендациями, но не реже 1 раза в год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Отсутствие признаков прогрессирования: появление и (или) увеличение структурных изменений костной ткани;</a:t>
                      </a:r>
                      <a:br>
                        <a:rPr lang="ru-RU" sz="1400" b="0" dirty="0">
                          <a:effectLst/>
                        </a:rPr>
                      </a:br>
                      <a:r>
                        <a:rPr lang="ru-RU" sz="1400" b="0" dirty="0">
                          <a:effectLst/>
                        </a:rPr>
                        <a:t>отсутствие данных о ЗНО по результатам биопсии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Пожизненно или до хирургического лечения при отсутствии гистологического подтверждения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Прием (осмотр, консультация) врача-онколога по медицинским показаниям (признаки </a:t>
                      </a:r>
                      <a:r>
                        <a:rPr lang="ru-RU" sz="1400" b="0" dirty="0" err="1">
                          <a:effectLst/>
                        </a:rPr>
                        <a:t>атипии</a:t>
                      </a:r>
                      <a:r>
                        <a:rPr lang="ru-RU" sz="1400" b="0" dirty="0">
                          <a:effectLst/>
                        </a:rPr>
                        <a:t> по данным морфологического исследования и (или) изменение клинических параметров образования)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36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>
                          <a:effectLst/>
                        </a:rPr>
                        <a:t>L43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Красный плоский лишай (плоский лишай слизистой оболочки рта)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В соответствии с клиническими рекомендациями, но не реже 2 раз в год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Отсутствие данных о ЗНО по результатам люминесцентной </a:t>
                      </a:r>
                      <a:r>
                        <a:rPr lang="ru-RU" sz="1400" b="0" dirty="0" err="1">
                          <a:effectLst/>
                        </a:rPr>
                        <a:t>стоматоскопии</a:t>
                      </a:r>
                      <a:r>
                        <a:rPr lang="ru-RU" sz="1400" b="0" dirty="0">
                          <a:effectLst/>
                        </a:rPr>
                        <a:t> с прицельной биопсией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Пожизненно или до хирургического лечения при отсутствии гистологического подтверждения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Прием (осмотр, консультация) врача-онколога по медицинским показаниям (признаки </a:t>
                      </a:r>
                      <a:r>
                        <a:rPr lang="ru-RU" sz="1400" b="0" dirty="0" err="1">
                          <a:effectLst/>
                        </a:rPr>
                        <a:t>атипии</a:t>
                      </a:r>
                      <a:r>
                        <a:rPr lang="ru-RU" sz="1400" b="0" dirty="0">
                          <a:effectLst/>
                        </a:rPr>
                        <a:t> по данным морфологического исследования и (или) изменение клинических параметров образования)</a:t>
                      </a:r>
                    </a:p>
                  </a:txBody>
                  <a:tcPr marL="5830" marR="5830" marT="2915" marB="2915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58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>
                <a:solidFill>
                  <a:schemeClr val="tx1"/>
                </a:solidFill>
              </a:rPr>
              <a:t>Диспансерный прием (осмотр, консультация) медицинским </a:t>
            </a:r>
            <a:r>
              <a:rPr lang="ru-RU" sz="1600" b="1" u="sng" dirty="0" smtClean="0">
                <a:solidFill>
                  <a:schemeClr val="tx1"/>
                </a:solidFill>
              </a:rPr>
              <a:t>работником </a:t>
            </a:r>
            <a:r>
              <a:rPr lang="ru-RU" sz="1600" b="1" u="sng" dirty="0">
                <a:solidFill>
                  <a:schemeClr val="tx1"/>
                </a:solidFill>
              </a:rPr>
              <a:t>включает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1)оценку состояния лица, сбор жалоб и анамнеза, </a:t>
            </a:r>
            <a:r>
              <a:rPr lang="ru-RU" sz="1600" dirty="0" err="1">
                <a:solidFill>
                  <a:schemeClr val="tx1"/>
                </a:solidFill>
              </a:rPr>
              <a:t>физикальное</a:t>
            </a:r>
            <a:r>
              <a:rPr lang="ru-RU" sz="1600" dirty="0">
                <a:solidFill>
                  <a:schemeClr val="tx1"/>
                </a:solidFill>
              </a:rPr>
              <a:t> исследование, назначение и оценку лабораторных и инструментальных исследований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2)установление или уточнение диагноза заболевания (состояния</a:t>
            </a:r>
            <a:r>
              <a:rPr lang="ru-RU" sz="1600" dirty="0" smtClean="0">
                <a:solidFill>
                  <a:schemeClr val="tx1"/>
                </a:solidFill>
              </a:rPr>
              <a:t>);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3)оценку приверженности лечению и эффективности ранее назначенного лечения, достижения целевых значений показателей состояния здоровья, необходимую коррекцию проводимого лечения, а также повышение мотивации пациента к лечению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4)проведение краткого профилактического консультирования и разъяснение лицу с высоким риском развития угрожающего жизни заболевания или состояния (группы заболеваний или состояний) или их осложнения, а также лицам, совместно с ним проживающим, правил действий при их развитии и необходимости своевременного вызова скорой медицинской помощи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5)назначение по медицинским показаниям дополнительных профилактических, диагностических, лечебных и реабилитационных мероприятий, в том числе направление пациента в медицинскую организацию, оказывающую специализированную, в том числе высокотехнологичную, медицинскую помощь, на санаторно-курортное лечение, в отделение (кабинет) медицинской профилактики или центр здоровья для проведения углубленного профилактического консультирования (индивидуального или группового).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Приказ Минздрава РФ от 15.03.2022 N 168Н ОБ УТВЕРЖДЕНИИ ПОРЯДКА ПРОВЕДЕНИЯ ДИСПАНСЕРНОГО НАБЛЮДЕНИЯ ЗА ВЗРОСЛЫМИ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793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824" y="1772816"/>
            <a:ext cx="8964488" cy="4824535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Поскольку большинство злокачественных новообразований полости рта протекает бессимптомно и может имитировать доброкачественные состояния, любое подозрительное поражение следует </a:t>
            </a:r>
            <a:r>
              <a:rPr lang="ru-RU" sz="1600" dirty="0" smtClean="0">
                <a:solidFill>
                  <a:schemeClr val="tx1"/>
                </a:solidFill>
              </a:rPr>
              <a:t>тщательно исследовать </a:t>
            </a:r>
            <a:r>
              <a:rPr lang="ru-RU" sz="1600" dirty="0">
                <a:solidFill>
                  <a:schemeClr val="tx1"/>
                </a:solidFill>
              </a:rPr>
              <a:t>и при необходимости немедленно направить на гистологическое исследование. Такие меры, как ежегодные </a:t>
            </a:r>
            <a:r>
              <a:rPr lang="ru-RU" sz="1600" dirty="0" err="1">
                <a:solidFill>
                  <a:schemeClr val="tx1"/>
                </a:solidFill>
              </a:rPr>
              <a:t>скрининговые</a:t>
            </a:r>
            <a:r>
              <a:rPr lang="ru-RU" sz="1600" dirty="0">
                <a:solidFill>
                  <a:schemeClr val="tx1"/>
                </a:solidFill>
              </a:rPr>
              <a:t> осмотры на рак полости рта и обучение пациентов, подчеркивающие ранние признаки и симптомы рака полости рта, также могут помочь снизить риск у лиц из группы высокого риска.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Онкологическая настороженность врачей-стоматологов должна обеспечить выявление онкологических заболеваний </a:t>
            </a:r>
            <a:r>
              <a:rPr lang="ru-RU" sz="1600" dirty="0" smtClean="0">
                <a:solidFill>
                  <a:schemeClr val="tx1"/>
                </a:solidFill>
              </a:rPr>
              <a:t>СОПР </a:t>
            </a:r>
            <a:r>
              <a:rPr lang="ru-RU" sz="1600" dirty="0">
                <a:solidFill>
                  <a:schemeClr val="tx1"/>
                </a:solidFill>
              </a:rPr>
              <a:t>на ранних </a:t>
            </a:r>
            <a:r>
              <a:rPr lang="ru-RU" sz="1600" dirty="0" smtClean="0">
                <a:solidFill>
                  <a:schemeClr val="tx1"/>
                </a:solidFill>
              </a:rPr>
              <a:t>стадиях, что </a:t>
            </a:r>
            <a:r>
              <a:rPr lang="ru-RU" sz="1600" dirty="0">
                <a:solidFill>
                  <a:schemeClr val="tx1"/>
                </a:solidFill>
              </a:rPr>
              <a:t>является важнейшим фактором улучшения результатов радикального лечения пациентов с данной патологией.</a:t>
            </a:r>
          </a:p>
          <a:p>
            <a:r>
              <a:rPr lang="ru-RU" sz="1600" dirty="0">
                <a:solidFill>
                  <a:schemeClr val="tx1"/>
                </a:solidFill>
              </a:rPr>
              <a:t>Ранняя диагностика способствует снижению заболеваемости и смертности. Врачам необходимо сосредоточить внимание на </a:t>
            </a:r>
            <a:r>
              <a:rPr lang="ru-RU" sz="1600" dirty="0" smtClean="0">
                <a:solidFill>
                  <a:schemeClr val="tx1"/>
                </a:solidFill>
              </a:rPr>
              <a:t>обследовании </a:t>
            </a:r>
            <a:r>
              <a:rPr lang="ru-RU" sz="1600" dirty="0">
                <a:solidFill>
                  <a:schemeClr val="tx1"/>
                </a:solidFill>
              </a:rPr>
              <a:t>пациентов, относящихся к группе повышенного риска, и действовать </a:t>
            </a:r>
            <a:r>
              <a:rPr lang="ru-RU" sz="1600" dirty="0" err="1">
                <a:solidFill>
                  <a:schemeClr val="tx1"/>
                </a:solidFill>
              </a:rPr>
              <a:t>проактивно</a:t>
            </a:r>
            <a:r>
              <a:rPr lang="ru-RU" sz="1600" dirty="0">
                <a:solidFill>
                  <a:schemeClr val="tx1"/>
                </a:solidFill>
              </a:rPr>
              <a:t> для предотвращения заболеваемости и смертности в результате процесса болезни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1600" dirty="0">
                <a:solidFill>
                  <a:schemeClr val="tx1"/>
                </a:solidFill>
              </a:rPr>
              <a:t>в дополнение к традиционным методам обследования флуоресцентной </a:t>
            </a:r>
            <a:r>
              <a:rPr lang="ru-RU" sz="1600" dirty="0" err="1">
                <a:solidFill>
                  <a:schemeClr val="tx1"/>
                </a:solidFill>
              </a:rPr>
              <a:t>стоматоскопии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позволяет </a:t>
            </a:r>
            <a:r>
              <a:rPr lang="ru-RU" sz="1600" dirty="0">
                <a:solidFill>
                  <a:schemeClr val="tx1"/>
                </a:solidFill>
              </a:rPr>
              <a:t>достоверно и с минимальными затратами </a:t>
            </a:r>
            <a:r>
              <a:rPr lang="ru-RU" sz="1600" dirty="0" smtClean="0">
                <a:solidFill>
                  <a:schemeClr val="tx1"/>
                </a:solidFill>
              </a:rPr>
              <a:t>проводить </a:t>
            </a:r>
            <a:r>
              <a:rPr lang="ru-RU" sz="1600" dirty="0">
                <a:solidFill>
                  <a:schemeClr val="tx1"/>
                </a:solidFill>
              </a:rPr>
              <a:t>дифференциальную диагностику между воспалением, </a:t>
            </a:r>
            <a:r>
              <a:rPr lang="ru-RU" sz="1600" dirty="0" err="1">
                <a:solidFill>
                  <a:schemeClr val="tx1"/>
                </a:solidFill>
              </a:rPr>
              <a:t>предраком</a:t>
            </a:r>
            <a:r>
              <a:rPr lang="ru-RU" sz="1600" dirty="0">
                <a:solidFill>
                  <a:schemeClr val="tx1"/>
                </a:solidFill>
              </a:rPr>
              <a:t> и раком, что имеет немаловажное значение для назначения инвазивной процедуры биопсии и ранней диагностики рака </a:t>
            </a:r>
            <a:r>
              <a:rPr lang="ru-RU" sz="1600" dirty="0" smtClean="0">
                <a:solidFill>
                  <a:schemeClr val="tx1"/>
                </a:solidFill>
              </a:rPr>
              <a:t>СОПР</a:t>
            </a:r>
            <a:r>
              <a:rPr lang="ru-RU" sz="1600" dirty="0">
                <a:solidFill>
                  <a:schemeClr val="tx1"/>
                </a:solidFill>
              </a:rPr>
              <a:t>, либо оно позволяет ограничиться консервативной терапией с последующим динамическим наблюдением у стоматолога в амбулаторных условиях.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Выводы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6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420888"/>
            <a:ext cx="8856983" cy="4209331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Постников М.А., </a:t>
            </a:r>
            <a:r>
              <a:rPr lang="ru-RU" dirty="0" err="1">
                <a:solidFill>
                  <a:schemeClr val="tx1"/>
                </a:solidFill>
              </a:rPr>
              <a:t>Трунин</a:t>
            </a:r>
            <a:r>
              <a:rPr lang="ru-RU" dirty="0">
                <a:solidFill>
                  <a:schemeClr val="tx1"/>
                </a:solidFill>
              </a:rPr>
              <a:t> Д.А., Габриелян А.Г., Потапов В.П., Кириллова В.П. Диагностические возможности врача-стоматолога при выявлении новообразований слизистой оболочки полости рта. — Клиническая стоматология. — 2021; 4 (96): 32—36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Шухорова</a:t>
            </a:r>
            <a:r>
              <a:rPr lang="ru-RU" dirty="0">
                <a:solidFill>
                  <a:schemeClr val="tx1"/>
                </a:solidFill>
              </a:rPr>
              <a:t> Ю.А., Ткач Т.М., </a:t>
            </a:r>
            <a:r>
              <a:rPr lang="ru-RU" dirty="0" err="1">
                <a:solidFill>
                  <a:schemeClr val="tx1"/>
                </a:solidFill>
              </a:rPr>
              <a:t>Буракшаев</a:t>
            </a:r>
            <a:r>
              <a:rPr lang="ru-RU" dirty="0">
                <a:solidFill>
                  <a:schemeClr val="tx1"/>
                </a:solidFill>
              </a:rPr>
              <a:t> С.А., Постников М.А. </a:t>
            </a:r>
            <a:r>
              <a:rPr lang="ru-RU" dirty="0" err="1">
                <a:solidFill>
                  <a:schemeClr val="tx1"/>
                </a:solidFill>
              </a:rPr>
              <a:t>Онконастороженность</a:t>
            </a:r>
            <a:r>
              <a:rPr lang="ru-RU" dirty="0">
                <a:solidFill>
                  <a:schemeClr val="tx1"/>
                </a:solidFill>
              </a:rPr>
              <a:t> в практике врача-стоматолога на амбулаторном приеме. — Институт стоматологии. — 2020; 3 (88): 20—2.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Ахмадова</a:t>
            </a:r>
            <a:r>
              <a:rPr lang="ru-RU" dirty="0">
                <a:solidFill>
                  <a:schemeClr val="tx1"/>
                </a:solidFill>
              </a:rPr>
              <a:t> М.А, </a:t>
            </a:r>
            <a:r>
              <a:rPr lang="ru-RU" dirty="0" err="1">
                <a:solidFill>
                  <a:schemeClr val="tx1"/>
                </a:solidFill>
              </a:rPr>
              <a:t>Сойхер</a:t>
            </a:r>
            <a:r>
              <a:rPr lang="ru-RU" dirty="0">
                <a:solidFill>
                  <a:schemeClr val="tx1"/>
                </a:solidFill>
              </a:rPr>
              <a:t> М.И., </a:t>
            </a:r>
            <a:r>
              <a:rPr lang="ru-RU" dirty="0" err="1">
                <a:solidFill>
                  <a:schemeClr val="tx1"/>
                </a:solidFill>
              </a:rPr>
              <a:t>Чуянова</a:t>
            </a:r>
            <a:r>
              <a:rPr lang="ru-RU" dirty="0">
                <a:solidFill>
                  <a:schemeClr val="tx1"/>
                </a:solidFill>
              </a:rPr>
              <a:t> Е.Ю. </a:t>
            </a:r>
            <a:r>
              <a:rPr lang="ru-RU" dirty="0" err="1">
                <a:solidFill>
                  <a:schemeClr val="tx1"/>
                </a:solidFill>
              </a:rPr>
              <a:t>Онконастороженность</a:t>
            </a:r>
            <a:r>
              <a:rPr lang="ru-RU" dirty="0">
                <a:solidFill>
                  <a:schemeClr val="tx1"/>
                </a:solidFill>
              </a:rPr>
              <a:t> в практике врача-стоматолога. — Медицинский алфавит. — 2016; 9 (2): 6—9.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Максимовская</a:t>
            </a:r>
            <a:r>
              <a:rPr lang="ru-RU" dirty="0">
                <a:solidFill>
                  <a:schemeClr val="tx1"/>
                </a:solidFill>
              </a:rPr>
              <a:t> Л.Н, </a:t>
            </a:r>
            <a:r>
              <a:rPr lang="ru-RU" dirty="0" err="1">
                <a:solidFill>
                  <a:schemeClr val="tx1"/>
                </a:solidFill>
              </a:rPr>
              <a:t>Эрк</a:t>
            </a:r>
            <a:r>
              <a:rPr lang="ru-RU" dirty="0">
                <a:solidFill>
                  <a:schemeClr val="tx1"/>
                </a:solidFill>
              </a:rPr>
              <a:t> А.А., Булгакова Н.Н., Зубов Б.В. Применение </a:t>
            </a:r>
            <a:r>
              <a:rPr lang="ru-RU" dirty="0" err="1">
                <a:solidFill>
                  <a:schemeClr val="tx1"/>
                </a:solidFill>
              </a:rPr>
              <a:t>аутофлуоресцентной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стоматоскопии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онкоскрининга</a:t>
            </a:r>
            <a:r>
              <a:rPr lang="ru-RU" dirty="0">
                <a:solidFill>
                  <a:schemeClr val="tx1"/>
                </a:solidFill>
              </a:rPr>
              <a:t> заболеваний слизистой оболочки полости рта. — Стоматология для всех. — 2016; 4 (77): 34—7.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Филимонова Л.Б., </a:t>
            </a:r>
            <a:r>
              <a:rPr lang="ru-RU" dirty="0" err="1">
                <a:solidFill>
                  <a:schemeClr val="tx1"/>
                </a:solidFill>
              </a:rPr>
              <a:t>Межевикина</a:t>
            </a:r>
            <a:r>
              <a:rPr lang="ru-RU" dirty="0">
                <a:solidFill>
                  <a:schemeClr val="tx1"/>
                </a:solidFill>
              </a:rPr>
              <a:t> Г.С, </a:t>
            </a:r>
            <a:r>
              <a:rPr lang="ru-RU" dirty="0" err="1">
                <a:solidFill>
                  <a:schemeClr val="tx1"/>
                </a:solidFill>
              </a:rPr>
              <a:t>Маршуба</a:t>
            </a:r>
            <a:r>
              <a:rPr lang="ru-RU" dirty="0">
                <a:solidFill>
                  <a:schemeClr val="tx1"/>
                </a:solidFill>
              </a:rPr>
              <a:t> Л.О. Использование </a:t>
            </a:r>
            <a:r>
              <a:rPr lang="ru-RU" dirty="0" err="1">
                <a:solidFill>
                  <a:schemeClr val="tx1"/>
                </a:solidFill>
              </a:rPr>
              <a:t>аутофлуоресцентной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стоматоскопии</a:t>
            </a:r>
            <a:r>
              <a:rPr lang="ru-RU" dirty="0">
                <a:solidFill>
                  <a:schemeClr val="tx1"/>
                </a:solidFill>
              </a:rPr>
              <a:t> как </a:t>
            </a:r>
            <a:r>
              <a:rPr lang="ru-RU" dirty="0" err="1">
                <a:solidFill>
                  <a:schemeClr val="tx1"/>
                </a:solidFill>
              </a:rPr>
              <a:t>скринингового</a:t>
            </a:r>
            <a:r>
              <a:rPr lang="ru-RU" dirty="0">
                <a:solidFill>
                  <a:schemeClr val="tx1"/>
                </a:solidFill>
              </a:rPr>
              <a:t> метода диагностики предраковых состояний и онкологических заболеваний слизистой оболочки рта на стоматологическом приеме. — Наука молодых. — 2020; 8 (1): 80—5.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6344" y="649224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Список литературы: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5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2527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1" cy="356125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Цель: Узнать про </a:t>
            </a:r>
            <a:r>
              <a:rPr lang="ru-RU" dirty="0" smtClean="0">
                <a:solidFill>
                  <a:schemeClr val="tx1"/>
                </a:solidFill>
              </a:rPr>
              <a:t>проведение </a:t>
            </a:r>
            <a:r>
              <a:rPr lang="ru-RU" dirty="0" err="1" smtClean="0">
                <a:solidFill>
                  <a:schemeClr val="tx1"/>
                </a:solidFill>
              </a:rPr>
              <a:t>онкоскрининга</a:t>
            </a:r>
            <a:r>
              <a:rPr lang="ru-RU" dirty="0" smtClean="0">
                <a:solidFill>
                  <a:schemeClr val="tx1"/>
                </a:solidFill>
              </a:rPr>
              <a:t> на терапевтическом стоматологическом приеме.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Задачи: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Рассмотреть методы </a:t>
            </a:r>
            <a:r>
              <a:rPr lang="ru-RU" dirty="0" err="1" smtClean="0">
                <a:solidFill>
                  <a:schemeClr val="tx1"/>
                </a:solidFill>
              </a:rPr>
              <a:t>онкоскрининга</a:t>
            </a:r>
            <a:r>
              <a:rPr lang="ru-RU" dirty="0" smtClean="0">
                <a:solidFill>
                  <a:schemeClr val="tx1"/>
                </a:solidFill>
              </a:rPr>
              <a:t> СОПР.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Изучить </a:t>
            </a:r>
            <a:r>
              <a:rPr lang="ru-RU" dirty="0" smtClean="0">
                <a:solidFill>
                  <a:schemeClr val="tx1"/>
                </a:solidFill>
              </a:rPr>
              <a:t>регламентирующие документы.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Цели и задачи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8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475252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 </a:t>
            </a:r>
            <a:r>
              <a:rPr lang="ru-RU" dirty="0" smtClean="0">
                <a:solidFill>
                  <a:schemeClr val="tx1"/>
                </a:solidFill>
              </a:rPr>
              <a:t>каждым </a:t>
            </a:r>
            <a:r>
              <a:rPr lang="ru-RU" dirty="0">
                <a:solidFill>
                  <a:schemeClr val="tx1"/>
                </a:solidFill>
              </a:rPr>
              <a:t>годом распространенность онкологических заболеваний полости рта неуклонно растет, причиной этому служат многочисленные факторы риска, присутствующие в повседневной жизни. К сожалению. около 55 % случаев онкологии в полости рта диагностируются на поздних стадиях, когда достигнуть положительных исходов заболевания уже практически невозможно. Зачастую это связано с низкой </a:t>
            </a:r>
            <a:r>
              <a:rPr lang="ru-RU" dirty="0" err="1">
                <a:solidFill>
                  <a:schemeClr val="tx1"/>
                </a:solidFill>
              </a:rPr>
              <a:t>онконастороженностью</a:t>
            </a:r>
            <a:r>
              <a:rPr lang="ru-RU" dirty="0">
                <a:solidFill>
                  <a:schemeClr val="tx1"/>
                </a:solidFill>
              </a:rPr>
              <a:t> врачей-стоматологов, а также недостаточным объемом диагностических мероприятий на ранних стадиях заболевания.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Дифференциальная </a:t>
            </a:r>
            <a:r>
              <a:rPr lang="ru-RU" dirty="0">
                <a:solidFill>
                  <a:schemeClr val="tx1"/>
                </a:solidFill>
              </a:rPr>
              <a:t>диагностика воспалительных заболеваний, </a:t>
            </a:r>
            <a:r>
              <a:rPr lang="ru-RU" dirty="0" err="1">
                <a:solidFill>
                  <a:schemeClr val="tx1"/>
                </a:solidFill>
              </a:rPr>
              <a:t>предрака</a:t>
            </a:r>
            <a:r>
              <a:rPr lang="ru-RU" dirty="0">
                <a:solidFill>
                  <a:schemeClr val="tx1"/>
                </a:solidFill>
              </a:rPr>
              <a:t> и ранняя диагностика рака слизистой </a:t>
            </a:r>
            <a:r>
              <a:rPr lang="ru-RU" dirty="0" smtClean="0">
                <a:solidFill>
                  <a:schemeClr val="tx1"/>
                </a:solidFill>
              </a:rPr>
              <a:t>полости рта  </a:t>
            </a:r>
            <a:r>
              <a:rPr lang="ru-RU" dirty="0">
                <a:solidFill>
                  <a:schemeClr val="tx1"/>
                </a:solidFill>
              </a:rPr>
              <a:t>остается актуальной и в стоматологии, и в онкологии.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Введение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7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348880"/>
            <a:ext cx="8496943" cy="428133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Врач стоматолог на приеме должен уделять внимание всей полости рта, тщательно осматривая слизистые неба, щек, губ и дна полости рта и уделяя особое внимание выявленным патологическим элементам.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 выявлении патологических элементов, являясь первичным звеном, врач-стоматолог проводит  дополнительную диагностику при помощи метода </a:t>
            </a:r>
            <a:r>
              <a:rPr lang="ru-RU" dirty="0" err="1" smtClean="0">
                <a:solidFill>
                  <a:schemeClr val="tx1"/>
                </a:solidFill>
              </a:rPr>
              <a:t>флюоресцентной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стоматоскопии</a:t>
            </a:r>
            <a:r>
              <a:rPr lang="ru-RU" dirty="0" smtClean="0">
                <a:solidFill>
                  <a:schemeClr val="tx1"/>
                </a:solidFill>
              </a:rPr>
              <a:t> и при необходимости направляет пациента для дальнейшего обследования к врачу онкологу.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Введение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4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132856"/>
            <a:ext cx="849694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tx1"/>
                </a:solidFill>
              </a:rPr>
              <a:t>Онкоскрининг</a:t>
            </a:r>
            <a:r>
              <a:rPr lang="ru-RU" sz="2000" dirty="0">
                <a:solidFill>
                  <a:schemeClr val="tx1"/>
                </a:solidFill>
              </a:rPr>
              <a:t> - это уникальная и абсолютно безболезненная методика, позволяющая выявить опасную патологию полости рта на начальной бессимптомной стадии. Диагностический прибор "АФС-Д" позволяет проводить осмотр слизистой оболочки рта в свете флуоресценции. Целями обследования являются: раннее выявление и профилактика онкологических заболеваний полости рта путем скрининг-тестирования 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С целью активного выявления предопухолевых процессов и ранних стадий злокачественных новообразований полости рта на ряду с традиционными методами обследования челюстно-лицевой области в обязательном порядке проводится </a:t>
            </a:r>
            <a:r>
              <a:rPr lang="ru-RU" sz="2000" dirty="0" err="1">
                <a:solidFill>
                  <a:schemeClr val="tx1"/>
                </a:solidFill>
              </a:rPr>
              <a:t>онкоскрининг</a:t>
            </a:r>
            <a:r>
              <a:rPr lang="ru-RU" sz="2000" dirty="0">
                <a:solidFill>
                  <a:schemeClr val="tx1"/>
                </a:solidFill>
              </a:rPr>
              <a:t> слизистой оболочки и органов полости рта. Одним из возможных методов </a:t>
            </a:r>
            <a:r>
              <a:rPr lang="ru-RU" sz="2000" dirty="0" err="1">
                <a:solidFill>
                  <a:schemeClr val="tx1"/>
                </a:solidFill>
              </a:rPr>
              <a:t>онкоскрининга</a:t>
            </a:r>
            <a:r>
              <a:rPr lang="ru-RU" sz="2000" dirty="0">
                <a:solidFill>
                  <a:schemeClr val="tx1"/>
                </a:solidFill>
              </a:rPr>
              <a:t> является </a:t>
            </a:r>
            <a:r>
              <a:rPr lang="ru-RU" sz="2000" dirty="0" err="1">
                <a:solidFill>
                  <a:schemeClr val="tx1"/>
                </a:solidFill>
              </a:rPr>
              <a:t>аутофлуоресцентная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стоматоскопия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tx1"/>
                </a:solidFill>
              </a:rPr>
              <a:t>Онкоскрининг</a:t>
            </a:r>
            <a:r>
              <a:rPr lang="ru-RU" sz="3600" dirty="0" smtClean="0">
                <a:solidFill>
                  <a:schemeClr val="tx1"/>
                </a:solidFill>
              </a:rPr>
              <a:t> на стоматологическом приеме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3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76872"/>
            <a:ext cx="8568952" cy="446449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Осмотр </a:t>
            </a:r>
            <a:r>
              <a:rPr lang="ru-RU" sz="1800" dirty="0">
                <a:solidFill>
                  <a:schemeClr val="tx1"/>
                </a:solidFill>
              </a:rPr>
              <a:t>проводится при выключенном освещении. Пациенту надевают специальные очки. Излучение аппарата «АФС» направляют в полость рта и через специальные очки проводят визуальный осмотр всех отделов полости рта. Особое внимание обращают на цветовую палитру свечения нормальной слизистой оболочки и участков аномального свечения.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При </a:t>
            </a:r>
            <a:r>
              <a:rPr lang="ru-RU" sz="1800" dirty="0">
                <a:solidFill>
                  <a:schemeClr val="tx1"/>
                </a:solidFill>
              </a:rPr>
              <a:t>освещении светодиодным аппаратом «АФС» нормальная слизистая оболочка щеки, мягкого и твердого неба имеет </a:t>
            </a:r>
            <a:r>
              <a:rPr lang="ru-RU" sz="1800" b="1" u="sng" dirty="0">
                <a:solidFill>
                  <a:schemeClr val="accent3">
                    <a:lumMod val="75000"/>
                  </a:schemeClr>
                </a:solidFill>
              </a:rPr>
              <a:t>зеленое свечение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Очаги </a:t>
            </a:r>
            <a:r>
              <a:rPr lang="ru-RU" sz="1800" dirty="0">
                <a:solidFill>
                  <a:schemeClr val="tx1"/>
                </a:solidFill>
              </a:rPr>
              <a:t>воспаления (</a:t>
            </a:r>
            <a:r>
              <a:rPr lang="ru-RU" sz="1800" dirty="0" err="1">
                <a:solidFill>
                  <a:schemeClr val="tx1"/>
                </a:solidFill>
              </a:rPr>
              <a:t>парадонтиты</a:t>
            </a:r>
            <a:r>
              <a:rPr lang="ru-RU" sz="1800" dirty="0">
                <a:solidFill>
                  <a:schemeClr val="tx1"/>
                </a:solidFill>
              </a:rPr>
              <a:t>, гингивиты) имеют </a:t>
            </a:r>
            <a:r>
              <a:rPr lang="ru-RU" sz="1800" b="1" u="sng" dirty="0">
                <a:solidFill>
                  <a:srgbClr val="FF0000"/>
                </a:solidFill>
              </a:rPr>
              <a:t>красное свечение</a:t>
            </a:r>
            <a:r>
              <a:rPr lang="ru-RU" sz="1800" dirty="0">
                <a:solidFill>
                  <a:schemeClr val="tx1"/>
                </a:solidFill>
              </a:rPr>
              <a:t>, обусловленное наличием продуктов жизнедеятельности патогенной микрофлоры.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Слизистая </a:t>
            </a:r>
            <a:r>
              <a:rPr lang="ru-RU" sz="1800" dirty="0">
                <a:solidFill>
                  <a:schemeClr val="tx1"/>
                </a:solidFill>
              </a:rPr>
              <a:t>оболочка языка имеет </a:t>
            </a:r>
            <a:r>
              <a:rPr lang="ru-RU" sz="1800" b="1" u="sng" dirty="0">
                <a:solidFill>
                  <a:schemeClr val="accent4">
                    <a:lumMod val="50000"/>
                  </a:schemeClr>
                </a:solidFill>
              </a:rPr>
              <a:t>темно-зеленое свечение</a:t>
            </a:r>
            <a:r>
              <a:rPr lang="ru-RU" sz="1800" dirty="0">
                <a:solidFill>
                  <a:schemeClr val="tx1"/>
                </a:solidFill>
              </a:rPr>
              <a:t>, однако на поверхности языка могут визуализироваться очаги красной флуоресценции различной интенсивности. Красную флуоресценцию дают эндогенные вещества, выделяемые микрофлорой при наличии бактериального налета.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811608"/>
            <a:ext cx="6264696" cy="1396744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tx1"/>
                </a:solidFill>
              </a:rPr>
              <a:t>Аутофлуоресцентная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стоматоскопия</a:t>
            </a:r>
            <a:r>
              <a:rPr lang="ru-RU" sz="2400" b="1" dirty="0" smtClean="0">
                <a:solidFill>
                  <a:schemeClr val="tx1"/>
                </a:solidFill>
              </a:rPr>
              <a:t>-оптический </a:t>
            </a:r>
            <a:r>
              <a:rPr lang="ru-RU" sz="2400" b="1" dirty="0">
                <a:solidFill>
                  <a:schemeClr val="tx1"/>
                </a:solidFill>
              </a:rPr>
              <a:t>метод визуализации патологических изменений слизистой оболочки полости рта.</a:t>
            </a: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6392"/>
            <a:ext cx="282542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60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76872"/>
            <a:ext cx="8496944" cy="4320480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Аутофлуоресцентное</a:t>
            </a:r>
            <a:r>
              <a:rPr lang="ru-RU" dirty="0">
                <a:solidFill>
                  <a:schemeClr val="tx1"/>
                </a:solidFill>
              </a:rPr>
              <a:t> свечение очагов </a:t>
            </a:r>
            <a:r>
              <a:rPr lang="ru-RU" dirty="0" err="1">
                <a:solidFill>
                  <a:schemeClr val="tx1"/>
                </a:solidFill>
              </a:rPr>
              <a:t>предрака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веррукозной</a:t>
            </a:r>
            <a:r>
              <a:rPr lang="ru-RU" dirty="0">
                <a:solidFill>
                  <a:schemeClr val="tx1"/>
                </a:solidFill>
              </a:rPr>
              <a:t> лейкоплакии и плоского лишая) значительно отличается от свечения здоровой слизистой оболочки полости рта. В большинстве случаев эти очаги визуализируются в виде темных участков с неровными краями без видимого свечения. В зависимости от состояния полости рта свечение этих очагов может иметь красновато-коричневый или розовый оттенок.</a:t>
            </a:r>
          </a:p>
          <a:p>
            <a:r>
              <a:rPr lang="ru-RU" dirty="0" err="1">
                <a:solidFill>
                  <a:schemeClr val="tx1"/>
                </a:solidFill>
              </a:rPr>
              <a:t>Аутофлуоресцентная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стоматоскопия</a:t>
            </a:r>
            <a:r>
              <a:rPr lang="ru-RU" dirty="0">
                <a:solidFill>
                  <a:schemeClr val="tx1"/>
                </a:solidFill>
              </a:rPr>
              <a:t> является дополнительным методом исследования. Каким бы замечательным не был аппарат, какой бы фирмы, в какой бы стране не был произведён, но это дополнительный метод исследования. Он помогает нам обратить внимание на определённые участки.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tx1"/>
                </a:solidFill>
              </a:rPr>
              <a:t>Аутофлуоресцентная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стоматоскопия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6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632804" cy="421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648397" cy="346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/>
              <a:t>Аутофлуоресцентная</a:t>
            </a:r>
            <a:r>
              <a:rPr lang="ru-RU" sz="3600" dirty="0"/>
              <a:t> </a:t>
            </a:r>
            <a:r>
              <a:rPr lang="ru-RU" sz="3600" dirty="0" err="1"/>
              <a:t>стоматоскопия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270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04864"/>
            <a:ext cx="8424936" cy="4176464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>
                <a:solidFill>
                  <a:schemeClr val="tx1"/>
                </a:solidFill>
              </a:rPr>
              <a:t>В случае выявления в ходе оказания медицинской помощи взрослому населению при стоматологических заболеваниях симптомов онкологического заболевания лечащий врач медицинской организации, в которой пациент проходит обследование и лечение, направляет пациента к врачу-онкологу в соответствии с Порядком оказания медицинской помощи населению по профилю </a:t>
            </a:r>
            <a:r>
              <a:rPr lang="ru-RU" sz="2900" b="1" dirty="0" smtClean="0">
                <a:solidFill>
                  <a:schemeClr val="tx1"/>
                </a:solidFill>
              </a:rPr>
              <a:t>«онкология»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Оказание медицинской помощи взрослому населению осуществляется при стоматологических заболеваниях зубов, пародонта, слизистой оболочки рта, языка, слюнных желез, челюстей, включающих: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кариозные, </a:t>
            </a:r>
            <a:r>
              <a:rPr lang="ru-RU" dirty="0" err="1">
                <a:solidFill>
                  <a:schemeClr val="tx1"/>
                </a:solidFill>
              </a:rPr>
              <a:t>некариозные</a:t>
            </a:r>
            <a:r>
              <a:rPr lang="ru-RU" dirty="0">
                <a:solidFill>
                  <a:schemeClr val="tx1"/>
                </a:solidFill>
              </a:rPr>
              <a:t> и другие поражения зубов;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острые, хронические и специфические воспалительные заболевания, острую и хроническую травму, приобретенные дефекты и деформации, онкологические заболевания пародонта, слизистой оболочки рта, языка, слюнных желез, челюстей;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аномалии и дефекты развития зубов, зубных рядов, челюстей, их предпосылки и последствия.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приказ МЗ РФ № 786 н «Об утверждении Порядка оказания медицинской помощи взрослому населению при стоматологических заболеваниях» (с изм. на 18.02.2021 г.)</a:t>
            </a:r>
          </a:p>
        </p:txBody>
      </p:sp>
    </p:spTree>
    <p:extLst>
      <p:ext uri="{BB962C8B-B14F-4D97-AF65-F5344CB8AC3E}">
        <p14:creationId xmlns:p14="http://schemas.microsoft.com/office/powerpoint/2010/main" val="2873800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2930</TotalTime>
  <Words>1945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Кафедра стоматологии ИПО </vt:lpstr>
      <vt:lpstr>Цели и задачи</vt:lpstr>
      <vt:lpstr>Введение</vt:lpstr>
      <vt:lpstr>Введение</vt:lpstr>
      <vt:lpstr>Онкоскрининг на стоматологическом приеме</vt:lpstr>
      <vt:lpstr>Аутофлуоресцентная стоматоскопия-оптический метод визуализации патологических изменений слизистой оболочки полости рта. </vt:lpstr>
      <vt:lpstr>Аутофлуоресцентная стоматоскопия</vt:lpstr>
      <vt:lpstr>Презентация PowerPoint</vt:lpstr>
      <vt:lpstr>приказ МЗ РФ № 786 н «Об утверждении Порядка оказания медицинской помощи взрослому населению при стоматологических заболеваниях» (с изм. на 18.02.2021 г.)</vt:lpstr>
      <vt:lpstr>приказ МЗ РФ № 116 н «Об утверждении Порядка оказания медицинской помощи взрослому населению при онкологических заболеваниях» (с изм. на 24.01.2022 г.)</vt:lpstr>
      <vt:lpstr>Приказ Минздрава РФ от 15.03.2022 N 168Н ОБ УТВЕРЖДЕНИИ ПОРЯДКА ПРОВЕДЕНИЯ ДИСПАНСЕРНОГО НАБЛЮДЕНИЯ ЗА ВЗРОСЛЫМИ </vt:lpstr>
      <vt:lpstr>Презентация PowerPoint</vt:lpstr>
      <vt:lpstr>Презентация PowerPoint</vt:lpstr>
      <vt:lpstr>Презентация PowerPoint</vt:lpstr>
      <vt:lpstr>Приказ Минздрава РФ от 15.03.2022 N 168Н ОБ УТВЕРЖДЕНИИ ПОРЯДКА ПРОВЕДЕНИЯ ДИСПАНСЕРНОГО НАБЛЮДЕНИЯ ЗА ВЗРОСЛЫМИ </vt:lpstr>
      <vt:lpstr>Выводы</vt:lpstr>
      <vt:lpstr>Список литературы: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 Баранова</dc:creator>
  <cp:lastModifiedBy>Софья Баранова</cp:lastModifiedBy>
  <cp:revision>20</cp:revision>
  <dcterms:created xsi:type="dcterms:W3CDTF">2024-01-28T13:22:34Z</dcterms:created>
  <dcterms:modified xsi:type="dcterms:W3CDTF">2024-02-03T15:58:03Z</dcterms:modified>
</cp:coreProperties>
</file>