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1" r:id="rId5"/>
    <p:sldId id="260" r:id="rId6"/>
    <p:sldId id="257"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88EC4747-DEBC-44EF-84E9-83A16AF5BB98}" type="datetimeFigureOut">
              <a:rPr lang="ru-RU" smtClean="0"/>
              <a:t>25.12.2020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F629813-5889-44B1-A380-A4FE60D6417A}"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9995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8EC4747-DEBC-44EF-84E9-83A16AF5BB98}" type="datetimeFigureOut">
              <a:rPr lang="ru-RU" smtClean="0"/>
              <a:t>25.12.2020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F629813-5889-44B1-A380-A4FE60D6417A}" type="slidenum">
              <a:rPr lang="ru-RU" smtClean="0"/>
              <a:t>‹#›</a:t>
            </a:fld>
            <a:endParaRPr lang="ru-RU"/>
          </a:p>
        </p:txBody>
      </p:sp>
    </p:spTree>
    <p:extLst>
      <p:ext uri="{BB962C8B-B14F-4D97-AF65-F5344CB8AC3E}">
        <p14:creationId xmlns:p14="http://schemas.microsoft.com/office/powerpoint/2010/main" val="41587919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8EC4747-DEBC-44EF-84E9-83A16AF5BB98}" type="datetimeFigureOut">
              <a:rPr lang="ru-RU" smtClean="0"/>
              <a:t>25.12.2020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F629813-5889-44B1-A380-A4FE60D6417A}" type="slidenum">
              <a:rPr lang="ru-RU" smtClean="0"/>
              <a:t>‹#›</a:t>
            </a:fld>
            <a:endParaRPr lang="ru-RU"/>
          </a:p>
        </p:txBody>
      </p:sp>
    </p:spTree>
    <p:extLst>
      <p:ext uri="{BB962C8B-B14F-4D97-AF65-F5344CB8AC3E}">
        <p14:creationId xmlns:p14="http://schemas.microsoft.com/office/powerpoint/2010/main" val="89754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8EC4747-DEBC-44EF-84E9-83A16AF5BB98}" type="datetimeFigureOut">
              <a:rPr lang="ru-RU" smtClean="0"/>
              <a:t>25.12.2020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F629813-5889-44B1-A380-A4FE60D6417A}" type="slidenum">
              <a:rPr lang="ru-RU" smtClean="0"/>
              <a:t>‹#›</a:t>
            </a:fld>
            <a:endParaRPr lang="ru-RU"/>
          </a:p>
        </p:txBody>
      </p:sp>
    </p:spTree>
    <p:extLst>
      <p:ext uri="{BB962C8B-B14F-4D97-AF65-F5344CB8AC3E}">
        <p14:creationId xmlns:p14="http://schemas.microsoft.com/office/powerpoint/2010/main" val="3912331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8EC4747-DEBC-44EF-84E9-83A16AF5BB98}" type="datetimeFigureOut">
              <a:rPr lang="ru-RU" smtClean="0"/>
              <a:t>25.12.2020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F629813-5889-44B1-A380-A4FE60D6417A}"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7687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88EC4747-DEBC-44EF-84E9-83A16AF5BB98}" type="datetimeFigureOut">
              <a:rPr lang="ru-RU" smtClean="0"/>
              <a:t>25.12.2020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F629813-5889-44B1-A380-A4FE60D6417A}" type="slidenum">
              <a:rPr lang="ru-RU" smtClean="0"/>
              <a:t>‹#›</a:t>
            </a:fld>
            <a:endParaRPr lang="ru-RU"/>
          </a:p>
        </p:txBody>
      </p:sp>
    </p:spTree>
    <p:extLst>
      <p:ext uri="{BB962C8B-B14F-4D97-AF65-F5344CB8AC3E}">
        <p14:creationId xmlns:p14="http://schemas.microsoft.com/office/powerpoint/2010/main" val="2041814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8EC4747-DEBC-44EF-84E9-83A16AF5BB98}" type="datetimeFigureOut">
              <a:rPr lang="ru-RU" smtClean="0"/>
              <a:t>25.12.2020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5F629813-5889-44B1-A380-A4FE60D6417A}" type="slidenum">
              <a:rPr lang="ru-RU" smtClean="0"/>
              <a:t>‹#›</a:t>
            </a:fld>
            <a:endParaRPr lang="ru-RU"/>
          </a:p>
        </p:txBody>
      </p:sp>
    </p:spTree>
    <p:extLst>
      <p:ext uri="{BB962C8B-B14F-4D97-AF65-F5344CB8AC3E}">
        <p14:creationId xmlns:p14="http://schemas.microsoft.com/office/powerpoint/2010/main" val="2683436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88EC4747-DEBC-44EF-84E9-83A16AF5BB98}" type="datetimeFigureOut">
              <a:rPr lang="ru-RU" smtClean="0"/>
              <a:t>25.12.2020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5F629813-5889-44B1-A380-A4FE60D6417A}" type="slidenum">
              <a:rPr lang="ru-RU" smtClean="0"/>
              <a:t>‹#›</a:t>
            </a:fld>
            <a:endParaRPr lang="ru-RU"/>
          </a:p>
        </p:txBody>
      </p:sp>
    </p:spTree>
    <p:extLst>
      <p:ext uri="{BB962C8B-B14F-4D97-AF65-F5344CB8AC3E}">
        <p14:creationId xmlns:p14="http://schemas.microsoft.com/office/powerpoint/2010/main" val="30830803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8EC4747-DEBC-44EF-84E9-83A16AF5BB98}" type="datetimeFigureOut">
              <a:rPr lang="ru-RU" smtClean="0"/>
              <a:t>25.12.2020</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5F629813-5889-44B1-A380-A4FE60D6417A}" type="slidenum">
              <a:rPr lang="ru-RU" smtClean="0"/>
              <a:t>‹#›</a:t>
            </a:fld>
            <a:endParaRPr lang="ru-RU"/>
          </a:p>
        </p:txBody>
      </p:sp>
    </p:spTree>
    <p:extLst>
      <p:ext uri="{BB962C8B-B14F-4D97-AF65-F5344CB8AC3E}">
        <p14:creationId xmlns:p14="http://schemas.microsoft.com/office/powerpoint/2010/main" val="854144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88EC4747-DEBC-44EF-84E9-83A16AF5BB98}" type="datetimeFigureOut">
              <a:rPr lang="ru-RU" smtClean="0"/>
              <a:t>25.12.2020</a:t>
            </a:fld>
            <a:endParaRPr lang="ru-R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F629813-5889-44B1-A380-A4FE60D6417A}" type="slidenum">
              <a:rPr lang="ru-RU" smtClean="0"/>
              <a:t>‹#›</a:t>
            </a:fld>
            <a:endParaRPr lang="ru-RU"/>
          </a:p>
        </p:txBody>
      </p:sp>
    </p:spTree>
    <p:extLst>
      <p:ext uri="{BB962C8B-B14F-4D97-AF65-F5344CB8AC3E}">
        <p14:creationId xmlns:p14="http://schemas.microsoft.com/office/powerpoint/2010/main" val="1607503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8EC4747-DEBC-44EF-84E9-83A16AF5BB98}" type="datetimeFigureOut">
              <a:rPr lang="ru-RU" smtClean="0"/>
              <a:t>25.12.2020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F629813-5889-44B1-A380-A4FE60D6417A}" type="slidenum">
              <a:rPr lang="ru-RU" smtClean="0"/>
              <a:t>‹#›</a:t>
            </a:fld>
            <a:endParaRPr lang="ru-RU"/>
          </a:p>
        </p:txBody>
      </p:sp>
    </p:spTree>
    <p:extLst>
      <p:ext uri="{BB962C8B-B14F-4D97-AF65-F5344CB8AC3E}">
        <p14:creationId xmlns:p14="http://schemas.microsoft.com/office/powerpoint/2010/main" val="871144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8EC4747-DEBC-44EF-84E9-83A16AF5BB98}" type="datetimeFigureOut">
              <a:rPr lang="ru-RU" smtClean="0"/>
              <a:t>25.12.2020</a:t>
            </a:fld>
            <a:endParaRPr lang="ru-R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F629813-5889-44B1-A380-A4FE60D6417A}" type="slidenum">
              <a:rPr lang="ru-RU" smtClean="0"/>
              <a:t>‹#›</a:t>
            </a:fld>
            <a:endParaRPr lang="ru-R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02858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7769" y="1534807"/>
            <a:ext cx="8517775" cy="2302903"/>
          </a:xfrm>
        </p:spPr>
        <p:txBody>
          <a:bodyPr>
            <a:normAutofit fontScale="90000"/>
          </a:bodyPr>
          <a:lstStyle/>
          <a:p>
            <a:r>
              <a:rPr lang="ru-RU" dirty="0" smtClean="0"/>
              <a:t>Острые нарушения мозгового кровообращения </a:t>
            </a:r>
            <a:br>
              <a:rPr lang="ru-RU" dirty="0" smtClean="0"/>
            </a:br>
            <a:r>
              <a:rPr lang="ru-RU" dirty="0" smtClean="0"/>
              <a:t>и их последствия</a:t>
            </a:r>
            <a:endParaRPr lang="ru-RU" dirty="0"/>
          </a:p>
        </p:txBody>
      </p:sp>
      <p:sp>
        <p:nvSpPr>
          <p:cNvPr id="3" name="Подзаголовок 2"/>
          <p:cNvSpPr>
            <a:spLocks noGrp="1"/>
          </p:cNvSpPr>
          <p:nvPr>
            <p:ph type="subTitle" idx="1"/>
          </p:nvPr>
        </p:nvSpPr>
        <p:spPr>
          <a:xfrm>
            <a:off x="7489767" y="5403273"/>
            <a:ext cx="4702233" cy="1676400"/>
          </a:xfrm>
        </p:spPr>
        <p:txBody>
          <a:bodyPr>
            <a:normAutofit/>
          </a:bodyPr>
          <a:lstStyle/>
          <a:p>
            <a:r>
              <a:rPr lang="ru-RU" sz="2000" dirty="0" smtClean="0"/>
              <a:t>Выполнила: ординатор 1 года </a:t>
            </a:r>
            <a:br>
              <a:rPr lang="ru-RU" sz="2000" dirty="0" smtClean="0"/>
            </a:br>
            <a:r>
              <a:rPr lang="ru-RU" sz="2000" dirty="0" smtClean="0"/>
              <a:t>      обучения по спец. терапия, </a:t>
            </a:r>
            <a:br>
              <a:rPr lang="ru-RU" sz="2000" dirty="0" smtClean="0"/>
            </a:br>
            <a:r>
              <a:rPr lang="ru-RU" sz="2000" dirty="0" smtClean="0"/>
              <a:t>                           </a:t>
            </a:r>
            <a:r>
              <a:rPr lang="ru-RU" sz="2000" dirty="0" err="1" smtClean="0"/>
              <a:t>Бортникова</a:t>
            </a:r>
            <a:r>
              <a:rPr lang="ru-RU" sz="2000" dirty="0" smtClean="0"/>
              <a:t> Е.В.</a:t>
            </a:r>
            <a:endParaRPr lang="ru-RU" sz="2000"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01105" y="1108364"/>
            <a:ext cx="5443295" cy="3061854"/>
          </a:xfrm>
          <a:prstGeom prst="rect">
            <a:avLst/>
          </a:prstGeom>
        </p:spPr>
      </p:pic>
    </p:spTree>
    <p:extLst>
      <p:ext uri="{BB962C8B-B14F-4D97-AF65-F5344CB8AC3E}">
        <p14:creationId xmlns:p14="http://schemas.microsoft.com/office/powerpoint/2010/main" val="13222356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3255" y="0"/>
            <a:ext cx="11186449" cy="7051964"/>
          </a:xfrm>
        </p:spPr>
      </p:pic>
    </p:spTree>
    <p:extLst>
      <p:ext uri="{BB962C8B-B14F-4D97-AF65-F5344CB8AC3E}">
        <p14:creationId xmlns:p14="http://schemas.microsoft.com/office/powerpoint/2010/main" val="12250660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00298" y="0"/>
            <a:ext cx="10058400" cy="1450757"/>
          </a:xfrm>
        </p:spPr>
        <p:txBody>
          <a:bodyPr/>
          <a:lstStyle/>
          <a:p>
            <a:r>
              <a:rPr lang="ru-RU" dirty="0" smtClean="0">
                <a:solidFill>
                  <a:srgbClr val="002060"/>
                </a:solidFill>
              </a:rPr>
              <a:t>Первичная профилактика</a:t>
            </a:r>
            <a:endParaRPr lang="ru-RU" dirty="0">
              <a:solidFill>
                <a:srgbClr val="002060"/>
              </a:solidFill>
            </a:endParaRPr>
          </a:p>
        </p:txBody>
      </p:sp>
      <p:sp>
        <p:nvSpPr>
          <p:cNvPr id="3" name="Объект 2"/>
          <p:cNvSpPr>
            <a:spLocks noGrp="1"/>
          </p:cNvSpPr>
          <p:nvPr>
            <p:ph idx="1"/>
          </p:nvPr>
        </p:nvSpPr>
        <p:spPr>
          <a:xfrm>
            <a:off x="543097" y="1845733"/>
            <a:ext cx="11468793" cy="4023360"/>
          </a:xfrm>
        </p:spPr>
        <p:txBody>
          <a:bodyPr>
            <a:noAutofit/>
          </a:bodyPr>
          <a:lstStyle/>
          <a:p>
            <a:r>
              <a:rPr lang="ru-RU" sz="2400" dirty="0"/>
              <a:t>П</a:t>
            </a:r>
            <a:r>
              <a:rPr lang="ru-RU" sz="2400" dirty="0" smtClean="0"/>
              <a:t>ервичная </a:t>
            </a:r>
            <a:r>
              <a:rPr lang="ru-RU" sz="2400" dirty="0"/>
              <a:t>профилактика инсульта сводится к следующим мероприятиям: </a:t>
            </a:r>
            <a:r>
              <a:rPr lang="ru-RU" sz="2400" dirty="0" smtClean="0"/>
              <a:t/>
            </a:r>
            <a:br>
              <a:rPr lang="ru-RU" sz="2400" dirty="0" smtClean="0"/>
            </a:br>
            <a:r>
              <a:rPr lang="ru-RU" sz="2400" dirty="0" smtClean="0"/>
              <a:t>✓ </a:t>
            </a:r>
            <a:r>
              <a:rPr lang="ru-RU" sz="2400" dirty="0"/>
              <a:t>Измеряйте артериальное давление и уровень </a:t>
            </a:r>
            <a:r>
              <a:rPr lang="ru-RU" sz="2400" dirty="0" smtClean="0"/>
              <a:t>холестерина </a:t>
            </a:r>
            <a:br>
              <a:rPr lang="ru-RU" sz="2400" dirty="0" smtClean="0"/>
            </a:br>
            <a:r>
              <a:rPr lang="ru-RU" sz="2400" dirty="0" smtClean="0"/>
              <a:t>✓ </a:t>
            </a:r>
            <a:r>
              <a:rPr lang="ru-RU" sz="2400" dirty="0"/>
              <a:t>Если у Вас выявлен сахарный диабет, четко соблюдайте рекомендации врача по контролю </a:t>
            </a:r>
            <a:r>
              <a:rPr lang="ru-RU" sz="2400" dirty="0" smtClean="0"/>
              <a:t>заболевания</a:t>
            </a:r>
            <a:br>
              <a:rPr lang="ru-RU" sz="2400" dirty="0" smtClean="0"/>
            </a:br>
            <a:r>
              <a:rPr lang="ru-RU" sz="2400" dirty="0" smtClean="0"/>
              <a:t>✓ </a:t>
            </a:r>
            <a:r>
              <a:rPr lang="ru-RU" sz="2400" dirty="0"/>
              <a:t>Если Вы курите, откажитесь от курения и от нахождения в местах, где курят. </a:t>
            </a:r>
            <a:r>
              <a:rPr lang="ru-RU" sz="2400" dirty="0" smtClean="0"/>
              <a:t/>
            </a:r>
            <a:br>
              <a:rPr lang="ru-RU" sz="2400" dirty="0" smtClean="0"/>
            </a:br>
            <a:r>
              <a:rPr lang="ru-RU" sz="2400" dirty="0" smtClean="0"/>
              <a:t>✓ </a:t>
            </a:r>
            <a:r>
              <a:rPr lang="ru-RU" sz="2400" dirty="0"/>
              <a:t>Откажитесь от злоупотребления </a:t>
            </a:r>
            <a:r>
              <a:rPr lang="ru-RU" sz="2400" dirty="0" smtClean="0"/>
              <a:t>алкоголем</a:t>
            </a:r>
            <a:r>
              <a:rPr lang="ru-RU" sz="2400" dirty="0"/>
              <a:t/>
            </a:r>
            <a:br>
              <a:rPr lang="ru-RU" sz="2400" dirty="0"/>
            </a:br>
            <a:r>
              <a:rPr lang="ru-RU" sz="2400" dirty="0" smtClean="0"/>
              <a:t>✓ </a:t>
            </a:r>
            <a:r>
              <a:rPr lang="ru-RU" sz="2400" dirty="0"/>
              <a:t>Будьте физически </a:t>
            </a:r>
            <a:r>
              <a:rPr lang="ru-RU" sz="2400" dirty="0" smtClean="0"/>
              <a:t>активны</a:t>
            </a:r>
            <a:r>
              <a:rPr lang="ru-RU" sz="2400" dirty="0"/>
              <a:t/>
            </a:r>
            <a:br>
              <a:rPr lang="ru-RU" sz="2400" dirty="0"/>
            </a:br>
            <a:r>
              <a:rPr lang="ru-RU" sz="2400" dirty="0" smtClean="0"/>
              <a:t>✓ </a:t>
            </a:r>
            <a:r>
              <a:rPr lang="ru-RU" sz="2400" dirty="0"/>
              <a:t>Употребляйте пищу с низким содержанием поваренной соли и животных </a:t>
            </a:r>
            <a:r>
              <a:rPr lang="ru-RU" sz="2400" dirty="0" smtClean="0"/>
              <a:t>жиров</a:t>
            </a:r>
            <a:br>
              <a:rPr lang="ru-RU" sz="2400" dirty="0" smtClean="0"/>
            </a:br>
            <a:r>
              <a:rPr lang="ru-RU" sz="2400" dirty="0" smtClean="0"/>
              <a:t>✓ </a:t>
            </a:r>
            <a:r>
              <a:rPr lang="ru-RU" sz="2400" dirty="0"/>
              <a:t>Сообщайте своему лечащему врачу о симптомах, указывающих на возможный инсульт (звон в ушах, кратковременные приступы головокружения, слабость в ногах и др</a:t>
            </a:r>
            <a:r>
              <a:rPr lang="ru-RU" sz="2400" dirty="0" smtClean="0"/>
              <a:t>.)</a:t>
            </a:r>
            <a:br>
              <a:rPr lang="ru-RU" sz="2400" dirty="0" smtClean="0"/>
            </a:br>
            <a:r>
              <a:rPr lang="ru-RU" sz="2400" dirty="0" smtClean="0"/>
              <a:t>✓ </a:t>
            </a:r>
            <a:r>
              <a:rPr lang="ru-RU" sz="2400" dirty="0"/>
              <a:t>Срочно обращайтесь за медицинской помощью при появлении любого из симптомов инсульта </a:t>
            </a:r>
          </a:p>
        </p:txBody>
      </p:sp>
    </p:spTree>
    <p:extLst>
      <p:ext uri="{BB962C8B-B14F-4D97-AF65-F5344CB8AC3E}">
        <p14:creationId xmlns:p14="http://schemas.microsoft.com/office/powerpoint/2010/main" val="33568368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solidFill>
                  <a:srgbClr val="002060"/>
                </a:solidFill>
              </a:rPr>
              <a:t>ВТОРИЧНАЯ ПРОФИЛАКТИКА ИНСУЛЬТА (профилактика повторного инсульта)</a:t>
            </a:r>
          </a:p>
        </p:txBody>
      </p:sp>
      <p:sp>
        <p:nvSpPr>
          <p:cNvPr id="3" name="Объект 2"/>
          <p:cNvSpPr>
            <a:spLocks noGrp="1"/>
          </p:cNvSpPr>
          <p:nvPr>
            <p:ph idx="1"/>
          </p:nvPr>
        </p:nvSpPr>
        <p:spPr>
          <a:xfrm>
            <a:off x="30480" y="1729047"/>
            <a:ext cx="12192000" cy="4685608"/>
          </a:xfrm>
        </p:spPr>
        <p:txBody>
          <a:bodyPr>
            <a:noAutofit/>
          </a:bodyPr>
          <a:lstStyle/>
          <a:p>
            <a:r>
              <a:rPr lang="ru-RU" sz="2200" dirty="0"/>
              <a:t>Вторичная профилактика состоит из следующих направлений: </a:t>
            </a:r>
            <a:r>
              <a:rPr lang="ru-RU" sz="2200" dirty="0" smtClean="0"/>
              <a:t/>
            </a:r>
            <a:br>
              <a:rPr lang="ru-RU" sz="2200" dirty="0" smtClean="0"/>
            </a:br>
            <a:r>
              <a:rPr lang="ru-RU" sz="2200" dirty="0" smtClean="0"/>
              <a:t>► </a:t>
            </a:r>
            <a:r>
              <a:rPr lang="ru-RU" sz="2200" dirty="0"/>
              <a:t>ежедневное измерение АД и регулярный прием препаратов, нормализующих уровень АД (длительный, зачастую пожизненный); </a:t>
            </a:r>
            <a:r>
              <a:rPr lang="ru-RU" sz="2200" dirty="0" smtClean="0"/>
              <a:t/>
            </a:r>
            <a:br>
              <a:rPr lang="ru-RU" sz="2200" dirty="0" smtClean="0"/>
            </a:br>
            <a:r>
              <a:rPr lang="ru-RU" sz="2200" dirty="0" smtClean="0"/>
              <a:t>► </a:t>
            </a:r>
            <a:r>
              <a:rPr lang="ru-RU" sz="2200" dirty="0"/>
              <a:t>контроль уровня глюкозы и холестерина; </a:t>
            </a:r>
            <a:r>
              <a:rPr lang="ru-RU" sz="2200" dirty="0" smtClean="0"/>
              <a:t/>
            </a:r>
            <a:br>
              <a:rPr lang="ru-RU" sz="2200" dirty="0" smtClean="0"/>
            </a:br>
            <a:r>
              <a:rPr lang="ru-RU" sz="2200" dirty="0" smtClean="0"/>
              <a:t>► </a:t>
            </a:r>
            <a:r>
              <a:rPr lang="ru-RU" sz="2200" dirty="0"/>
              <a:t>полный отказ от курения и злоупотребления алкоголем; </a:t>
            </a:r>
            <a:r>
              <a:rPr lang="ru-RU" sz="2200" dirty="0" smtClean="0"/>
              <a:t/>
            </a:r>
            <a:br>
              <a:rPr lang="ru-RU" sz="2200" dirty="0" smtClean="0"/>
            </a:br>
            <a:r>
              <a:rPr lang="ru-RU" sz="2200" dirty="0" smtClean="0"/>
              <a:t>► </a:t>
            </a:r>
            <a:r>
              <a:rPr lang="ru-RU" sz="2200" dirty="0"/>
              <a:t>контроль за массой тела, соблюдение низкохолестериновой и </a:t>
            </a:r>
            <a:r>
              <a:rPr lang="ru-RU" sz="2200" dirty="0" err="1"/>
              <a:t>низкосолевой</a:t>
            </a:r>
            <a:r>
              <a:rPr lang="ru-RU" sz="2200" dirty="0"/>
              <a:t> диеты, отдавая предпочтение овощам и рыбе; </a:t>
            </a:r>
            <a:r>
              <a:rPr lang="ru-RU" sz="2200" dirty="0" smtClean="0"/>
              <a:t/>
            </a:r>
            <a:br>
              <a:rPr lang="ru-RU" sz="2200" dirty="0" smtClean="0"/>
            </a:br>
            <a:r>
              <a:rPr lang="ru-RU" sz="2200" dirty="0" smtClean="0"/>
              <a:t>► </a:t>
            </a:r>
            <a:r>
              <a:rPr lang="ru-RU" sz="2200" dirty="0"/>
              <a:t>длительный прием лекарственных средств из группы </a:t>
            </a:r>
            <a:r>
              <a:rPr lang="ru-RU" sz="2200" dirty="0" err="1"/>
              <a:t>антиагрегантов</a:t>
            </a:r>
            <a:r>
              <a:rPr lang="ru-RU" sz="2200" dirty="0"/>
              <a:t>, препятствующих </a:t>
            </a:r>
            <a:r>
              <a:rPr lang="ru-RU" sz="2200" dirty="0" err="1"/>
              <a:t>тромбообразованию</a:t>
            </a:r>
            <a:r>
              <a:rPr lang="ru-RU" sz="2200" dirty="0"/>
              <a:t> и улучшающих «текучесть» (</a:t>
            </a:r>
            <a:r>
              <a:rPr lang="ru-RU" sz="2200" dirty="0" err="1"/>
              <a:t>гемореологию</a:t>
            </a:r>
            <a:r>
              <a:rPr lang="ru-RU" sz="2200" dirty="0"/>
              <a:t>) крови. </a:t>
            </a:r>
            <a:r>
              <a:rPr lang="ru-RU" sz="2200" dirty="0" smtClean="0"/>
              <a:t/>
            </a:r>
            <a:br>
              <a:rPr lang="ru-RU" sz="2200" dirty="0" smtClean="0"/>
            </a:br>
            <a:r>
              <a:rPr lang="ru-RU" sz="2200" dirty="0" smtClean="0"/>
              <a:t>► </a:t>
            </a:r>
            <a:r>
              <a:rPr lang="ru-RU" sz="2200" dirty="0"/>
              <a:t>прием антикоагулянтов при наличии у больного нарушений сердечного </a:t>
            </a:r>
            <a:r>
              <a:rPr lang="ru-RU" sz="2200" dirty="0" smtClean="0"/>
              <a:t>ритма</a:t>
            </a:r>
            <a:br>
              <a:rPr lang="ru-RU" sz="2200" dirty="0" smtClean="0"/>
            </a:br>
            <a:r>
              <a:rPr lang="ru-RU" sz="2200" dirty="0" smtClean="0"/>
              <a:t>► </a:t>
            </a:r>
            <a:r>
              <a:rPr lang="ru-RU" sz="2200" dirty="0"/>
              <a:t>если был выявлен выраженный (70% и более) стеноз (сужение) крупных артерий вследствие формирования в них тромба или есть большая «рыхлая», нестабильная атеросклеротическая бляшка, необходимо решение вопроса о хирургическом лечении: удаление тромба и восстановление кровотока по сосуду. Время и вариант оперативного вмешательства определяет врач.</a:t>
            </a:r>
          </a:p>
        </p:txBody>
      </p:sp>
    </p:spTree>
    <p:extLst>
      <p:ext uri="{BB962C8B-B14F-4D97-AF65-F5344CB8AC3E}">
        <p14:creationId xmlns:p14="http://schemas.microsoft.com/office/powerpoint/2010/main" val="21519629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18538" y="0"/>
            <a:ext cx="2373462" cy="3102967"/>
          </a:xfrm>
          <a:prstGeom prst="rect">
            <a:avLst/>
          </a:prstGeom>
        </p:spPr>
      </p:pic>
      <p:sp>
        <p:nvSpPr>
          <p:cNvPr id="2" name="Заголовок 1"/>
          <p:cNvSpPr>
            <a:spLocks noGrp="1"/>
          </p:cNvSpPr>
          <p:nvPr>
            <p:ph type="title"/>
          </p:nvPr>
        </p:nvSpPr>
        <p:spPr/>
        <p:txBody>
          <a:bodyPr>
            <a:normAutofit fontScale="90000"/>
          </a:bodyPr>
          <a:lstStyle/>
          <a:p>
            <a:r>
              <a:rPr lang="ru-RU" dirty="0"/>
              <a:t>АЛГОРИТМ ДЕЙСТВИЙ В СИТУАЦИИ ОСТРОГО НАРУШЕНИЯ МОЗГОВОГО КРОВООБРАЩЕНИЯ</a:t>
            </a:r>
          </a:p>
        </p:txBody>
      </p:sp>
      <p:sp>
        <p:nvSpPr>
          <p:cNvPr id="3" name="Объект 2"/>
          <p:cNvSpPr>
            <a:spLocks noGrp="1"/>
          </p:cNvSpPr>
          <p:nvPr>
            <p:ph idx="1"/>
          </p:nvPr>
        </p:nvSpPr>
        <p:spPr>
          <a:xfrm>
            <a:off x="683029" y="2011989"/>
            <a:ext cx="10886902" cy="4513502"/>
          </a:xfrm>
        </p:spPr>
        <p:txBody>
          <a:bodyPr>
            <a:normAutofit/>
          </a:bodyPr>
          <a:lstStyle/>
          <a:p>
            <a:r>
              <a:rPr lang="ru-RU" sz="2400" b="1" u="sng" dirty="0"/>
              <a:t>1. </a:t>
            </a:r>
            <a:r>
              <a:rPr lang="ru-RU" sz="2400" dirty="0"/>
              <a:t>Срочно вызовите бригаду скорой медицинской помощи, даже если проявления ОНМК наблюдались всего несколько минут. </a:t>
            </a:r>
            <a:r>
              <a:rPr lang="ru-RU" sz="2400" dirty="0" smtClean="0"/>
              <a:t/>
            </a:r>
            <a:br>
              <a:rPr lang="ru-RU" sz="2400" dirty="0" smtClean="0"/>
            </a:br>
            <a:r>
              <a:rPr lang="ru-RU" sz="2400" b="1" u="sng" dirty="0" smtClean="0"/>
              <a:t>2</a:t>
            </a:r>
            <a:r>
              <a:rPr lang="ru-RU" sz="2400" b="1" u="sng" dirty="0"/>
              <a:t>. </a:t>
            </a:r>
            <a:r>
              <a:rPr lang="ru-RU" sz="2400" dirty="0"/>
              <a:t>До прибытия бригады скорой медицинской помощи: </a:t>
            </a:r>
            <a:r>
              <a:rPr lang="ru-RU" sz="2400" dirty="0" smtClean="0"/>
              <a:t/>
            </a:r>
            <a:br>
              <a:rPr lang="ru-RU" sz="2400" dirty="0" smtClean="0"/>
            </a:br>
            <a:r>
              <a:rPr lang="ru-RU" sz="2400" dirty="0" smtClean="0"/>
              <a:t>●</a:t>
            </a:r>
            <a:r>
              <a:rPr lang="ru-RU" sz="2400" dirty="0"/>
              <a:t>если человек без сознания, положите его на бок, удалите из полости рта съемные протезы (остатки пищи, рвотные массы), убедитесь, что человек дышит; </a:t>
            </a:r>
            <a:r>
              <a:rPr lang="ru-RU" sz="2400" dirty="0" smtClean="0"/>
              <a:t/>
            </a:r>
            <a:br>
              <a:rPr lang="ru-RU" sz="2400" dirty="0" smtClean="0"/>
            </a:br>
            <a:r>
              <a:rPr lang="ru-RU" sz="2400" dirty="0" smtClean="0"/>
              <a:t>●</a:t>
            </a:r>
            <a:r>
              <a:rPr lang="ru-RU" sz="2400" dirty="0"/>
              <a:t>если пострадавший в сознании, помогите ему принять </a:t>
            </a:r>
            <a:r>
              <a:rPr lang="ru-RU" sz="2400" dirty="0" err="1"/>
              <a:t>полусидячее</a:t>
            </a:r>
            <a:r>
              <a:rPr lang="ru-RU" sz="2400" dirty="0"/>
              <a:t> или лежачее положение в кровати (возвышенное положение не используется). Обеспечьте приток свежего воздуха. Расстегните воротник рубашки, ремень, пояс, снимите стесняющую </a:t>
            </a:r>
            <a:r>
              <a:rPr lang="ru-RU" sz="2400" dirty="0" smtClean="0"/>
              <a:t>одежду.</a:t>
            </a:r>
            <a:br>
              <a:rPr lang="ru-RU" sz="2400" dirty="0" smtClean="0"/>
            </a:br>
            <a:r>
              <a:rPr lang="ru-RU" sz="2400" b="1" u="sng" dirty="0" smtClean="0"/>
              <a:t>3</a:t>
            </a:r>
            <a:r>
              <a:rPr lang="ru-RU" sz="2400" b="1" u="sng" dirty="0"/>
              <a:t>. </a:t>
            </a:r>
            <a:r>
              <a:rPr lang="ru-RU" sz="2400" dirty="0"/>
              <a:t>Измерьте артериальное давление, если его верхний уровень превышает 220 мм рт. ст., дайте пострадавшему препарат, снижающий артериальное давление, который он принимал раньше. При АД ниже 220 мм рт. ст. давление не снижаем! </a:t>
            </a:r>
          </a:p>
        </p:txBody>
      </p:sp>
    </p:spTree>
    <p:extLst>
      <p:ext uri="{BB962C8B-B14F-4D97-AF65-F5344CB8AC3E}">
        <p14:creationId xmlns:p14="http://schemas.microsoft.com/office/powerpoint/2010/main" val="30222636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221674" y="96982"/>
            <a:ext cx="11055926" cy="6167735"/>
          </a:xfrm>
        </p:spPr>
        <p:txBody>
          <a:bodyPr>
            <a:normAutofit/>
          </a:bodyPr>
          <a:lstStyle/>
          <a:p>
            <a:r>
              <a:rPr lang="ru-RU" sz="2400" b="1" u="sng" dirty="0"/>
              <a:t>4.</a:t>
            </a:r>
            <a:r>
              <a:rPr lang="ru-RU" sz="2400" dirty="0"/>
              <a:t> До приезда специалистов скорой помощи следует фиксировать все лекарственные средства, которые давали пациенту, и сообщить об этом прибывшей бригаде. Пациенту в случае ОНМК ацетилсалициловую кислоту, диуретические средства, вазоактивные препараты, </a:t>
            </a:r>
            <a:r>
              <a:rPr lang="ru-RU" sz="2400" dirty="0" err="1"/>
              <a:t>ноотропы</a:t>
            </a:r>
            <a:r>
              <a:rPr lang="ru-RU" sz="2400" dirty="0"/>
              <a:t> не давать. </a:t>
            </a:r>
            <a:r>
              <a:rPr lang="ru-RU" sz="2400" dirty="0" smtClean="0"/>
              <a:t/>
            </a:r>
            <a:br>
              <a:rPr lang="ru-RU" sz="2400" dirty="0" smtClean="0"/>
            </a:br>
            <a:r>
              <a:rPr lang="ru-RU" sz="2400" b="1" u="sng" dirty="0" smtClean="0"/>
              <a:t>5</a:t>
            </a:r>
            <a:r>
              <a:rPr lang="ru-RU" sz="2400" b="1" u="sng" dirty="0"/>
              <a:t>. </a:t>
            </a:r>
            <a:r>
              <a:rPr lang="ru-RU" sz="2400" dirty="0"/>
              <a:t>Если пострадавшему трудно глотать, и у него капает слюна изо рта, наклоните его голову к более слабой стороне тела, промокните стекающую слюну чистыми салфетками</a:t>
            </a:r>
            <a:r>
              <a:rPr lang="ru-RU" sz="2400" dirty="0" smtClean="0"/>
              <a:t>.</a:t>
            </a:r>
            <a:br>
              <a:rPr lang="ru-RU" sz="2400" dirty="0" smtClean="0"/>
            </a:br>
            <a:r>
              <a:rPr lang="ru-RU" sz="2400" b="1" u="sng" dirty="0" smtClean="0"/>
              <a:t>6</a:t>
            </a:r>
            <a:r>
              <a:rPr lang="ru-RU" sz="2400" b="1" u="sng" dirty="0"/>
              <a:t>. </a:t>
            </a:r>
            <a:r>
              <a:rPr lang="ru-RU" sz="2400" dirty="0"/>
              <a:t>При возникновении тошноты и рвоты необходимо повернуть голову пациента на бок или положить его так, чтобы он не захлебнулся рвотными массами. </a:t>
            </a:r>
            <a:r>
              <a:rPr lang="ru-RU" sz="2400" dirty="0" smtClean="0"/>
              <a:t/>
            </a:r>
            <a:br>
              <a:rPr lang="ru-RU" sz="2400" dirty="0" smtClean="0"/>
            </a:br>
            <a:r>
              <a:rPr lang="ru-RU" sz="2400" b="1" u="sng" dirty="0" smtClean="0"/>
              <a:t>7</a:t>
            </a:r>
            <a:r>
              <a:rPr lang="ru-RU" sz="2400" b="1" u="sng" dirty="0"/>
              <a:t>. </a:t>
            </a:r>
            <a:r>
              <a:rPr lang="ru-RU" sz="2400" dirty="0"/>
              <a:t>Если пострадавший не может говорить или речь – невнятная, успокойте его, заверив, что это временное состояние. Держите его за руку на </a:t>
            </a:r>
            <a:r>
              <a:rPr lang="ru-RU" sz="2400" dirty="0" err="1"/>
              <a:t>непарализованной</a:t>
            </a:r>
            <a:r>
              <a:rPr lang="ru-RU" sz="2400" dirty="0"/>
              <a:t> стороне, пресекайте попытки разговаривать и не задавайте вопросов. </a:t>
            </a:r>
            <a:r>
              <a:rPr lang="ru-RU" sz="2400" dirty="0" smtClean="0"/>
              <a:t/>
            </a:r>
            <a:br>
              <a:rPr lang="ru-RU" sz="2400" dirty="0" smtClean="0"/>
            </a:br>
            <a:r>
              <a:rPr lang="ru-RU" sz="2400" dirty="0" smtClean="0"/>
              <a:t>  Помните</a:t>
            </a:r>
            <a:r>
              <a:rPr lang="ru-RU" sz="2400" dirty="0"/>
              <a:t>, что, хотя пострадавший и не может говорить, он осознает происходящее и слышит все, что говорят вокруг. </a:t>
            </a:r>
            <a:r>
              <a:rPr lang="ru-RU" sz="2400" dirty="0" smtClean="0"/>
              <a:t/>
            </a:r>
            <a:br>
              <a:rPr lang="ru-RU" sz="2400" dirty="0" smtClean="0"/>
            </a:br>
            <a:r>
              <a:rPr lang="ru-RU" sz="2400" b="1" u="sng" dirty="0" smtClean="0"/>
              <a:t>8</a:t>
            </a:r>
            <a:r>
              <a:rPr lang="ru-RU" sz="2400" b="1" u="sng" dirty="0"/>
              <a:t>. </a:t>
            </a:r>
            <a:r>
              <a:rPr lang="ru-RU" sz="2400" dirty="0"/>
              <a:t>При утрате сознания надо уложить больного так, чтобы обеспечить наилучшие условия для дыхания. При угнетении и прекращении дыхания и сердечной деятельности необходимо начать реанимационные мероприятия (непрямой массаж сердца, искусственное дыхание «рот в рот»).</a:t>
            </a:r>
          </a:p>
        </p:txBody>
      </p:sp>
    </p:spTree>
    <p:extLst>
      <p:ext uri="{BB962C8B-B14F-4D97-AF65-F5344CB8AC3E}">
        <p14:creationId xmlns:p14="http://schemas.microsoft.com/office/powerpoint/2010/main" val="694244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Контрольные вопросы</a:t>
            </a:r>
            <a:endParaRPr lang="ru-RU" dirty="0"/>
          </a:p>
        </p:txBody>
      </p:sp>
      <p:sp>
        <p:nvSpPr>
          <p:cNvPr id="3" name="Объект 2"/>
          <p:cNvSpPr>
            <a:spLocks noGrp="1"/>
          </p:cNvSpPr>
          <p:nvPr>
            <p:ph idx="1"/>
          </p:nvPr>
        </p:nvSpPr>
        <p:spPr>
          <a:xfrm>
            <a:off x="1097280" y="1928862"/>
            <a:ext cx="10058400" cy="4023360"/>
          </a:xfrm>
        </p:spPr>
        <p:txBody>
          <a:bodyPr>
            <a:normAutofit/>
          </a:bodyPr>
          <a:lstStyle/>
          <a:p>
            <a:r>
              <a:rPr lang="ru-RU" sz="3200" dirty="0" smtClean="0"/>
              <a:t>1. Какой основной фактор риск развития ОНМК?</a:t>
            </a:r>
            <a:br>
              <a:rPr lang="ru-RU" sz="3200" dirty="0" smtClean="0"/>
            </a:br>
            <a:r>
              <a:rPr lang="ru-RU" sz="3200" dirty="0" smtClean="0"/>
              <a:t/>
            </a:r>
            <a:br>
              <a:rPr lang="ru-RU" sz="3200" dirty="0" smtClean="0"/>
            </a:br>
            <a:r>
              <a:rPr lang="ru-RU" sz="3200" dirty="0" smtClean="0"/>
              <a:t>2. Какой принцип позволяет избежать тяжелого прогноза?</a:t>
            </a:r>
            <a:br>
              <a:rPr lang="ru-RU" sz="3200" dirty="0" smtClean="0"/>
            </a:br>
            <a:r>
              <a:rPr lang="ru-RU" sz="3200" dirty="0" smtClean="0"/>
              <a:t/>
            </a:r>
            <a:br>
              <a:rPr lang="ru-RU" sz="3200" dirty="0" smtClean="0"/>
            </a:br>
            <a:r>
              <a:rPr lang="ru-RU" sz="3200" dirty="0" smtClean="0"/>
              <a:t>3. Что относится к первичной профилактике ОНМК?</a:t>
            </a:r>
            <a:endParaRPr lang="ru-RU" sz="3200" dirty="0"/>
          </a:p>
        </p:txBody>
      </p:sp>
    </p:spTree>
    <p:extLst>
      <p:ext uri="{BB962C8B-B14F-4D97-AF65-F5344CB8AC3E}">
        <p14:creationId xmlns:p14="http://schemas.microsoft.com/office/powerpoint/2010/main" val="36154380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89858" y="997977"/>
            <a:ext cx="6623416" cy="5374528"/>
          </a:xfrm>
          <a:prstGeom prst="rect">
            <a:avLst/>
          </a:prstGeom>
        </p:spPr>
      </p:pic>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1097280" y="-110837"/>
            <a:ext cx="10058400" cy="4023360"/>
          </a:xfrm>
        </p:spPr>
        <p:txBody>
          <a:bodyPr>
            <a:normAutofit/>
          </a:bodyPr>
          <a:lstStyle/>
          <a:p>
            <a:r>
              <a:rPr lang="ru-RU" sz="6600" b="1" i="1" dirty="0" smtClean="0"/>
              <a:t/>
            </a:r>
            <a:br>
              <a:rPr lang="ru-RU" sz="6600" b="1" i="1" dirty="0" smtClean="0"/>
            </a:br>
            <a:r>
              <a:rPr lang="ru-RU" sz="6600" b="1" i="1" dirty="0" smtClean="0"/>
              <a:t>    Спасибо за внимание!</a:t>
            </a:r>
            <a:endParaRPr lang="ru-RU" sz="6600" b="1" i="1" dirty="0"/>
          </a:p>
        </p:txBody>
      </p:sp>
    </p:spTree>
    <p:extLst>
      <p:ext uri="{BB962C8B-B14F-4D97-AF65-F5344CB8AC3E}">
        <p14:creationId xmlns:p14="http://schemas.microsoft.com/office/powerpoint/2010/main" val="32015984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latin typeface="Times New Roman" pitchFamily="18" charset="0"/>
                <a:cs typeface="Times New Roman" pitchFamily="18" charset="0"/>
              </a:rPr>
              <a:t>Список литературы</a:t>
            </a:r>
            <a:endParaRPr lang="ru-RU" dirty="0"/>
          </a:p>
        </p:txBody>
      </p:sp>
      <p:sp>
        <p:nvSpPr>
          <p:cNvPr id="3" name="Объект 2"/>
          <p:cNvSpPr>
            <a:spLocks noGrp="1"/>
          </p:cNvSpPr>
          <p:nvPr>
            <p:ph idx="1"/>
          </p:nvPr>
        </p:nvSpPr>
        <p:spPr/>
        <p:txBody>
          <a:bodyPr/>
          <a:lstStyle/>
          <a:p>
            <a:r>
              <a:rPr lang="ru-RU" dirty="0"/>
              <a:t>1. </a:t>
            </a:r>
            <a:r>
              <a:rPr lang="ru-RU" dirty="0" err="1"/>
              <a:t>Пирадов</a:t>
            </a:r>
            <a:r>
              <a:rPr lang="ru-RU" dirty="0"/>
              <a:t> М.А. Инсульт: пошаговая инструкция. Руководство для врачей / М. А. </a:t>
            </a:r>
            <a:r>
              <a:rPr lang="ru-RU" dirty="0" err="1"/>
              <a:t>Пирадов</a:t>
            </a:r>
            <a:r>
              <a:rPr lang="ru-RU" dirty="0"/>
              <a:t>, М. Ю. Максимова, М. М. </a:t>
            </a:r>
            <a:r>
              <a:rPr lang="ru-RU" dirty="0" err="1"/>
              <a:t>Танашян</a:t>
            </a:r>
            <a:r>
              <a:rPr lang="ru-RU" dirty="0"/>
              <a:t>. – М.: ГЭОТАР-Медиа, 2019. – 272 с. </a:t>
            </a:r>
            <a:r>
              <a:rPr lang="ru-RU" dirty="0" smtClean="0"/>
              <a:t/>
            </a:r>
            <a:br>
              <a:rPr lang="ru-RU" dirty="0" smtClean="0"/>
            </a:br>
            <a:r>
              <a:rPr lang="ru-RU" dirty="0" smtClean="0"/>
              <a:t/>
            </a:r>
            <a:br>
              <a:rPr lang="ru-RU" dirty="0" smtClean="0"/>
            </a:br>
            <a:r>
              <a:rPr lang="ru-RU" dirty="0" smtClean="0"/>
              <a:t>2</a:t>
            </a:r>
            <a:r>
              <a:rPr lang="ru-RU" dirty="0"/>
              <a:t>. Школа здоровья. Жизнь после инсульта. Материалы для пациентов / под ред. В.И. Скворцовой. – М.: ГЭОТАР-Медиа, 2008. – 88 с.</a:t>
            </a:r>
          </a:p>
        </p:txBody>
      </p:sp>
    </p:spTree>
    <p:extLst>
      <p:ext uri="{BB962C8B-B14F-4D97-AF65-F5344CB8AC3E}">
        <p14:creationId xmlns:p14="http://schemas.microsoft.com/office/powerpoint/2010/main" val="30971477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Для записи на занятия требуется:</a:t>
            </a:r>
            <a:endParaRPr lang="ru-RU" dirty="0"/>
          </a:p>
        </p:txBody>
      </p:sp>
      <p:sp>
        <p:nvSpPr>
          <p:cNvPr id="3" name="Объект 2"/>
          <p:cNvSpPr>
            <a:spLocks noGrp="1"/>
          </p:cNvSpPr>
          <p:nvPr>
            <p:ph idx="1"/>
          </p:nvPr>
        </p:nvSpPr>
        <p:spPr>
          <a:xfrm>
            <a:off x="644236" y="1423844"/>
            <a:ext cx="10515600" cy="4351338"/>
          </a:xfrm>
        </p:spPr>
        <p:txBody>
          <a:bodyPr/>
          <a:lstStyle/>
          <a:p>
            <a:pPr marL="0" lvl="0" indent="0">
              <a:buNone/>
            </a:pPr>
            <a:endParaRPr lang="ru-RU" dirty="0" smtClean="0">
              <a:latin typeface="Times New Roman" pitchFamily="18" charset="0"/>
              <a:cs typeface="Times New Roman" pitchFamily="18" charset="0"/>
            </a:endParaRPr>
          </a:p>
          <a:p>
            <a:r>
              <a:rPr lang="ru-RU" sz="3600" dirty="0" smtClean="0">
                <a:latin typeface="Times New Roman" pitchFamily="18" charset="0"/>
                <a:cs typeface="Times New Roman" pitchFamily="18" charset="0"/>
              </a:rPr>
              <a:t>Паспорт;</a:t>
            </a:r>
          </a:p>
          <a:p>
            <a:pPr lvl="0"/>
            <a:r>
              <a:rPr lang="ru-RU" sz="3600" dirty="0" smtClean="0">
                <a:latin typeface="Times New Roman" pitchFamily="18" charset="0"/>
                <a:cs typeface="Times New Roman" pitchFamily="18" charset="0"/>
              </a:rPr>
              <a:t>Полис;</a:t>
            </a:r>
          </a:p>
          <a:p>
            <a:pPr lvl="0"/>
            <a:r>
              <a:rPr lang="ru-RU" sz="3600" dirty="0" smtClean="0">
                <a:latin typeface="Times New Roman" pitchFamily="18" charset="0"/>
                <a:cs typeface="Times New Roman" pitchFamily="18" charset="0"/>
              </a:rPr>
              <a:t>Диспансерная карта;</a:t>
            </a:r>
          </a:p>
          <a:p>
            <a:pPr lvl="0"/>
            <a:r>
              <a:rPr lang="ru-RU" sz="3600" dirty="0" smtClean="0">
                <a:latin typeface="Times New Roman" pitchFamily="18" charset="0"/>
                <a:cs typeface="Times New Roman" pitchFamily="18" charset="0"/>
              </a:rPr>
              <a:t>Тетрадь и ручка для записей;</a:t>
            </a:r>
          </a:p>
          <a:p>
            <a:pPr lvl="0"/>
            <a:r>
              <a:rPr lang="ru-RU" sz="3600" dirty="0" smtClean="0">
                <a:latin typeface="Times New Roman" pitchFamily="18" charset="0"/>
                <a:cs typeface="Times New Roman" pitchFamily="18" charset="0"/>
              </a:rPr>
              <a:t>Сменная обувь.</a:t>
            </a:r>
            <a:endParaRPr lang="en-US" sz="3600" dirty="0" smtClean="0">
              <a:latin typeface="Times New Roman" pitchFamily="18" charset="0"/>
              <a:cs typeface="Times New Roman" pitchFamily="18" charset="0"/>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44691" y="2625436"/>
            <a:ext cx="4232564" cy="4232564"/>
          </a:xfrm>
          <a:prstGeom prst="rect">
            <a:avLst/>
          </a:prstGeom>
        </p:spPr>
      </p:pic>
    </p:spTree>
    <p:extLst>
      <p:ext uri="{BB962C8B-B14F-4D97-AF65-F5344CB8AC3E}">
        <p14:creationId xmlns:p14="http://schemas.microsoft.com/office/powerpoint/2010/main" val="6361214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ПЛАН ЗАНЯТИЯ</a:t>
            </a:r>
            <a:endParaRPr lang="ru-RU" dirty="0"/>
          </a:p>
        </p:txBody>
      </p:sp>
      <p:sp>
        <p:nvSpPr>
          <p:cNvPr id="3" name="Объект 2"/>
          <p:cNvSpPr>
            <a:spLocks noGrp="1"/>
          </p:cNvSpPr>
          <p:nvPr>
            <p:ph idx="1"/>
          </p:nvPr>
        </p:nvSpPr>
        <p:spPr/>
        <p:txBody>
          <a:bodyPr>
            <a:normAutofit/>
          </a:bodyPr>
          <a:lstStyle/>
          <a:p>
            <a:pPr>
              <a:buFont typeface="Wingdings" panose="05000000000000000000" pitchFamily="2" charset="2"/>
              <a:buChar char="v"/>
            </a:pPr>
            <a:r>
              <a:rPr lang="ru-RU" sz="2800" dirty="0" smtClean="0"/>
              <a:t>Актуальность</a:t>
            </a:r>
            <a:endParaRPr lang="ru-RU" sz="2800" dirty="0">
              <a:solidFill>
                <a:schemeClr val="tx1"/>
              </a:solidFill>
            </a:endParaRPr>
          </a:p>
          <a:p>
            <a:pPr>
              <a:buFont typeface="Wingdings" panose="05000000000000000000" pitchFamily="2" charset="2"/>
              <a:buChar char="v"/>
            </a:pPr>
            <a:r>
              <a:rPr lang="ru-RU" sz="2800" dirty="0"/>
              <a:t>Цели </a:t>
            </a:r>
            <a:r>
              <a:rPr lang="ru-RU" sz="2800" dirty="0" smtClean="0"/>
              <a:t>обучения</a:t>
            </a:r>
            <a:r>
              <a:rPr lang="ru-RU" sz="2800" dirty="0"/>
              <a:t>;</a:t>
            </a:r>
          </a:p>
          <a:p>
            <a:pPr lvl="0">
              <a:buFont typeface="Wingdings" panose="05000000000000000000" pitchFamily="2" charset="2"/>
              <a:buChar char="v"/>
            </a:pPr>
            <a:r>
              <a:rPr lang="ru-RU" sz="2800" dirty="0" smtClean="0"/>
              <a:t>Определение;</a:t>
            </a:r>
            <a:endParaRPr lang="ru-RU" sz="2800" dirty="0"/>
          </a:p>
          <a:p>
            <a:pPr lvl="0">
              <a:buFont typeface="Wingdings" panose="05000000000000000000" pitchFamily="2" charset="2"/>
              <a:buChar char="v"/>
            </a:pPr>
            <a:r>
              <a:rPr lang="ru-RU" sz="2800" dirty="0" smtClean="0"/>
              <a:t>Симптомы;</a:t>
            </a:r>
            <a:endParaRPr lang="ru-RU" sz="2800" dirty="0"/>
          </a:p>
          <a:p>
            <a:pPr lvl="0">
              <a:buFont typeface="Wingdings" panose="05000000000000000000" pitchFamily="2" charset="2"/>
              <a:buChar char="v"/>
            </a:pPr>
            <a:r>
              <a:rPr lang="ru-RU" sz="2800" dirty="0" smtClean="0"/>
              <a:t>Факторы риска и профилактика;</a:t>
            </a:r>
          </a:p>
          <a:p>
            <a:pPr lvl="0">
              <a:buFont typeface="Wingdings" panose="05000000000000000000" pitchFamily="2" charset="2"/>
              <a:buChar char="v"/>
            </a:pPr>
            <a:r>
              <a:rPr lang="ru-RU" sz="2800" dirty="0" smtClean="0"/>
              <a:t>Алгоритм действий при ОНМК;</a:t>
            </a:r>
          </a:p>
          <a:p>
            <a:pPr lvl="0">
              <a:buFont typeface="Wingdings" panose="05000000000000000000" pitchFamily="2" charset="2"/>
              <a:buChar char="v"/>
            </a:pPr>
            <a:r>
              <a:rPr lang="ru-RU" sz="2800" dirty="0" smtClean="0"/>
              <a:t>Список литературы</a:t>
            </a:r>
            <a:endParaRPr lang="ru-RU" sz="2800" dirty="0"/>
          </a:p>
          <a:p>
            <a:endParaRPr lang="ru-RU" dirty="0"/>
          </a:p>
        </p:txBody>
      </p:sp>
    </p:spTree>
    <p:extLst>
      <p:ext uri="{BB962C8B-B14F-4D97-AF65-F5344CB8AC3E}">
        <p14:creationId xmlns:p14="http://schemas.microsoft.com/office/powerpoint/2010/main" val="2927857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Актуальность</a:t>
            </a:r>
            <a:endParaRPr lang="ru-RU" dirty="0"/>
          </a:p>
        </p:txBody>
      </p:sp>
      <p:sp>
        <p:nvSpPr>
          <p:cNvPr id="3" name="Объект 2"/>
          <p:cNvSpPr>
            <a:spLocks noGrp="1"/>
          </p:cNvSpPr>
          <p:nvPr>
            <p:ph idx="1"/>
          </p:nvPr>
        </p:nvSpPr>
        <p:spPr/>
        <p:txBody>
          <a:bodyPr>
            <a:normAutofit/>
          </a:bodyPr>
          <a:lstStyle/>
          <a:p>
            <a:r>
              <a:rPr lang="ru-RU" sz="2800" dirty="0" smtClean="0"/>
              <a:t/>
            </a:r>
            <a:br>
              <a:rPr lang="ru-RU" sz="2800" dirty="0" smtClean="0"/>
            </a:br>
            <a:r>
              <a:rPr lang="ru-RU" sz="2800" dirty="0" smtClean="0"/>
              <a:t>  Инсульт </a:t>
            </a:r>
            <a:r>
              <a:rPr lang="ru-RU" sz="2800" dirty="0"/>
              <a:t>продолжает оставаться важнейшей медико-социальной проблемой, что обусловлено его высокой долей в структуре заболеваемости и смертности населения, значительными показателями временных трудовых потерь и первичной инвалидности</a:t>
            </a:r>
            <a:r>
              <a:rPr lang="ru-RU" sz="2800" dirty="0" smtClean="0"/>
              <a:t>.</a:t>
            </a:r>
            <a:br>
              <a:rPr lang="ru-RU" sz="2800" dirty="0" smtClean="0"/>
            </a:br>
            <a:r>
              <a:rPr lang="ru-RU" sz="2800" dirty="0" smtClean="0"/>
              <a:t> </a:t>
            </a:r>
            <a:r>
              <a:rPr lang="ru-RU" sz="2800" dirty="0"/>
              <a:t>По экспертным оценкам Всемирной организации здравоохранения, инсульт занимает второе место в мире среди причин смертности. </a:t>
            </a:r>
          </a:p>
        </p:txBody>
      </p:sp>
    </p:spTree>
    <p:extLst>
      <p:ext uri="{BB962C8B-B14F-4D97-AF65-F5344CB8AC3E}">
        <p14:creationId xmlns:p14="http://schemas.microsoft.com/office/powerpoint/2010/main" val="17067414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Цели:</a:t>
            </a:r>
            <a:endParaRPr lang="ru-RU" dirty="0"/>
          </a:p>
        </p:txBody>
      </p:sp>
      <p:sp>
        <p:nvSpPr>
          <p:cNvPr id="3" name="Объект 2"/>
          <p:cNvSpPr>
            <a:spLocks noGrp="1"/>
          </p:cNvSpPr>
          <p:nvPr>
            <p:ph idx="1"/>
          </p:nvPr>
        </p:nvSpPr>
        <p:spPr/>
        <p:txBody>
          <a:bodyPr>
            <a:normAutofit/>
          </a:bodyPr>
          <a:lstStyle/>
          <a:p>
            <a:pPr marL="0" indent="0">
              <a:buNone/>
            </a:pPr>
            <a:r>
              <a:rPr lang="ru-RU" sz="3200" dirty="0"/>
              <a:t>1. Совершенствование и улучшение работы по предотвращению развития опасных осложнений основного заболевания и тем самым улучшить перспективы  восстановления здоровья пациента, сократить затраты на </a:t>
            </a:r>
            <a:r>
              <a:rPr lang="ru-RU" sz="3200" dirty="0" smtClean="0"/>
              <a:t>лечение</a:t>
            </a:r>
            <a:br>
              <a:rPr lang="ru-RU" sz="3200" dirty="0" smtClean="0"/>
            </a:br>
            <a:r>
              <a:rPr lang="ru-RU" sz="3200" dirty="0"/>
              <a:t/>
            </a:r>
            <a:br>
              <a:rPr lang="ru-RU" sz="3200" dirty="0"/>
            </a:br>
            <a:r>
              <a:rPr lang="ru-RU" sz="3200" dirty="0"/>
              <a:t>2. Улучшение качества жизни пациента и его </a:t>
            </a:r>
            <a:r>
              <a:rPr lang="ru-RU" sz="3200" dirty="0" smtClean="0"/>
              <a:t>семьи</a:t>
            </a:r>
            <a:endParaRPr lang="ru-RU" sz="3200" dirty="0"/>
          </a:p>
        </p:txBody>
      </p:sp>
    </p:spTree>
    <p:extLst>
      <p:ext uri="{BB962C8B-B14F-4D97-AF65-F5344CB8AC3E}">
        <p14:creationId xmlns:p14="http://schemas.microsoft.com/office/powerpoint/2010/main" val="22662226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92690" y="286603"/>
            <a:ext cx="362989" cy="1140415"/>
          </a:xfrm>
        </p:spPr>
        <p:txBody>
          <a:bodyPr/>
          <a:lstStyle/>
          <a:p>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1144008431"/>
              </p:ext>
            </p:extLst>
          </p:nvPr>
        </p:nvGraphicFramePr>
        <p:xfrm>
          <a:off x="471054" y="387927"/>
          <a:ext cx="11374582" cy="4196195"/>
        </p:xfrm>
        <a:graphic>
          <a:graphicData uri="http://schemas.openxmlformats.org/drawingml/2006/table">
            <a:tbl>
              <a:tblPr/>
              <a:tblGrid>
                <a:gridCol w="11374582">
                  <a:extLst>
                    <a:ext uri="{9D8B030D-6E8A-4147-A177-3AD203B41FA5}">
                      <a16:colId xmlns:a16="http://schemas.microsoft.com/office/drawing/2014/main" val="742166976"/>
                    </a:ext>
                  </a:extLst>
                </a:gridCol>
              </a:tblGrid>
              <a:tr h="4196195">
                <a:tc>
                  <a:txBody>
                    <a:bodyPr/>
                    <a:lstStyle/>
                    <a:p>
                      <a:pPr fontAlgn="t"/>
                      <a:r>
                        <a:rPr lang="ru-RU" sz="4000" b="1" dirty="0" smtClean="0">
                          <a:effectLst/>
                        </a:rPr>
                        <a:t>Инсульт</a:t>
                      </a:r>
                      <a:r>
                        <a:rPr lang="ru-RU" sz="3200" dirty="0">
                          <a:effectLst/>
                        </a:rPr>
                        <a:t> (ОНМК) – внезапное нарушение кровообращения в головном мозге. Выделяют два разных типа острого нарушения кровообращения</a:t>
                      </a:r>
                      <a:r>
                        <a:rPr lang="ru-RU" sz="3200" dirty="0" smtClean="0">
                          <a:effectLst/>
                        </a:rPr>
                        <a:t>.</a:t>
                      </a:r>
                      <a:br>
                        <a:rPr lang="ru-RU" sz="3200" dirty="0" smtClean="0">
                          <a:effectLst/>
                        </a:rPr>
                      </a:br>
                      <a:r>
                        <a:rPr lang="ru-RU" sz="3200" dirty="0" smtClean="0">
                          <a:effectLst/>
                        </a:rPr>
                        <a:t/>
                      </a:r>
                      <a:br>
                        <a:rPr lang="ru-RU" sz="3200" dirty="0" smtClean="0">
                          <a:effectLst/>
                        </a:rPr>
                      </a:br>
                      <a:r>
                        <a:rPr lang="ru-RU" sz="3200" dirty="0" smtClean="0"/>
                        <a:t>Выделяют два совершенно разных типа острого нарушения кровообращения: ишемический инсульт и геморрагический инсульт.</a:t>
                      </a:r>
                      <a:endParaRPr lang="ru-RU" sz="3200" dirty="0">
                        <a:effectLst/>
                      </a:endParaRPr>
                    </a:p>
                  </a:txBody>
                  <a:tcPr marL="47625" marR="47625" marT="47625" marB="47625">
                    <a:lnL>
                      <a:noFill/>
                    </a:lnL>
                    <a:lnR>
                      <a:noFill/>
                    </a:lnR>
                    <a:lnT w="9525" cap="flat" cmpd="sng" algn="ctr">
                      <a:solidFill>
                        <a:schemeClr val="bg1"/>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735087108"/>
                  </a:ext>
                </a:extLst>
              </a:tr>
            </a:tbl>
          </a:graphicData>
        </a:graphic>
      </p:graphicFrame>
      <p:pic>
        <p:nvPicPr>
          <p:cNvPr id="5" name="Рисунок 4"/>
          <p:cNvPicPr>
            <a:picLocks noChangeAspect="1"/>
          </p:cNvPicPr>
          <p:nvPr/>
        </p:nvPicPr>
        <p:blipFill>
          <a:blip r:embed="rId2"/>
          <a:stretch>
            <a:fillRect/>
          </a:stretch>
        </p:blipFill>
        <p:spPr>
          <a:xfrm>
            <a:off x="2668107" y="3475758"/>
            <a:ext cx="7304978" cy="2800351"/>
          </a:xfrm>
          <a:prstGeom prst="rect">
            <a:avLst/>
          </a:prstGeom>
        </p:spPr>
      </p:pic>
    </p:spTree>
    <p:extLst>
      <p:ext uri="{BB962C8B-B14F-4D97-AF65-F5344CB8AC3E}">
        <p14:creationId xmlns:p14="http://schemas.microsoft.com/office/powerpoint/2010/main" val="40193378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11795" y="1380529"/>
            <a:ext cx="5479711" cy="4978708"/>
          </a:xfrm>
          <a:prstGeom prst="rect">
            <a:avLst/>
          </a:prstGeom>
        </p:spPr>
      </p:pic>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280436" y="1187148"/>
            <a:ext cx="7370618" cy="5920233"/>
          </a:xfrm>
        </p:spPr>
        <p:txBody>
          <a:bodyPr>
            <a:normAutofit/>
          </a:bodyPr>
          <a:lstStyle/>
          <a:p>
            <a:r>
              <a:rPr lang="ru-RU" sz="4000" b="1" dirty="0"/>
              <a:t>Единственный принцип</a:t>
            </a:r>
            <a:r>
              <a:rPr lang="ru-RU" sz="4000" dirty="0"/>
              <a:t>, позволяющий избежать тяжелого прогноза, – </a:t>
            </a:r>
            <a:r>
              <a:rPr lang="ru-RU" sz="4000" b="1" dirty="0">
                <a:solidFill>
                  <a:schemeClr val="tx1"/>
                </a:solidFill>
              </a:rPr>
              <a:t>немедленная госпитализация в специализированное </a:t>
            </a:r>
            <a:r>
              <a:rPr lang="ru-RU" sz="4000" b="1" dirty="0" smtClean="0">
                <a:solidFill>
                  <a:schemeClr val="tx1"/>
                </a:solidFill>
              </a:rPr>
              <a:t/>
            </a:r>
            <a:br>
              <a:rPr lang="ru-RU" sz="4000" b="1" dirty="0" smtClean="0">
                <a:solidFill>
                  <a:schemeClr val="tx1"/>
                </a:solidFill>
              </a:rPr>
            </a:br>
            <a:r>
              <a:rPr lang="ru-RU" sz="4000" b="1" dirty="0" smtClean="0">
                <a:solidFill>
                  <a:schemeClr val="tx1"/>
                </a:solidFill>
              </a:rPr>
              <a:t>отделение</a:t>
            </a:r>
            <a:r>
              <a:rPr lang="ru-RU" sz="4000" dirty="0" smtClean="0"/>
              <a:t> </a:t>
            </a:r>
            <a:r>
              <a:rPr lang="ru-RU" sz="4000" dirty="0"/>
              <a:t>для лечения </a:t>
            </a:r>
            <a:r>
              <a:rPr lang="ru-RU" sz="4000" dirty="0" smtClean="0"/>
              <a:t/>
            </a:r>
            <a:br>
              <a:rPr lang="ru-RU" sz="4000" dirty="0" smtClean="0"/>
            </a:br>
            <a:r>
              <a:rPr lang="ru-RU" sz="4000" dirty="0" smtClean="0"/>
              <a:t>больных </a:t>
            </a:r>
            <a:r>
              <a:rPr lang="ru-RU" sz="4000" dirty="0"/>
              <a:t>с ОНМК</a:t>
            </a:r>
            <a:r>
              <a:rPr lang="ru-RU" sz="3200" dirty="0"/>
              <a:t>.</a:t>
            </a:r>
          </a:p>
        </p:txBody>
      </p:sp>
    </p:spTree>
    <p:extLst>
      <p:ext uri="{BB962C8B-B14F-4D97-AF65-F5344CB8AC3E}">
        <p14:creationId xmlns:p14="http://schemas.microsoft.com/office/powerpoint/2010/main" val="9342227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Как заподозрить? </a:t>
            </a:r>
            <a:endParaRPr lang="ru-RU" dirty="0"/>
          </a:p>
        </p:txBody>
      </p:sp>
      <p:sp>
        <p:nvSpPr>
          <p:cNvPr id="3" name="Объект 2"/>
          <p:cNvSpPr>
            <a:spLocks noGrp="1"/>
          </p:cNvSpPr>
          <p:nvPr>
            <p:ph idx="1"/>
          </p:nvPr>
        </p:nvSpPr>
        <p:spPr>
          <a:xfrm>
            <a:off x="166255" y="1845733"/>
            <a:ext cx="12025745" cy="4471940"/>
          </a:xfrm>
        </p:spPr>
        <p:txBody>
          <a:bodyPr/>
          <a:lstStyle/>
          <a:p>
            <a:r>
              <a:rPr lang="ru-RU" sz="2200" dirty="0"/>
              <a:t>1) перекашивание лица и/или слюнотечение на одной стороне; </a:t>
            </a:r>
            <a:r>
              <a:rPr lang="ru-RU" sz="2200" dirty="0" smtClean="0"/>
              <a:t/>
            </a:r>
            <a:br>
              <a:rPr lang="ru-RU" sz="2200" dirty="0" smtClean="0"/>
            </a:br>
            <a:r>
              <a:rPr lang="ru-RU" sz="2200" dirty="0" smtClean="0"/>
              <a:t>2</a:t>
            </a:r>
            <a:r>
              <a:rPr lang="ru-RU" sz="2200" dirty="0"/>
              <a:t>) нарушения движения и/или чувствительности половины тела (руки или ноги) – онемение, слабость или паралич; </a:t>
            </a:r>
            <a:r>
              <a:rPr lang="ru-RU" sz="2200" dirty="0" smtClean="0"/>
              <a:t/>
            </a:r>
            <a:br>
              <a:rPr lang="ru-RU" sz="2200" dirty="0" smtClean="0"/>
            </a:br>
            <a:r>
              <a:rPr lang="ru-RU" sz="2200" dirty="0" smtClean="0"/>
              <a:t>3</a:t>
            </a:r>
            <a:r>
              <a:rPr lang="ru-RU" sz="2200" dirty="0"/>
              <a:t>) нарушения речи разной степени выраженности, в </a:t>
            </a:r>
            <a:r>
              <a:rPr lang="ru-RU" sz="2200" dirty="0" err="1"/>
              <a:t>т.ч</a:t>
            </a:r>
            <a:r>
              <a:rPr lang="ru-RU" sz="2200" dirty="0"/>
              <a:t>. затруднения в подборе нужных слов, сложности с пониманием речи и чтением, невнятная и нечеткая речь, до полной потери речи; </a:t>
            </a:r>
            <a:r>
              <a:rPr lang="ru-RU" sz="2200" dirty="0" smtClean="0"/>
              <a:t/>
            </a:r>
            <a:br>
              <a:rPr lang="ru-RU" sz="2200" dirty="0" smtClean="0"/>
            </a:br>
            <a:r>
              <a:rPr lang="ru-RU" sz="2200" dirty="0" smtClean="0"/>
              <a:t>4</a:t>
            </a:r>
            <a:r>
              <a:rPr lang="ru-RU" sz="2200" dirty="0"/>
              <a:t>) головокружение (может сочетаться с тошнотой и рвотой), неустойчивость походки, потеря равновесия; </a:t>
            </a:r>
            <a:r>
              <a:rPr lang="ru-RU" sz="2200" dirty="0" smtClean="0"/>
              <a:t/>
            </a:r>
            <a:br>
              <a:rPr lang="ru-RU" sz="2200" dirty="0" smtClean="0"/>
            </a:br>
            <a:r>
              <a:rPr lang="ru-RU" sz="2200" dirty="0" smtClean="0"/>
              <a:t>5</a:t>
            </a:r>
            <a:r>
              <a:rPr lang="ru-RU" sz="2200" dirty="0"/>
              <a:t>) нарушения зрения, нарушения глотания</a:t>
            </a:r>
            <a:r>
              <a:rPr lang="ru-RU" sz="2200" dirty="0" smtClean="0"/>
              <a:t>;</a:t>
            </a:r>
            <a:br>
              <a:rPr lang="ru-RU" sz="2200" dirty="0" smtClean="0"/>
            </a:br>
            <a:r>
              <a:rPr lang="ru-RU" sz="2200" dirty="0" smtClean="0"/>
              <a:t>6</a:t>
            </a:r>
            <a:r>
              <a:rPr lang="ru-RU" sz="2200" dirty="0"/>
              <a:t>) необычно сильная головная боль (нередко после стресса или физического напряжения); </a:t>
            </a:r>
            <a:r>
              <a:rPr lang="ru-RU" sz="2200" dirty="0" smtClean="0"/>
              <a:t/>
            </a:r>
            <a:br>
              <a:rPr lang="ru-RU" sz="2200" dirty="0" smtClean="0"/>
            </a:br>
            <a:r>
              <a:rPr lang="ru-RU" sz="2200" dirty="0" smtClean="0"/>
              <a:t>7</a:t>
            </a:r>
            <a:r>
              <a:rPr lang="ru-RU" sz="2200" dirty="0"/>
              <a:t>) спутанность сознания, расстройство жизненно важных функций: дыхания, сердцебиения, поддержания артериального давления, неконтролируемые мочеиспускание или дефекация и др. </a:t>
            </a:r>
            <a:r>
              <a:rPr lang="ru-RU" dirty="0" smtClean="0"/>
              <a:t/>
            </a:r>
            <a:br>
              <a:rPr lang="ru-RU" dirty="0" smtClean="0"/>
            </a:br>
            <a:r>
              <a:rPr lang="ru-RU" dirty="0" smtClean="0"/>
              <a:t/>
            </a:r>
            <a:br>
              <a:rPr lang="ru-RU" dirty="0" smtClean="0"/>
            </a:br>
            <a:r>
              <a:rPr lang="ru-RU" dirty="0" smtClean="0">
                <a:solidFill>
                  <a:srgbClr val="FF0000"/>
                </a:solidFill>
              </a:rPr>
              <a:t>Следует </a:t>
            </a:r>
            <a:r>
              <a:rPr lang="ru-RU" dirty="0">
                <a:solidFill>
                  <a:srgbClr val="FF0000"/>
                </a:solidFill>
              </a:rPr>
              <a:t>учитывать, что при развитии инсульта могут быть представлены не все из перечисленных признаков, однако, даже в случаях развития минимальных симптомов необходимо срочное обращение к врачу! </a:t>
            </a:r>
          </a:p>
        </p:txBody>
      </p:sp>
    </p:spTree>
    <p:extLst>
      <p:ext uri="{BB962C8B-B14F-4D97-AF65-F5344CB8AC3E}">
        <p14:creationId xmlns:p14="http://schemas.microsoft.com/office/powerpoint/2010/main" val="3304002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endParaRPr lang="ru-RU" dirty="0"/>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85566" y="0"/>
            <a:ext cx="8046031" cy="6757409"/>
          </a:xfrm>
        </p:spPr>
      </p:pic>
    </p:spTree>
    <p:extLst>
      <p:ext uri="{BB962C8B-B14F-4D97-AF65-F5344CB8AC3E}">
        <p14:creationId xmlns:p14="http://schemas.microsoft.com/office/powerpoint/2010/main" val="299408172"/>
      </p:ext>
    </p:extLst>
  </p:cSld>
  <p:clrMapOvr>
    <a:masterClrMapping/>
  </p:clrMapOvr>
  <p:timing>
    <p:tnLst>
      <p:par>
        <p:cTn id="1" dur="indefinite" restart="never" nodeType="tmRoot"/>
      </p:par>
    </p:tnLst>
  </p:timing>
</p:sld>
</file>

<file path=ppt/theme/theme1.xml><?xml version="1.0" encoding="utf-8"?>
<a:theme xmlns:a="http://schemas.openxmlformats.org/drawingml/2006/main" name="Ретро">
  <a:themeElements>
    <a:clrScheme name="Ретр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66</TotalTime>
  <Words>233</Words>
  <Application>Microsoft Office PowerPoint</Application>
  <PresentationFormat>Широкоэкранный</PresentationFormat>
  <Paragraphs>37</Paragraphs>
  <Slides>17</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17</vt:i4>
      </vt:variant>
    </vt:vector>
  </HeadingPairs>
  <TitlesOfParts>
    <vt:vector size="22" baseType="lpstr">
      <vt:lpstr>Calibri</vt:lpstr>
      <vt:lpstr>Calibri Light</vt:lpstr>
      <vt:lpstr>Times New Roman</vt:lpstr>
      <vt:lpstr>Wingdings</vt:lpstr>
      <vt:lpstr>Ретро</vt:lpstr>
      <vt:lpstr>Острые нарушения мозгового кровообращения  и их последствия</vt:lpstr>
      <vt:lpstr>Для записи на занятия требуется:</vt:lpstr>
      <vt:lpstr>ПЛАН ЗАНЯТИЯ</vt:lpstr>
      <vt:lpstr>Актуальность</vt:lpstr>
      <vt:lpstr>Цели:</vt:lpstr>
      <vt:lpstr>Презентация PowerPoint</vt:lpstr>
      <vt:lpstr>Презентация PowerPoint</vt:lpstr>
      <vt:lpstr>Как заподозрить? </vt:lpstr>
      <vt:lpstr>Презентация PowerPoint</vt:lpstr>
      <vt:lpstr>Презентация PowerPoint</vt:lpstr>
      <vt:lpstr>Первичная профилактика</vt:lpstr>
      <vt:lpstr>ВТОРИЧНАЯ ПРОФИЛАКТИКА ИНСУЛЬТА (профилактика повторного инсульта)</vt:lpstr>
      <vt:lpstr>АЛГОРИТМ ДЕЙСТВИЙ В СИТУАЦИИ ОСТРОГО НАРУШЕНИЯ МОЗГОВОГО КРОВООБРАЩЕНИЯ</vt:lpstr>
      <vt:lpstr>Презентация PowerPoint</vt:lpstr>
      <vt:lpstr>Контрольные вопросы</vt:lpstr>
      <vt:lpstr>Презентация PowerPoint</vt:lpstr>
      <vt:lpstr>Список литературы</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Острые нарушения мозгового кровообращения и их последствия</dc:title>
  <dc:creator>Admin</dc:creator>
  <cp:lastModifiedBy>Admin</cp:lastModifiedBy>
  <cp:revision>9</cp:revision>
  <dcterms:created xsi:type="dcterms:W3CDTF">2020-12-24T17:25:37Z</dcterms:created>
  <dcterms:modified xsi:type="dcterms:W3CDTF">2020-12-24T18:33:39Z</dcterms:modified>
</cp:coreProperties>
</file>