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80" r:id="rId4"/>
    <p:sldId id="275" r:id="rId5"/>
    <p:sldId id="258" r:id="rId6"/>
    <p:sldId id="259" r:id="rId7"/>
    <p:sldId id="279" r:id="rId8"/>
    <p:sldId id="260" r:id="rId9"/>
    <p:sldId id="273" r:id="rId10"/>
    <p:sldId id="261" r:id="rId11"/>
    <p:sldId id="28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8" r:id="rId22"/>
  </p:sldIdLst>
  <p:sldSz cx="12190413" cy="6859588"/>
  <p:notesSz cx="6858000" cy="9144000"/>
  <p:defaultTextStyle>
    <a:defPPr>
      <a:defRPr lang="ru-RU"/>
    </a:defPPr>
    <a:lvl1pPr marL="0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403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0805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208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1611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014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2416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2819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3222" algn="l" defTabSz="11408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4062-1F7C-4EDA-A0FD-5E22F1A5A30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B248F-FA78-4903-AF9D-20A30C3AA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B248F-FA78-4903-AF9D-20A30C3AA54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2641" y="3810884"/>
            <a:ext cx="4977777" cy="911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2665" y="3897912"/>
            <a:ext cx="4977753" cy="19206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2665" y="4116120"/>
            <a:ext cx="4977753" cy="9146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2661" y="4165367"/>
            <a:ext cx="2620939" cy="18292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2661" y="4200545"/>
            <a:ext cx="2620939" cy="9146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2661" y="3963317"/>
            <a:ext cx="4083788" cy="274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4063" y="4061924"/>
            <a:ext cx="2133322" cy="3658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" y="3650508"/>
            <a:ext cx="12190413" cy="24422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6381"/>
            <a:ext cx="12190414" cy="1407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0955" y="3643935"/>
            <a:ext cx="3639459" cy="2484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1" y="0"/>
            <a:ext cx="12190413" cy="370255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522" y="2402446"/>
            <a:ext cx="11276131" cy="1470366"/>
          </a:xfrm>
        </p:spPr>
        <p:txBody>
          <a:bodyPr anchor="b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521" y="3900840"/>
            <a:ext cx="6603141" cy="1753006"/>
          </a:xfrm>
        </p:spPr>
        <p:txBody>
          <a:bodyPr/>
          <a:lstStyle>
            <a:lvl1pPr marL="79856" indent="0" algn="l">
              <a:buNone/>
              <a:defRPr sz="3000">
                <a:solidFill>
                  <a:schemeClr val="tx2"/>
                </a:solidFill>
              </a:defRPr>
            </a:lvl1pPr>
            <a:lvl2pPr marL="570403" indent="0" algn="ctr">
              <a:buNone/>
            </a:lvl2pPr>
            <a:lvl3pPr marL="1140805" indent="0" algn="ctr">
              <a:buNone/>
            </a:lvl3pPr>
            <a:lvl4pPr marL="1711208" indent="0" algn="ctr">
              <a:buNone/>
            </a:lvl4pPr>
            <a:lvl5pPr marL="2281611" indent="0" algn="ctr">
              <a:buNone/>
            </a:lvl5pPr>
            <a:lvl6pPr marL="2852014" indent="0" algn="ctr">
              <a:buNone/>
            </a:lvl6pPr>
            <a:lvl7pPr marL="3422416" indent="0" algn="ctr">
              <a:buNone/>
            </a:lvl7pPr>
            <a:lvl8pPr marL="3992819" indent="0" algn="ctr">
              <a:buNone/>
            </a:lvl8pPr>
            <a:lvl9pPr marL="45632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39637" y="4207215"/>
            <a:ext cx="1279993" cy="457306"/>
          </a:xfrm>
        </p:spPr>
        <p:txBody>
          <a:bodyPr/>
          <a:lstStyle/>
          <a:p>
            <a:fld id="{265483DE-D368-4AB5-9C72-EDD6845B42C2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2662" y="4206263"/>
            <a:ext cx="1726975" cy="457306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2007" y="1138"/>
            <a:ext cx="996820" cy="365844"/>
          </a:xfrm>
        </p:spPr>
        <p:txBody>
          <a:bodyPr/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A5F-74F5-4062-9EFF-5668F8598B86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1224" y="1143265"/>
            <a:ext cx="2539669" cy="548767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1143265"/>
            <a:ext cx="8330116" cy="54876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A840-55A9-40B9-9601-E0F260919FEA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C94A-8748-450A-A0B5-FEEAA9FBE5F4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1981661"/>
            <a:ext cx="10361851" cy="1362391"/>
          </a:xfrm>
        </p:spPr>
        <p:txBody>
          <a:bodyPr anchor="b">
            <a:noAutofit/>
          </a:bodyPr>
          <a:lstStyle>
            <a:lvl1pPr algn="l">
              <a:buNone/>
              <a:defRPr sz="54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3367870"/>
            <a:ext cx="10361851" cy="1510062"/>
          </a:xfrm>
        </p:spPr>
        <p:txBody>
          <a:bodyPr anchor="t"/>
          <a:lstStyle>
            <a:lvl1pPr marL="57040" indent="0">
              <a:buNone/>
              <a:defRPr sz="2600" b="0">
                <a:solidFill>
                  <a:schemeClr val="tx2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7789-4D2F-4FE8-8223-1A730BCE29CB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2249946"/>
            <a:ext cx="5384099" cy="4527011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2249946"/>
            <a:ext cx="5384099" cy="4527011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CA6-8835-409C-B4F4-DFA68509BAFB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36" y="1143265"/>
            <a:ext cx="11174545" cy="1070096"/>
          </a:xfrm>
        </p:spPr>
        <p:txBody>
          <a:bodyPr anchor="ctr"/>
          <a:lstStyle>
            <a:lvl1pPr>
              <a:defRPr sz="5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935" y="2245490"/>
            <a:ext cx="5388163" cy="457306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7040" indent="0">
              <a:buNone/>
              <a:defRPr sz="24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151" y="2245490"/>
            <a:ext cx="5388331" cy="457306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7040" indent="0">
              <a:buNone/>
              <a:defRPr sz="24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935" y="2709146"/>
            <a:ext cx="5388163" cy="38871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0257" y="2709146"/>
            <a:ext cx="5388331" cy="38871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D42CB7-A3CB-454A-81BA-D995E89FEB86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1143265"/>
            <a:ext cx="10971371" cy="1070096"/>
          </a:xfrm>
        </p:spPr>
        <p:txBody>
          <a:bodyPr anchor="ctr"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098" y="612791"/>
            <a:ext cx="1276186" cy="457306"/>
          </a:xfrm>
        </p:spPr>
        <p:txBody>
          <a:bodyPr/>
          <a:lstStyle/>
          <a:p>
            <a:fld id="{5F8FBD75-BA3C-4685-ACAA-2942341635FA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09487" y="612791"/>
            <a:ext cx="1767611" cy="45730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8230" y="2274"/>
            <a:ext cx="1015868" cy="365844"/>
          </a:xfrm>
        </p:spPr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D456-848D-4643-A4CC-B7FE87439AD3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067" y="1102224"/>
            <a:ext cx="4510453" cy="878028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067" y="2011192"/>
            <a:ext cx="4510453" cy="4618789"/>
          </a:xfrm>
        </p:spPr>
        <p:txBody>
          <a:bodyPr/>
          <a:lstStyle>
            <a:lvl1pPr marL="11408" indent="0"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175" y="776467"/>
            <a:ext cx="6802250" cy="5853515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56A3-8274-4884-B8D4-2BD3D91EC510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972" y="1109419"/>
            <a:ext cx="782301" cy="4682722"/>
          </a:xfrm>
        </p:spPr>
        <p:txBody>
          <a:bodyPr vert="vert270" lIns="57040" tIns="0" rIns="57040" anchor="t"/>
          <a:lstStyle>
            <a:lvl1pPr algn="ctr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158" y="1143266"/>
            <a:ext cx="6095207" cy="457305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6868" y="3275068"/>
            <a:ext cx="3453950" cy="2517072"/>
          </a:xfrm>
        </p:spPr>
        <p:txBody>
          <a:bodyPr lIns="0" tIns="0" rIns="5704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>
              <a:buFontTx/>
              <a:buNone/>
              <a:defRPr sz="1500"/>
            </a:lvl2pPr>
            <a:lvl3pPr>
              <a:buFontTx/>
              <a:buNone/>
              <a:defRPr sz="12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165A-8391-491C-B8EF-93F874C80BC7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" y="366905"/>
            <a:ext cx="12190413" cy="8442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1" y="-1"/>
            <a:ext cx="12190413" cy="31073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351"/>
            <a:ext cx="12190414" cy="914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2641" y="360332"/>
            <a:ext cx="4977777" cy="911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2665" y="440215"/>
            <a:ext cx="4977753" cy="1800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8847" y="497619"/>
            <a:ext cx="4083788" cy="2743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0248" y="589079"/>
            <a:ext cx="2133322" cy="3658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1712" y="-2002"/>
            <a:ext cx="76825" cy="62193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7740" y="-2002"/>
            <a:ext cx="36571" cy="621936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2338" y="-2002"/>
            <a:ext cx="12191" cy="621936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5674" y="-2002"/>
            <a:ext cx="36571" cy="621936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6023" y="380"/>
            <a:ext cx="73143" cy="58535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29761" y="380"/>
            <a:ext cx="12191" cy="58535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4081" tIns="57040" rIns="114081" bIns="5704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523" y="1143266"/>
            <a:ext cx="10971371" cy="1067047"/>
          </a:xfrm>
          <a:prstGeom prst="rect">
            <a:avLst/>
          </a:prstGeom>
        </p:spPr>
        <p:txBody>
          <a:bodyPr vert="horz" lIns="114081" tIns="57040" rIns="114081" bIns="5704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523" y="2249945"/>
            <a:ext cx="10971371" cy="4326113"/>
          </a:xfrm>
          <a:prstGeom prst="rect">
            <a:avLst/>
          </a:prstGeom>
        </p:spPr>
        <p:txBody>
          <a:bodyPr vert="horz" lIns="114081" tIns="57040" rIns="114081" bIns="570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0905" y="612791"/>
            <a:ext cx="1276186" cy="457306"/>
          </a:xfrm>
          <a:prstGeom prst="rect">
            <a:avLst/>
          </a:prstGeom>
        </p:spPr>
        <p:txBody>
          <a:bodyPr vert="horz" lIns="114081" tIns="57040" rIns="114081" bIns="57040"/>
          <a:lstStyle>
            <a:lvl1pPr algn="l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fld id="{D24F98D5-7983-4BAD-BBB1-2343BE624AFE}" type="datetime1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09487" y="612791"/>
            <a:ext cx="1767611" cy="457306"/>
          </a:xfrm>
          <a:prstGeom prst="rect">
            <a:avLst/>
          </a:prstGeom>
        </p:spPr>
        <p:txBody>
          <a:bodyPr vert="horz" lIns="114081" tIns="57040" rIns="114081" bIns="57040"/>
          <a:lstStyle>
            <a:lvl1pPr algn="r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230" y="2274"/>
            <a:ext cx="1015868" cy="365844"/>
          </a:xfrm>
          <a:prstGeom prst="rect">
            <a:avLst/>
          </a:prstGeom>
        </p:spPr>
        <p:txBody>
          <a:bodyPr vert="horz" lIns="114081" tIns="57040" rIns="114081" bIns="57040" anchor="b"/>
          <a:lstStyle>
            <a:lvl1pPr algn="r" eaLnBrk="1" latinLnBrk="0" hangingPunct="1">
              <a:defRPr kumimoji="0" sz="2200">
                <a:solidFill>
                  <a:srgbClr val="FFFFFF"/>
                </a:solidFill>
              </a:defRPr>
            </a:lvl1pPr>
          </a:lstStyle>
          <a:p>
            <a:fld id="{0527B0ED-D99A-499C-B388-69B543999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6322" indent="-319426" algn="l" rtl="0" eaLnBrk="1" latinLnBrk="0" hangingPunct="1">
        <a:spcBef>
          <a:spcPts val="374"/>
        </a:spcBef>
        <a:buClr>
          <a:schemeClr val="accent3"/>
        </a:buClr>
        <a:buFont typeface="Georgia"/>
        <a:buChar char="•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1380" indent="-308017" algn="l" rtl="0" eaLnBrk="1" latinLnBrk="0" hangingPunct="1">
        <a:spcBef>
          <a:spcPts val="374"/>
        </a:spcBef>
        <a:buClr>
          <a:schemeClr val="accent2"/>
        </a:buClr>
        <a:buFont typeface="Georgia"/>
        <a:buChar char="▫"/>
        <a:defRPr kumimoji="0" sz="3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52213" indent="-273793" algn="l" rtl="0" eaLnBrk="1" latinLnBrk="0" hangingPunct="1">
        <a:spcBef>
          <a:spcPts val="374"/>
        </a:spcBef>
        <a:buClr>
          <a:schemeClr val="accent1"/>
        </a:buClr>
        <a:buFont typeface="Wingdings 2"/>
        <a:buChar char=""/>
        <a:defRPr kumimoji="0" sz="3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71639" indent="-250977" algn="l" rtl="0" eaLnBrk="1" latinLnBrk="0" hangingPunct="1">
        <a:spcBef>
          <a:spcPts val="374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34024" indent="-228161" algn="l" rtl="0" eaLnBrk="1" latinLnBrk="0" hangingPunct="1">
        <a:spcBef>
          <a:spcPts val="374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007818" indent="-228161" algn="l" rtl="0" eaLnBrk="1" latinLnBrk="0" hangingPunct="1">
        <a:spcBef>
          <a:spcPts val="374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281611" indent="-228161" algn="l" rtl="0" eaLnBrk="1" latinLnBrk="0" hangingPunct="1">
        <a:spcBef>
          <a:spcPts val="374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532588" indent="-228161" algn="l" rtl="0" eaLnBrk="1" latinLnBrk="0" hangingPunct="1">
        <a:spcBef>
          <a:spcPts val="374"/>
        </a:spcBef>
        <a:buClr>
          <a:schemeClr val="accent3"/>
        </a:buClr>
        <a:buFont typeface="Georgia"/>
        <a:buChar char="◦"/>
        <a:defRPr kumimoji="0" sz="19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794973" indent="-228161" algn="l" rtl="0" eaLnBrk="1" latinLnBrk="0" hangingPunct="1">
        <a:spcBef>
          <a:spcPts val="374"/>
        </a:spcBef>
        <a:buClr>
          <a:schemeClr val="accent3"/>
        </a:buClr>
        <a:buFont typeface="Georgia"/>
        <a:buChar char="◦"/>
        <a:defRPr kumimoji="0" sz="17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04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11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816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52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22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92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632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480" y="2215348"/>
            <a:ext cx="11276131" cy="147036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/>
              <a:t>Ультразвуковое исследование с </a:t>
            </a:r>
            <a:r>
              <a:rPr lang="ru-RU" sz="3400" b="1" dirty="0" err="1" smtClean="0"/>
              <a:t>контрастированием</a:t>
            </a:r>
            <a:r>
              <a:rPr lang="ru-RU" sz="3400" b="1" dirty="0" smtClean="0"/>
              <a:t> для оценки заболеваний брюшной полости во время беременности</a:t>
            </a:r>
            <a:endParaRPr lang="ru-RU" sz="3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528" y="4858554"/>
            <a:ext cx="4737885" cy="1538692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1 года обучения </a:t>
            </a:r>
          </a:p>
          <a:p>
            <a:pPr lvl="0" algn="r">
              <a:spcBef>
                <a:spcPts val="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Специальности УЗД </a:t>
            </a:r>
          </a:p>
          <a:p>
            <a:pPr lvl="0" algn="r">
              <a:spcBef>
                <a:spcPts val="0"/>
              </a:spcBef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Асаева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Диана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Таймуразовна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2200" dirty="0" smtClean="0"/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166" y="143646"/>
            <a:ext cx="11587336" cy="669192"/>
          </a:xfrm>
          <a:prstGeom prst="rect">
            <a:avLst/>
          </a:prstGeom>
        </p:spPr>
        <p:txBody>
          <a:bodyPr wrap="square" lIns="114081" tIns="57040" rIns="114081" bIns="57040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Войно-Ясенецкого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0694" y="786588"/>
            <a:ext cx="4037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 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03" t="25676" r="30067" b="41892"/>
          <a:stretch>
            <a:fillRect/>
          </a:stretch>
        </p:blipFill>
        <p:spPr bwMode="auto">
          <a:xfrm>
            <a:off x="0" y="4215612"/>
            <a:ext cx="7500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/>
          </p:cNvPicPr>
          <p:nvPr>
            <p:ph idx="1"/>
          </p:nvPr>
        </p:nvPicPr>
        <p:blipFill>
          <a:blip r:embed="rId2" cstate="print"/>
          <a:srcRect l="2632" t="6081" r="47578" b="58416"/>
          <a:stretch>
            <a:fillRect/>
          </a:stretch>
        </p:blipFill>
        <p:spPr>
          <a:xfrm>
            <a:off x="2451868" y="1572406"/>
            <a:ext cx="3571900" cy="4143404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37356" y="5787248"/>
            <a:ext cx="107871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(а)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образование в левой почке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гипоинтенсивного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сигнала по Т2-ВИ;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расная стрелка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почечная паренхима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(б)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почечная паренхима,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стрелка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опухоль почки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7686" y="121521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МРТ, аксиальная плоскость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4" descr="1.jpg"/>
          <p:cNvPicPr>
            <a:picLocks/>
          </p:cNvPicPr>
          <p:nvPr/>
        </p:nvPicPr>
        <p:blipFill>
          <a:blip r:embed="rId2" cstate="print"/>
          <a:srcRect l="5714" t="71699" r="50000" b="6296"/>
          <a:stretch>
            <a:fillRect/>
          </a:stretch>
        </p:blipFill>
        <p:spPr>
          <a:xfrm>
            <a:off x="6023768" y="1572406"/>
            <a:ext cx="3429024" cy="4143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0364" y="51443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950" y="5144306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37356" y="357960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Клинический случай 1. </a:t>
            </a:r>
            <a:r>
              <a:rPr lang="ru-RU" sz="3200" b="1" dirty="0" err="1" smtClean="0"/>
              <a:t>Ангиомиолипома</a:t>
            </a:r>
            <a:r>
              <a:rPr lang="ru-RU" sz="3200" b="1" dirty="0" smtClean="0"/>
              <a:t> почки 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Содержимое 4" descr="1.jpg"/>
          <p:cNvPicPr>
            <a:picLocks noGrp="1"/>
          </p:cNvPicPr>
          <p:nvPr>
            <p:ph idx="1"/>
          </p:nvPr>
        </p:nvPicPr>
        <p:blipFill>
          <a:blip r:embed="rId2" cstate="print"/>
          <a:srcRect l="6592" t="54352" r="8847" b="8859"/>
          <a:stretch>
            <a:fillRect/>
          </a:stretch>
        </p:blipFill>
        <p:spPr>
          <a:xfrm>
            <a:off x="3309124" y="1072340"/>
            <a:ext cx="6215106" cy="492922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3042" y="215084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Клинический случай 1. </a:t>
            </a:r>
            <a:r>
              <a:rPr lang="ru-RU" sz="3200" b="1" dirty="0" err="1" smtClean="0"/>
              <a:t>Ангиомиолипома</a:t>
            </a:r>
            <a:r>
              <a:rPr lang="ru-RU" sz="3200" b="1" dirty="0" smtClean="0"/>
              <a:t> почки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6050" y="6073000"/>
            <a:ext cx="97870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Вверху слева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Комбинация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МРТ-изображений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Внизу справа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3D-навигация в реальном времени при комбинации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МРТ-изображений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429398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Клинический случай 2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3" y="1358093"/>
            <a:ext cx="10971371" cy="4643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Пациентка, 37 лет. Срок беременности - 21 неделя. Жалобы на сильную боль в левом боку, озноб и лихорадку.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анализе крови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лейкоцитоз,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СРБ.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анализе мочи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бактериурия. 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УЗИ (В-режим и ЦДК):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патологических изменений не выявлено.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CEUS: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однородное контрастное усиление, абсцесс отсутствует.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острый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Проведена антибактериальная терапия.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фоне проведенной терапии состояние пациентки улучшилось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429398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Клинический случай 3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3" y="1358093"/>
            <a:ext cx="10971371" cy="5217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Пациентка, 34 года. Срок беременности – 25 недель. Подозрение на опухоль матки. Жалобы на боли внизу живота.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анализе крови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повышенные маркеры воспаления.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УЗИ (В-режим и ЦДК ):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передней стенки матки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неоднородной структуры, смешанной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эхогенности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диаметром 15 см,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аваскулярное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незначительное контрастное усиление.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биопсия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подтвердили диагноз некроз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миоматозного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узла.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Проведена антибактериальная терапия.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Пациентка выписана на амбулаторное лечение после 5-дневной госпитализации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429398"/>
            <a:ext cx="10971371" cy="10670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Клинический случай 3. </a:t>
            </a:r>
            <a:br>
              <a:rPr lang="ru-RU" sz="3600" b="1" dirty="0" smtClean="0"/>
            </a:br>
            <a:r>
              <a:rPr lang="ru-RU" sz="3600" b="1" dirty="0" smtClean="0"/>
              <a:t>Некроз </a:t>
            </a:r>
            <a:r>
              <a:rPr lang="ru-RU" sz="3600" b="1" dirty="0" err="1" smtClean="0"/>
              <a:t>миоматозного</a:t>
            </a:r>
            <a:r>
              <a:rPr lang="ru-RU" sz="3600" b="1" dirty="0" smtClean="0"/>
              <a:t> узла</a:t>
            </a:r>
            <a:endParaRPr lang="ru-RU" sz="3200" dirty="0"/>
          </a:p>
        </p:txBody>
      </p:sp>
      <p:pic>
        <p:nvPicPr>
          <p:cNvPr id="4" name="Содержимое 3" descr="2.jpg"/>
          <p:cNvPicPr>
            <a:picLocks noGrp="1"/>
          </p:cNvPicPr>
          <p:nvPr>
            <p:ph idx="1"/>
          </p:nvPr>
        </p:nvPicPr>
        <p:blipFill>
          <a:blip r:embed="rId2" cstate="print"/>
          <a:srcRect l="5494" t="992" r="4050" b="64280"/>
          <a:stretch>
            <a:fillRect/>
          </a:stretch>
        </p:blipFill>
        <p:spPr>
          <a:xfrm>
            <a:off x="0" y="1500968"/>
            <a:ext cx="4000528" cy="2786082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5853" y="4358488"/>
            <a:ext cx="1178727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(а) УЗИ (В-режим):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желтые стрелки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некроз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миоматозного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узла;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красная стрелка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матка.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(б) CEUS: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желтая стрелка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незначительное контрастное усиление.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(с) МРТ (аксиальная плоскость): </a:t>
            </a:r>
            <a:r>
              <a:rPr lang="ru-RU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Т2-ВИ – 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гипоинтенсивный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сигнал, неоднородное образование передней стенки матки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 descr="2.jpg"/>
          <p:cNvPicPr/>
          <p:nvPr/>
        </p:nvPicPr>
        <p:blipFill>
          <a:blip r:embed="rId2" cstate="print"/>
          <a:srcRect l="1538" t="35831" r="3077" b="33595"/>
          <a:stretch>
            <a:fillRect/>
          </a:stretch>
        </p:blipFill>
        <p:spPr>
          <a:xfrm>
            <a:off x="3952066" y="1500968"/>
            <a:ext cx="4500594" cy="2786082"/>
          </a:xfrm>
          <a:prstGeom prst="rect">
            <a:avLst/>
          </a:prstGeom>
        </p:spPr>
      </p:pic>
      <p:pic>
        <p:nvPicPr>
          <p:cNvPr id="8" name="Рисунок 7" descr="2.jpg"/>
          <p:cNvPicPr/>
          <p:nvPr/>
        </p:nvPicPr>
        <p:blipFill>
          <a:blip r:embed="rId2" cstate="print"/>
          <a:srcRect l="1639" t="67529" r="3279" b="601"/>
          <a:stretch>
            <a:fillRect/>
          </a:stretch>
        </p:blipFill>
        <p:spPr>
          <a:xfrm>
            <a:off x="8452660" y="1500968"/>
            <a:ext cx="3737753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357960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Клинический случай 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80" y="1286654"/>
            <a:ext cx="10971371" cy="5289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Пациентка, 33 года. Срок беременности – 17 недель. Дополнительная диагностика случайно обнаруженного образования желчного пузыря. </a:t>
            </a:r>
          </a:p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УЗИ (В-режим и ЦДК):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стенке желчного пузыря образование округлой формы, повышенной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эхогенности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четкими контурами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аваскулярное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диаметром 0,6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отсутствие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контрастирования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ранней фазе, с незначительным, однородным контрастным усилением в поздней фазе: Полип желчного пузыря.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 marL="594096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лечение до родов не потребовалось, так как нет признаков злокачественной опухоли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28" y="429398"/>
            <a:ext cx="11415037" cy="10670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Клинический случай 4. </a:t>
            </a:r>
            <a:br>
              <a:rPr lang="ru-RU" sz="3600" b="1" dirty="0" smtClean="0"/>
            </a:br>
            <a:r>
              <a:rPr lang="ru-RU" sz="3600" b="1" dirty="0" smtClean="0"/>
              <a:t>Полип желчного пузыря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690" t="14035" r="21402" b="7574"/>
          <a:stretch>
            <a:fillRect/>
          </a:stretch>
        </p:blipFill>
        <p:spPr bwMode="auto">
          <a:xfrm>
            <a:off x="523042" y="1500968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293" t="17040" r="20704" b="6351"/>
          <a:stretch>
            <a:fillRect/>
          </a:stretch>
        </p:blipFill>
        <p:spPr bwMode="auto">
          <a:xfrm>
            <a:off x="6023768" y="1500968"/>
            <a:ext cx="52848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23042" y="5287182"/>
            <a:ext cx="1078713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тсутствие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контрастирования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ранней фазе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Полип желчного пузыря в В-режиме 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Незначительное, однородное контрастное усиление в поздней фазе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Полип желчного пузыря в В-режиме 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429398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Клинический случай 5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80" y="1358092"/>
            <a:ext cx="10971371" cy="4326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Пациентка, 34 года. Срок беременности – 14 недель.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анамнезе: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13 лет операция по шунтированию верхней брыжеечной вены из-за врожденного тромбоза внепеченочной части воротной вены;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22 года резекция прямой, сигмовидной и ободочной кишки с аппендиксом из-за варикозного расширения вен прямой кишки и рецидивирующих желудочно-кишечных кровотечений;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также за 2 года до этого во время предыдущей беременности был выявлен тромбоз верхней брыжеечной вены, в связи с чем была начата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антикоагуляционная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терапия.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путем кесарево сечения.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УЗИ: тромбоз верхней брыжеечной вены.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Антикоагуляционная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терапия продолжена. CEUS (на 17, 22 и 24 недели беременности), МРТ (на 22 недели беременности): тромбоз верхней брыжеечной вены сохраняется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357960"/>
            <a:ext cx="10971371" cy="1067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Клинический случай 5. </a:t>
            </a:r>
            <a:br>
              <a:rPr lang="ru-RU" sz="3600" b="1" dirty="0" smtClean="0"/>
            </a:br>
            <a:r>
              <a:rPr lang="ru-RU" sz="3600" b="1" dirty="0" smtClean="0"/>
              <a:t>Тромбоз верхней брыжеечной вены</a:t>
            </a:r>
            <a:endParaRPr lang="ru-RU" sz="3600" dirty="0"/>
          </a:p>
        </p:txBody>
      </p:sp>
      <p:pic>
        <p:nvPicPr>
          <p:cNvPr id="4" name="Содержимое 3" descr="C:\Users\Diana\Downloads\medicina-56-00675-g004.jpg"/>
          <p:cNvPicPr>
            <a:picLocks noGrp="1"/>
          </p:cNvPicPr>
          <p:nvPr>
            <p:ph idx="1"/>
          </p:nvPr>
        </p:nvPicPr>
        <p:blipFill>
          <a:blip r:embed="rId2" cstate="print"/>
          <a:srcRect l="1754" t="1316" r="3509" b="48684"/>
          <a:stretch>
            <a:fillRect/>
          </a:stretch>
        </p:blipFill>
        <p:spPr bwMode="auto">
          <a:xfrm>
            <a:off x="880232" y="1429530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80232" y="5144306"/>
            <a:ext cx="1021563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</a:t>
            </a:r>
            <a:r>
              <a:rPr kumimoji="0" lang="ru-RU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ЦДК </a:t>
            </a:r>
            <a:r>
              <a:rPr kumimoji="0" lang="ru-RU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тсутствие допплеровского сигнала в верхней брыжеечной вене.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CEUS</a:t>
            </a: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отсутствие накопление контрастного вещества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определяется также в В-режиме (</a:t>
            </a:r>
            <a:r>
              <a:rPr lang="ru-RU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Содержимое 3" descr="C:\Users\Diana\Downloads\medicina-56-00675-g004.jpg"/>
          <p:cNvPicPr>
            <a:picLocks/>
          </p:cNvPicPr>
          <p:nvPr/>
        </p:nvPicPr>
        <p:blipFill>
          <a:blip r:embed="rId2" cstate="print"/>
          <a:srcRect t="51316" r="1754"/>
          <a:stretch>
            <a:fillRect/>
          </a:stretch>
        </p:blipFill>
        <p:spPr bwMode="auto">
          <a:xfrm>
            <a:off x="6452396" y="1429530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330" y="1286654"/>
            <a:ext cx="5470645" cy="2000264"/>
          </a:xfrm>
        </p:spPr>
        <p:txBody>
          <a:bodyPr>
            <a:normAutofit/>
          </a:bodyPr>
          <a:lstStyle/>
          <a:p>
            <a:pPr marL="651246" indent="-51435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у одной из пяти беременных женщин, включенных в исследование, во время CEUS не было обнаружено прохождение контрастного вещества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фетоплацентарный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барьер</a:t>
            </a:r>
          </a:p>
          <a:p>
            <a:endParaRPr lang="ru-RU" dirty="0"/>
          </a:p>
        </p:txBody>
      </p:sp>
      <p:pic>
        <p:nvPicPr>
          <p:cNvPr id="4" name="Рисунок 3" descr="C:\Users\Diana\Downloads\medicina-56-00675-g005.jpg"/>
          <p:cNvPicPr/>
          <p:nvPr/>
        </p:nvPicPr>
        <p:blipFill>
          <a:blip r:embed="rId2" cstate="print"/>
          <a:srcRect l="8823" t="14516" r="2941" b="3226"/>
          <a:stretch>
            <a:fillRect/>
          </a:stretch>
        </p:blipFill>
        <p:spPr bwMode="auto">
          <a:xfrm>
            <a:off x="523042" y="1358092"/>
            <a:ext cx="5357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7290" y="6073000"/>
            <a:ext cx="1171583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(а) </a:t>
            </a: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CEUS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елая стрелка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контрастное усиление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плаценты; 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елтая стрелка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накопление контрастного вещества не наблюдается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(б) УЗИ,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В-режим: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стрелка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плацента,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плод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94942" y="5644372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2396" y="5644372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94480" y="357960"/>
            <a:ext cx="10971371" cy="10670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Беременность, 25 недель. </a:t>
            </a:r>
            <a:r>
              <a:rPr lang="en-US" sz="3200" b="1" dirty="0" smtClean="0"/>
              <a:t>CEUS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66" y="715150"/>
            <a:ext cx="10971371" cy="1067047"/>
          </a:xfrm>
        </p:spPr>
        <p:txBody>
          <a:bodyPr/>
          <a:lstStyle/>
          <a:p>
            <a:pPr algn="ctr"/>
            <a:r>
              <a:rPr lang="ru-RU" sz="3600" b="1" dirty="0" smtClean="0"/>
              <a:t>Введение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3" y="1858157"/>
            <a:ext cx="10414905" cy="32861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Традиционное УЗИ является наиболее распространенным методом визуализации в акушерстве. Его использование безопасно на всех этапах беременности и рекомендовано Международным обществом ультразвука в акушерстве и гинекологии (ISUOG).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 ценность УЗИ имеет ряд ограничений, включая избыточную массу тела матери, положение плода и трудности с наличием газа в петлях кишки.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заболевания у беременных требуют использования дополнительных уточняющих методов визуализации с применением контрастных веществ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572274"/>
            <a:ext cx="10971371" cy="1067047"/>
          </a:xfrm>
        </p:spPr>
        <p:txBody>
          <a:bodyPr/>
          <a:lstStyle/>
          <a:p>
            <a:pPr algn="ctr"/>
            <a:r>
              <a:rPr lang="ru-RU" sz="3600" b="1" dirty="0" smtClean="0"/>
              <a:t>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3" y="1715281"/>
            <a:ext cx="10971371" cy="48607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провести дифференциальную диагностику доброкачественных и злокачественных новообразований почек, уточнить наличие или отсутствие осложнений у пациенток с острым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пиелонефритом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некрозом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миоматозного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узла, выявить характер образования в желчном пузыре, а также провести мониторинг тромбоза верхней брыжеечной вены.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CEUS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перспективным, безопасным и точным методом диагностики и не уступает по информативности МРТ с применением контрастных веществ на основе гадолиния, что позволяет использовать данный метод у пациенток во время беременности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2715414"/>
            <a:ext cx="10971371" cy="1067047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643712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УЗИ с </a:t>
            </a:r>
            <a:r>
              <a:rPr lang="ru-RU" sz="3600" b="1" dirty="0" err="1" smtClean="0"/>
              <a:t>контрастированием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80" y="1786720"/>
            <a:ext cx="10971371" cy="43261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УЗИ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контрастированием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Contrast-enhanced ultrasound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CEUS)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неионизирующий, широко доступный, экономически эффективный и безопасный метод визуализации.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Частота серьезных побочных эффектов от применения УЗ контрастных веществ была оценена в клинических исследованиях и составила 0,0086%.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CEUS было использовано в исследованиях для оценки аномально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плаценты, маточно-плацентарного кровотока, рубца на матке после КС и кровотока при беременности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однояйцевыми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близнецами.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провести дифференциальную диагностику между  злокачественными и доброкачественными образованиями печени, включая фокальную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нодулярную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гиперплазию,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гемангиому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печени, эхинококкоз, артериовенозную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мальформацию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сосудов печени и метастазы в печени, а также исключить кровотечение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травме органов брюшной полости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80" y="2072472"/>
            <a:ext cx="10971371" cy="32861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Информации о безопасности применения контрастных средств на основе гадолиния во время беременности ещё недостаточно.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рекомендациям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American College of Radiology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ACR)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GBCAs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беременных пациенток следует избегать и использовать только в случае крайней необходимости.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исследованиях на животных контрастные вещества на основе гадолиния оказывали существенный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тератогенный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эффект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4480" y="786588"/>
            <a:ext cx="10971371" cy="10670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Контрастные вещества на основе гадолиния.</a:t>
            </a:r>
            <a:br>
              <a:rPr lang="ru-RU" sz="3600" b="1" dirty="0" smtClean="0"/>
            </a:br>
            <a:r>
              <a:rPr lang="en-US" sz="3600" b="1" dirty="0" smtClean="0"/>
              <a:t>Gadolinium-based contrast agents (GBCAs)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18" y="500836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Материалы и методы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3" y="1572406"/>
            <a:ext cx="10971371" cy="50036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исследования CEUS проводились с использованием ультразвукового аппарата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Philips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EPIQ 7 (датчик C5-1).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исследований использовалось контрастное вещество второго поколения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SonoVue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®,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Bracco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Милан, Италия). Внутривенно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болюсно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вводили 1,5-2,4 мл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SonoVue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®, затем 5-10 мл стерильного 0,9% раствора хлорида натрия.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всех исследований использовался низкий механический индекс (&lt;0,2), чтобы избежать раннего разрушения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микропузырьков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очаги поражения у беременных оценивались в ранней артериальной фазе (10-45 сек после внутривенного введения контраста) и в поздней фазе (120-150 сек после внутривенного введения контраста).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возраст пяти включенных в исследование беременных пациенток составил – 34 года (диапазон: 30-37 лет); средний срок беременности на момент проведения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CEUS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21 неделя (диапазон: 14-31 неделя)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2274"/>
            <a:ext cx="12190413" cy="9286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Морфологическая картина заболеваний брюшной полости </a:t>
            </a:r>
            <a:br>
              <a:rPr lang="ru-RU" sz="2400" b="1" dirty="0" smtClean="0"/>
            </a:br>
            <a:r>
              <a:rPr lang="ru-RU" sz="2400" b="1" dirty="0" smtClean="0"/>
              <a:t>по данным </a:t>
            </a:r>
            <a:r>
              <a:rPr lang="en-US" sz="2400" b="1" dirty="0" smtClean="0"/>
              <a:t>CEUS </a:t>
            </a:r>
            <a:r>
              <a:rPr lang="ru-RU" sz="2400" b="1" dirty="0" smtClean="0"/>
              <a:t>и МРТ </a:t>
            </a:r>
            <a:endParaRPr lang="ru-RU" sz="40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7290" y="1500968"/>
          <a:ext cx="11644395" cy="50120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8694"/>
                <a:gridCol w="1000132"/>
                <a:gridCol w="1571636"/>
                <a:gridCol w="2071702"/>
                <a:gridCol w="3500462"/>
                <a:gridCol w="2571769"/>
              </a:tblGrid>
              <a:tr h="714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Пациентка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беременности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Заболевания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CEUS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МРТ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Ангиомиолипома</a:t>
                      </a:r>
                      <a:r>
                        <a:rPr kumimoji="0"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почки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В-режим: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гипоэхогенной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структуры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диаметром 14 см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ЦДК: </a:t>
                      </a:r>
                      <a:r>
                        <a:rPr lang="ru-RU" sz="1800" b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аваскулярное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CEUS: быстрое раннее контрастное усиление, незначительное позднее вымывание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Т1-ВИ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гипоинтенсивный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сигнал,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Т2-ВИ: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гипоинтенсивный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сигнал,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DWI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ограничение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диффузии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Пиелонефрит</a:t>
                      </a:r>
                      <a:r>
                        <a:rPr kumimoji="0"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абсцесса исключено 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В-режим: патологических изменений не выявлено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ЦДК: сосудистый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рисунок не изменен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CEUS: однородное контрастное усиление, без очаговых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DWI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ограничение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диффузии,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скопление периренальной жидкости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8728" y="500836"/>
          <a:ext cx="11644395" cy="5966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8694"/>
                <a:gridCol w="1000132"/>
                <a:gridCol w="1071570"/>
                <a:gridCol w="1714512"/>
                <a:gridCol w="4071966"/>
                <a:gridCol w="2857521"/>
              </a:tblGrid>
              <a:tr h="62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75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Пациентка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беременности</a:t>
                      </a:r>
                      <a:r>
                        <a:rPr lang="ru-RU" sz="175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75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5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Заболевания</a:t>
                      </a:r>
                      <a:endParaRPr lang="ru-RU" sz="1750" b="1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CEUS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5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МРТ</a:t>
                      </a:r>
                      <a:endParaRPr lang="ru-RU" sz="1750" b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i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Некроз </a:t>
                      </a:r>
                      <a:r>
                        <a:rPr lang="ru-RU" sz="1750" b="1" i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миоматозного</a:t>
                      </a:r>
                      <a:r>
                        <a:rPr lang="ru-RU" sz="1750" b="1" i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узла</a:t>
                      </a:r>
                      <a:endParaRPr lang="ru-RU" sz="1750" b="1" i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В-режим: образование</a:t>
                      </a:r>
                      <a:r>
                        <a:rPr lang="ru-RU" sz="1750" b="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неоднородной</a:t>
                      </a:r>
                      <a:r>
                        <a:rPr lang="ru-RU" sz="1750" b="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структуры</a:t>
                      </a: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750" b="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смешанной </a:t>
                      </a:r>
                      <a:r>
                        <a:rPr lang="ru-RU" sz="1750" b="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эхогенности</a:t>
                      </a:r>
                      <a:r>
                        <a:rPr lang="ru-RU" sz="1750" b="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750" b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диаметром 15 см.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ЦДК: </a:t>
                      </a:r>
                      <a:r>
                        <a:rPr lang="ru-RU" sz="1750" b="0" u="none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аваскулярное</a:t>
                      </a:r>
                      <a:endParaRPr lang="ru-RU" sz="1750" b="0" u="none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CEUS: незначительное контрастное усиление</a:t>
                      </a:r>
                      <a:endParaRPr lang="ru-RU" sz="175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Т1-ВИ – </a:t>
                      </a:r>
                      <a:r>
                        <a:rPr lang="ru-RU" sz="175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гипоинтенсивный</a:t>
                      </a: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сигнал,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Т2-ВИ – </a:t>
                      </a:r>
                      <a:r>
                        <a:rPr lang="ru-RU" sz="1750" b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гипоинтенсивный</a:t>
                      </a: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5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сигнал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750" b="1" i="0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Полип желчного пузыря</a:t>
                      </a:r>
                      <a:endParaRPr lang="ru-RU" sz="1750" b="1" i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В-режим: </a:t>
                      </a:r>
                      <a:r>
                        <a:rPr lang="ru-RU" sz="175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округлой формы повышенной </a:t>
                      </a:r>
                      <a:r>
                        <a:rPr lang="ru-RU" sz="175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эхогенности</a:t>
                      </a: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 четкими контурами,</a:t>
                      </a:r>
                      <a:r>
                        <a:rPr lang="ru-RU" sz="175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диаметром 0,6 см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ЦДК: </a:t>
                      </a:r>
                      <a:r>
                        <a:rPr lang="ru-RU" sz="1750" b="0" u="none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аваскулярное</a:t>
                      </a:r>
                      <a:endParaRPr lang="ru-RU" sz="1750" b="0" u="none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CEUS: однородное, позднее контрастное усиление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75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50" b="1" i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Тромбоз верхней брыжеечной вены</a:t>
                      </a:r>
                      <a:endParaRPr lang="ru-RU" sz="1750" b="1" i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В-режим:</a:t>
                      </a:r>
                      <a:r>
                        <a:rPr lang="ru-RU" sz="175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патологических изменений не выявлено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ЦДК: отсутствие допплеровского сигнала в верхней брыжеечной вене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CEUS: </a:t>
                      </a: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незначительное контрастное  усиление в </a:t>
                      </a: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верхней брыжеечной вене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тромбоз верхней брыжеечной вены</a:t>
                      </a:r>
                      <a:endParaRPr lang="ru-RU" sz="175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80" y="286522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Клинический случай 1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480" y="1358092"/>
            <a:ext cx="10971371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Пациентка, 30 лет. Срок беременности - 27 недель. Подозрение на опухоль почки, случайно выявленная при исследовании.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УЗИ (В-режим и ЦДК):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паренхиме левой почки образование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гипоэхогенной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аваскулярное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диаметром 14 см.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быстрое раннее контрастное усиление, незначительное позднее вымывание. </a:t>
            </a:r>
          </a:p>
          <a:p>
            <a:pPr>
              <a:buFont typeface="Wingdings" pitchFamily="2" charset="2"/>
              <a:buChar char="q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контрастирования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не исключает злокачественную опухоль.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Биопсия: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ангиомиолипома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почки с низким содержанием жира.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Рекомендовано наблюдение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CEUS-исследования, проведенные в 28, 29, 30 и 31 недели беременности, исключили рост опухоли и кровеносных сосудов.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естественные родовые пути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B0ED-D99A-499C-B388-69B543999F7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3" descr="1.jpg"/>
          <p:cNvPicPr>
            <a:picLocks/>
          </p:cNvPicPr>
          <p:nvPr/>
        </p:nvPicPr>
        <p:blipFill>
          <a:blip r:embed="rId2" cstate="print"/>
          <a:srcRect l="49664" t="7773" r="7066" b="60082"/>
          <a:stretch>
            <a:fillRect/>
          </a:stretch>
        </p:blipFill>
        <p:spPr>
          <a:xfrm>
            <a:off x="1237422" y="1429530"/>
            <a:ext cx="3714776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174" y="1072340"/>
            <a:ext cx="305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УЗИ почки, режим ЦДК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3108" y="5644372"/>
            <a:ext cx="407196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стрелка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аваскулярное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образование;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стрелка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почечная паренхима </a:t>
            </a:r>
            <a:endParaRPr lang="ru-RU" sz="1600" dirty="0"/>
          </a:p>
        </p:txBody>
      </p:sp>
      <p:pic>
        <p:nvPicPr>
          <p:cNvPr id="11" name="Содержимое 4" descr="1.jpg"/>
          <p:cNvPicPr>
            <a:picLocks noGrp="1"/>
          </p:cNvPicPr>
          <p:nvPr>
            <p:ph idx="1"/>
          </p:nvPr>
        </p:nvPicPr>
        <p:blipFill>
          <a:blip r:embed="rId2" cstate="print"/>
          <a:srcRect l="56583" t="52627" r="8230" b="26331"/>
          <a:stretch>
            <a:fillRect/>
          </a:stretch>
        </p:blipFill>
        <p:spPr>
          <a:xfrm>
            <a:off x="6952462" y="1429530"/>
            <a:ext cx="3643338" cy="42148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95272" y="5644372"/>
            <a:ext cx="42862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Белая стрелка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вымывание контраста в опухоли в поздней фазе;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Красная стрелка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вымывание контраста в почечной паренхимы не наблюдается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8346" y="107234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CEUS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1604" y="286522"/>
            <a:ext cx="10971371" cy="10670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Клинический случай 1. </a:t>
            </a:r>
            <a:r>
              <a:rPr lang="ru-RU" sz="3200" b="1" dirty="0" err="1" smtClean="0"/>
              <a:t>Ангиомиолипома</a:t>
            </a:r>
            <a:r>
              <a:rPr lang="ru-RU" sz="3200" b="1" dirty="0" smtClean="0"/>
              <a:t> почки 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2605</TotalTime>
  <Words>1532</Words>
  <Application>Microsoft Office PowerPoint</Application>
  <PresentationFormat>Произвольный</PresentationFormat>
  <Paragraphs>192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Ультразвуковое исследование с контрастированием для оценки заболеваний брюшной полости во время беременности</vt:lpstr>
      <vt:lpstr>Введение</vt:lpstr>
      <vt:lpstr>УЗИ с контрастированием</vt:lpstr>
      <vt:lpstr>Контрастные вещества на основе гадолиния. Gadolinium-based contrast agents (GBCAs)</vt:lpstr>
      <vt:lpstr>Материалы и методы</vt:lpstr>
      <vt:lpstr>Морфологическая картина заболеваний брюшной полости  по данным CEUS и МРТ </vt:lpstr>
      <vt:lpstr>Слайд 7</vt:lpstr>
      <vt:lpstr>Клинический случай 1</vt:lpstr>
      <vt:lpstr>Клинический случай 1. Ангиомиолипома почки </vt:lpstr>
      <vt:lpstr>Клинический случай 1. Ангиомиолипома почки </vt:lpstr>
      <vt:lpstr>Клинический случай 1. Ангиомиолипома почки </vt:lpstr>
      <vt:lpstr>Клинический случай 2</vt:lpstr>
      <vt:lpstr>Клинический случай 3</vt:lpstr>
      <vt:lpstr>Клинический случай 3.  Некроз миоматозного узла</vt:lpstr>
      <vt:lpstr>Клинический случай 4</vt:lpstr>
      <vt:lpstr>Клинический случай 4.  Полип желчного пузыря</vt:lpstr>
      <vt:lpstr>Клинический случай 5</vt:lpstr>
      <vt:lpstr>Клинический случай 5.  Тромбоз верхней брыжеечной вены</vt:lpstr>
      <vt:lpstr>Беременность, 25 недель. CEUS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Контрастное ультразвуковое исследование для оценки состояния брюшной полости во время беременности</dc:title>
  <dc:creator>Diana</dc:creator>
  <cp:lastModifiedBy>Diana</cp:lastModifiedBy>
  <cp:revision>138</cp:revision>
  <dcterms:created xsi:type="dcterms:W3CDTF">2024-03-18T14:11:09Z</dcterms:created>
  <dcterms:modified xsi:type="dcterms:W3CDTF">2024-03-28T22:06:25Z</dcterms:modified>
</cp:coreProperties>
</file>