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79" r:id="rId3"/>
    <p:sldMasterId id="2147483705" r:id="rId4"/>
    <p:sldMasterId id="2147483718" r:id="rId5"/>
    <p:sldMasterId id="2147483746" r:id="rId6"/>
    <p:sldMasterId id="2147483760" r:id="rId7"/>
  </p:sldMasterIdLst>
  <p:notesMasterIdLst>
    <p:notesMasterId r:id="rId130"/>
  </p:notesMasterIdLst>
  <p:sldIdLst>
    <p:sldId id="256" r:id="rId8"/>
    <p:sldId id="408" r:id="rId9"/>
    <p:sldId id="347" r:id="rId10"/>
    <p:sldId id="262" r:id="rId11"/>
    <p:sldId id="409" r:id="rId12"/>
    <p:sldId id="348" r:id="rId13"/>
    <p:sldId id="597" r:id="rId14"/>
    <p:sldId id="282" r:id="rId15"/>
    <p:sldId id="411" r:id="rId16"/>
    <p:sldId id="537" r:id="rId17"/>
    <p:sldId id="414" r:id="rId18"/>
    <p:sldId id="503" r:id="rId19"/>
    <p:sldId id="547" r:id="rId20"/>
    <p:sldId id="524" r:id="rId21"/>
    <p:sldId id="542" r:id="rId22"/>
    <p:sldId id="350" r:id="rId23"/>
    <p:sldId id="457" r:id="rId24"/>
    <p:sldId id="540" r:id="rId25"/>
    <p:sldId id="508" r:id="rId26"/>
    <p:sldId id="458" r:id="rId27"/>
    <p:sldId id="525" r:id="rId28"/>
    <p:sldId id="526" r:id="rId29"/>
    <p:sldId id="527" r:id="rId30"/>
    <p:sldId id="528" r:id="rId31"/>
    <p:sldId id="531" r:id="rId32"/>
    <p:sldId id="530" r:id="rId33"/>
    <p:sldId id="536" r:id="rId34"/>
    <p:sldId id="538" r:id="rId35"/>
    <p:sldId id="539" r:id="rId36"/>
    <p:sldId id="541" r:id="rId37"/>
    <p:sldId id="519" r:id="rId38"/>
    <p:sldId id="520" r:id="rId39"/>
    <p:sldId id="546" r:id="rId40"/>
    <p:sldId id="522" r:id="rId41"/>
    <p:sldId id="460" r:id="rId42"/>
    <p:sldId id="510" r:id="rId43"/>
    <p:sldId id="485" r:id="rId44"/>
    <p:sldId id="509" r:id="rId45"/>
    <p:sldId id="545" r:id="rId46"/>
    <p:sldId id="487" r:id="rId47"/>
    <p:sldId id="486" r:id="rId48"/>
    <p:sldId id="488" r:id="rId49"/>
    <p:sldId id="511" r:id="rId50"/>
    <p:sldId id="595" r:id="rId51"/>
    <p:sldId id="395" r:id="rId52"/>
    <p:sldId id="491" r:id="rId53"/>
    <p:sldId id="429" r:id="rId54"/>
    <p:sldId id="368" r:id="rId55"/>
    <p:sldId id="434" r:id="rId56"/>
    <p:sldId id="437" r:id="rId57"/>
    <p:sldId id="436" r:id="rId58"/>
    <p:sldId id="550" r:id="rId59"/>
    <p:sldId id="601" r:id="rId60"/>
    <p:sldId id="548" r:id="rId61"/>
    <p:sldId id="435" r:id="rId62"/>
    <p:sldId id="433" r:id="rId63"/>
    <p:sldId id="432" r:id="rId64"/>
    <p:sldId id="443" r:id="rId65"/>
    <p:sldId id="442" r:id="rId66"/>
    <p:sldId id="599" r:id="rId67"/>
    <p:sldId id="600" r:id="rId68"/>
    <p:sldId id="450" r:id="rId69"/>
    <p:sldId id="264" r:id="rId70"/>
    <p:sldId id="263" r:id="rId71"/>
    <p:sldId id="552" r:id="rId72"/>
    <p:sldId id="553" r:id="rId73"/>
    <p:sldId id="269" r:id="rId74"/>
    <p:sldId id="370" r:id="rId75"/>
    <p:sldId id="555" r:id="rId76"/>
    <p:sldId id="374" r:id="rId77"/>
    <p:sldId id="554" r:id="rId78"/>
    <p:sldId id="375" r:id="rId79"/>
    <p:sldId id="373" r:id="rId80"/>
    <p:sldId id="372" r:id="rId81"/>
    <p:sldId id="384" r:id="rId82"/>
    <p:sldId id="274" r:id="rId83"/>
    <p:sldId id="589" r:id="rId84"/>
    <p:sldId id="590" r:id="rId85"/>
    <p:sldId id="401" r:id="rId86"/>
    <p:sldId id="556" r:id="rId87"/>
    <p:sldId id="557" r:id="rId88"/>
    <p:sldId id="558" r:id="rId89"/>
    <p:sldId id="560" r:id="rId90"/>
    <p:sldId id="561" r:id="rId91"/>
    <p:sldId id="559" r:id="rId92"/>
    <p:sldId id="562" r:id="rId93"/>
    <p:sldId id="563" r:id="rId94"/>
    <p:sldId id="564" r:id="rId95"/>
    <p:sldId id="571" r:id="rId96"/>
    <p:sldId id="596" r:id="rId97"/>
    <p:sldId id="572" r:id="rId98"/>
    <p:sldId id="573" r:id="rId99"/>
    <p:sldId id="574" r:id="rId100"/>
    <p:sldId id="492" r:id="rId101"/>
    <p:sldId id="568" r:id="rId102"/>
    <p:sldId id="575" r:id="rId103"/>
    <p:sldId id="493" r:id="rId104"/>
    <p:sldId id="494" r:id="rId105"/>
    <p:sldId id="585" r:id="rId106"/>
    <p:sldId id="405" r:id="rId107"/>
    <p:sldId id="480" r:id="rId108"/>
    <p:sldId id="513" r:id="rId109"/>
    <p:sldId id="345" r:id="rId110"/>
    <p:sldId id="576" r:id="rId111"/>
    <p:sldId id="578" r:id="rId112"/>
    <p:sldId id="378" r:id="rId113"/>
    <p:sldId id="566" r:id="rId114"/>
    <p:sldId id="577" r:id="rId115"/>
    <p:sldId id="381" r:id="rId116"/>
    <p:sldId id="579" r:id="rId117"/>
    <p:sldId id="581" r:id="rId118"/>
    <p:sldId id="594" r:id="rId119"/>
    <p:sldId id="495" r:id="rId120"/>
    <p:sldId id="377" r:id="rId121"/>
    <p:sldId id="407" r:id="rId122"/>
    <p:sldId id="484" r:id="rId123"/>
    <p:sldId id="587" r:id="rId124"/>
    <p:sldId id="582" r:id="rId125"/>
    <p:sldId id="584" r:id="rId126"/>
    <p:sldId id="593" r:id="rId127"/>
    <p:sldId id="380" r:id="rId128"/>
    <p:sldId id="592" r:id="rId1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9933"/>
    <a:srgbClr val="FF9900"/>
    <a:srgbClr val="FF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3133" autoAdjust="0"/>
  </p:normalViewPr>
  <p:slideViewPr>
    <p:cSldViewPr>
      <p:cViewPr varScale="1">
        <p:scale>
          <a:sx n="82" d="100"/>
          <a:sy n="82" d="100"/>
        </p:scale>
        <p:origin x="-1459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0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16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theme" Target="theme/theme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26" Type="http://schemas.openxmlformats.org/officeDocument/2006/relationships/slide" Target="slides/slide119.xml"/><Relationship Id="rId13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E52849-1C86-4521-BE19-7634416827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5974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D6AD18A-C647-4F73-92BD-47910059EDF3}" type="slidenum">
              <a:rPr lang="ru-RU" altLang="ru-RU" smtClean="0">
                <a:latin typeface="Arial" charset="0"/>
              </a:rPr>
              <a:pPr/>
              <a:t>2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1ED371-8E76-4064-A1A7-8D5781B693C8}" type="slidenum">
              <a:rPr lang="ru-RU" altLang="ru-RU" smtClean="0">
                <a:latin typeface="Arial" charset="0"/>
              </a:rPr>
              <a:pPr/>
              <a:t>45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E04E32-0BE5-407B-862A-4421ACB32457}" type="slidenum">
              <a:rPr lang="ru-RU" altLang="ru-RU" smtClean="0">
                <a:latin typeface="Arial" charset="0"/>
              </a:rPr>
              <a:pPr/>
              <a:t>50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07F93A-9D99-4096-81A3-736B296BB36C}" type="slidenum">
              <a:rPr lang="ru-RU" altLang="ru-RU" smtClean="0">
                <a:latin typeface="Arial" charset="0"/>
              </a:rPr>
              <a:pPr/>
              <a:t>51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66915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04BB9B-BA97-40E4-83DB-1519E3DA2362}" type="slidenum">
              <a:rPr lang="ru-RU" altLang="ru-RU" smtClean="0">
                <a:latin typeface="Arial" charset="0"/>
              </a:rPr>
              <a:pPr/>
              <a:t>52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6130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76131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7FCD62C-428B-4BEF-AA29-AD6E41258BBE}" type="slidenum">
              <a:rPr lang="ru-RU" altLang="ru-RU" smtClean="0">
                <a:latin typeface="Arial" charset="0"/>
              </a:rPr>
              <a:pPr/>
              <a:t>56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515165-0F7D-4E51-B496-848FCC365AAF}" type="slidenum">
              <a:rPr lang="ru-RU" altLang="ru-RU" smtClean="0">
                <a:latin typeface="Arial" charset="0"/>
              </a:rPr>
              <a:pPr/>
              <a:t>57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AD48E8-2495-4294-8831-51D859D90140}" type="slidenum">
              <a:rPr lang="ru-RU" altLang="ru-RU" smtClean="0">
                <a:latin typeface="Arial" charset="0"/>
              </a:rPr>
              <a:pPr/>
              <a:t>58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8BF45D-ACB2-4E24-A656-D80161825CC6}" type="slidenum">
              <a:rPr lang="ru-RU" altLang="ru-RU" smtClean="0">
                <a:latin typeface="Arial" charset="0"/>
              </a:rPr>
              <a:pPr/>
              <a:t>63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F471510-1A64-416E-A0D0-1B0691983964}" type="slidenum">
              <a:rPr lang="ru-RU" altLang="ru-RU" smtClean="0">
                <a:latin typeface="Arial" charset="0"/>
              </a:rPr>
              <a:pPr/>
              <a:t>70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1D53C26-EFFA-4422-9DC7-A1CAC2A4099A}" type="slidenum">
              <a:rPr lang="ru-RU" altLang="ru-RU" smtClean="0">
                <a:latin typeface="Arial" charset="0"/>
              </a:rPr>
              <a:pPr/>
              <a:t>76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AD7E24-BF95-409E-9F28-940C9B15B431}" type="slidenum">
              <a:rPr lang="ru-RU" altLang="ru-RU" smtClean="0">
                <a:latin typeface="Arial" charset="0"/>
              </a:rPr>
              <a:pPr/>
              <a:t>16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0DFAFA-F46C-4D96-AD1D-3BEA41A76375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/>
              <a:t>77</a:t>
            </a:fld>
            <a:endParaRPr lang="ru-RU" alt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558F110-981E-439F-9A64-11D892A022BB}" type="slidenum">
              <a:rPr lang="ru-RU" altLang="ru-RU" sz="1200"/>
              <a:pPr algn="r"/>
              <a:t>81</a:t>
            </a:fld>
            <a:endParaRPr lang="ru-RU" altLang="ru-RU" sz="1200"/>
          </a:p>
        </p:txBody>
      </p:sp>
      <p:sp>
        <p:nvSpPr>
          <p:cNvPr id="2099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71DDF69-AB28-4511-8232-09393975829C}" type="slidenum">
              <a:rPr lang="ru-RU" altLang="ru-RU" sz="1200">
                <a:latin typeface="Times New Roman" pitchFamily="18" charset="0"/>
              </a:rPr>
              <a:pPr algn="r" eaLnBrk="0" hangingPunct="0"/>
              <a:t>81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D9E48BC-95A6-4FCF-BE5E-9DD8217EA0AE}" type="slidenum">
              <a:rPr lang="ru-RU" altLang="ru-RU" sz="1200"/>
              <a:pPr algn="r"/>
              <a:t>83</a:t>
            </a:fld>
            <a:endParaRPr lang="ru-RU" altLang="ru-RU" sz="1200"/>
          </a:p>
        </p:txBody>
      </p:sp>
      <p:sp>
        <p:nvSpPr>
          <p:cNvPr id="212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8343C3C-3C71-4515-90F2-962D57DE06DF}" type="slidenum">
              <a:rPr lang="ru-RU" altLang="ru-RU" sz="1200">
                <a:latin typeface="Times New Roman" pitchFamily="18" charset="0"/>
              </a:rPr>
              <a:pPr algn="r" eaLnBrk="0" hangingPunct="0"/>
              <a:t>83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457457E-EB5F-4F32-9D33-0183F3E7814B}" type="slidenum">
              <a:rPr lang="ru-RU" altLang="ru-RU" sz="1200"/>
              <a:pPr algn="r"/>
              <a:t>84</a:t>
            </a:fld>
            <a:endParaRPr lang="ru-RU" altLang="ru-RU" sz="1200"/>
          </a:p>
        </p:txBody>
      </p:sp>
      <p:sp>
        <p:nvSpPr>
          <p:cNvPr id="215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9AF50AE-5871-42F7-9091-2DFBB3D737FB}" type="slidenum">
              <a:rPr lang="ru-RU" altLang="ru-RU" sz="1200">
                <a:latin typeface="Times New Roman" pitchFamily="18" charset="0"/>
              </a:rPr>
              <a:pPr algn="r" eaLnBrk="0" hangingPunct="0"/>
              <a:t>84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D7D7E26-DADB-43B7-ACED-0502984F2B98}" type="slidenum">
              <a:rPr lang="ru-RU" altLang="ru-RU" sz="1200"/>
              <a:pPr algn="r"/>
              <a:t>86</a:t>
            </a:fld>
            <a:endParaRPr lang="ru-RU" altLang="ru-RU" sz="1200"/>
          </a:p>
        </p:txBody>
      </p:sp>
      <p:sp>
        <p:nvSpPr>
          <p:cNvPr id="2181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8E9413C-6DE8-4A8D-BBA8-A96BCA7B1C86}" type="slidenum">
              <a:rPr lang="ru-RU" altLang="ru-RU" sz="1200">
                <a:latin typeface="Times New Roman" pitchFamily="18" charset="0"/>
              </a:rPr>
              <a:pPr algn="r" eaLnBrk="0" hangingPunct="0"/>
              <a:t>86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65F9955-3E5D-4AF7-A203-3471E0093CDC}" type="slidenum">
              <a:rPr lang="ru-RU" altLang="ru-RU" sz="1200"/>
              <a:pPr algn="r"/>
              <a:t>88</a:t>
            </a:fld>
            <a:endParaRPr lang="ru-RU" altLang="ru-RU" sz="1200"/>
          </a:p>
        </p:txBody>
      </p:sp>
      <p:sp>
        <p:nvSpPr>
          <p:cNvPr id="221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1E3371F-794A-48B2-9482-69411899927B}" type="slidenum">
              <a:rPr lang="ru-RU" altLang="ru-RU" sz="1200">
                <a:latin typeface="Times New Roman" pitchFamily="18" charset="0"/>
              </a:rPr>
              <a:pPr algn="r" eaLnBrk="0" hangingPunct="0"/>
              <a:t>88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41AE754-28EC-4015-A9ED-14559FF092BA}" type="slidenum">
              <a:rPr lang="ru-RU" altLang="ru-RU" smtClean="0">
                <a:latin typeface="Arial" charset="0"/>
              </a:rPr>
              <a:pPr/>
              <a:t>103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FAC031-D0CB-4F95-A798-110D19E2798A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/>
              <a:t>104</a:t>
            </a:fld>
            <a:endParaRPr lang="ru-RU" alt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9D66016-F241-4C71-99B9-4EC0F05FBBE0}" type="slidenum">
              <a:rPr lang="ru-RU" altLang="ru-RU" smtClean="0">
                <a:latin typeface="Arial" charset="0"/>
              </a:rPr>
              <a:pPr/>
              <a:t>106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277B036-E5AA-479B-8B6F-1B94E2EA3DCA}" type="slidenum">
              <a:rPr lang="ru-RU" altLang="ru-RU" smtClean="0">
                <a:latin typeface="Arial" charset="0"/>
              </a:rPr>
              <a:pPr/>
              <a:t>20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802D29-9AD0-489C-ADE9-E198511082E2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/>
              <a:t>111</a:t>
            </a:fld>
            <a:endParaRPr lang="ru-RU" alt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9C931F-11D2-4CE5-9F96-6685CFBCA740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/>
              <a:t>112</a:t>
            </a:fld>
            <a:endParaRPr lang="ru-RU" alt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9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35265B9-9FA0-481C-B3C2-D493D1CECD53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algn="r" eaLnBrk="0" hangingPunct="0"/>
              <a:t>112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615A88-3965-4845-8A52-6F4782842AC5}" type="slidenum">
              <a:rPr lang="ru-RU" altLang="ru-RU" smtClean="0">
                <a:latin typeface="Arial" charset="0"/>
              </a:rPr>
              <a:pPr/>
              <a:t>113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2560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4C63D7C-8717-4E14-8922-A5A317C51F2E}" type="slidenum">
              <a:rPr lang="ru-RU" altLang="ru-RU" sz="1200">
                <a:latin typeface="Times New Roman" pitchFamily="18" charset="0"/>
              </a:rPr>
              <a:pPr algn="r" eaLnBrk="0" hangingPunct="0"/>
              <a:t>113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9BFE827-A01E-460C-8D49-DE01A330D0B4}" type="slidenum">
              <a:rPr lang="ru-RU" altLang="ru-RU" smtClean="0">
                <a:latin typeface="Arial" charset="0"/>
              </a:rPr>
              <a:pPr/>
              <a:t>116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7525A17-2C55-4046-AB2B-841A56CA8EA7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/>
              <a:t>117</a:t>
            </a:fld>
            <a:endParaRPr lang="ru-RU" alt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5A53A2-7069-4093-96F7-D0243864E82E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/>
              <a:t>118</a:t>
            </a:fld>
            <a:endParaRPr lang="ru-RU" alt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AE34F2-4BF5-40B9-A249-0943A23D306D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/>
              <a:t>119</a:t>
            </a:fld>
            <a:endParaRPr lang="ru-RU" alt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AE59F2-ED7F-4889-8743-2AF601E296A1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/>
              <a:t>120</a:t>
            </a:fld>
            <a:endParaRPr lang="ru-RU" alt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F9F428-AAB6-4D14-879F-27EED959C166}" type="slidenum">
              <a:rPr lang="ru-RU" altLang="ru-RU" smtClean="0">
                <a:latin typeface="Arial" charset="0"/>
              </a:rPr>
              <a:pPr/>
              <a:t>22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769702-F60A-4773-B061-0E99AC54973C}" type="slidenum">
              <a:rPr lang="ru-RU" altLang="ru-RU" smtClean="0">
                <a:latin typeface="Arial" charset="0"/>
              </a:rPr>
              <a:pPr/>
              <a:t>23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772798-D4CD-4C8D-A0AC-7E64E146B24C}" type="slidenum">
              <a:rPr lang="ru-RU" altLang="ru-RU" smtClean="0">
                <a:latin typeface="Arial" charset="0"/>
              </a:rPr>
              <a:pPr/>
              <a:t>26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41EB08C-33DF-4B06-9D31-CFD1C56ABFB6}" type="slidenum">
              <a:rPr lang="ru-RU" altLang="ru-RU" smtClean="0">
                <a:latin typeface="Arial" charset="0"/>
              </a:rPr>
              <a:pPr/>
              <a:t>27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1F2B19-00F8-4486-8861-75DEE53654C1}" type="slidenum">
              <a:rPr lang="ru-RU" altLang="ru-RU" smtClean="0">
                <a:latin typeface="Arial" charset="0"/>
              </a:rPr>
              <a:pPr/>
              <a:t>30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884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884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CE3BE-A55A-4721-AF4C-50BDFA9930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512F5-815A-42F3-A033-EB4D4B5D98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9C0E0-8AC7-4EBB-8892-3831AA7B96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FEE81-477B-4208-8CCB-B777E1A85B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1F838-4F60-454D-A9B1-FEBF176880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86300" y="1905000"/>
            <a:ext cx="3771900" cy="1943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86300" y="4000500"/>
            <a:ext cx="3771900" cy="1943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5F921B-9CD2-4A39-B3E5-A0A6446820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94FE1-F688-4821-A052-374974AF23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F582C-155C-4176-BD61-D35925FAE3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168BD-7D15-4908-BF7C-4FCEADA187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87768-77CF-4997-95F2-777C6D1599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09C09-04DA-459C-B448-B29A0589E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0775-32E4-43A4-8AD8-8A6E252DA4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4667-299E-4EAE-BF01-A687601828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AA87F-833F-4CF5-8AEC-C87A945EFF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BA375-38A8-46A9-852E-FB5A9E5E08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BA36-19AE-40F2-8B9E-D4FD2E1F2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6CF60-B99D-4CD1-915D-CA71EF408F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AADC0-1A0D-4D36-92F3-90D9DAE46F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9755D778-BB21-451C-9F57-1EC622FFBA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C9985F4D-6855-4D2D-A28E-FF40C073FD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35B1CF2F-0CAA-4275-866F-479B976236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9DA44A8A-86D0-4777-A4AA-A84AC4E21D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467A8-4B78-436E-A3AA-D59017AAB8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27512CD8-B0C6-496C-9B8E-9F3EB387C2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AA5A8AE0-2D1D-40D2-907C-B74430D158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3C68D5DC-EE0B-48A5-9DEA-E2E7D75FE7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FC082BDD-93A6-4A43-819C-375A69A239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F62BADBB-47E4-4751-8D6C-6CE9E4AA6F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F6E57671-A360-49E0-B004-8285F6C2E2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7CC755CF-EA6F-4D27-BD39-5AC5E7A33A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124DD1F7-F4F5-4DFA-8A43-FC589DE088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3BA55B8F-0100-4E4C-9F2D-C4027784E6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D5ABD865-E010-4657-B6AB-FBE21C3087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71B01-670D-44AF-B1F7-993C4EC6F2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A5E714E9-CC9C-4E22-AEF7-5CEB801405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1205B062-DB7A-4BDD-9B10-22AD4FC35A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061053E2-F370-41B2-BCC8-26475F27C8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1665A9DA-AE3B-43F6-894A-AA17AA5F88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5C7446AD-36AC-4523-95B5-4ACA98FA5F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9AC33883-0C8D-474B-8210-56EBBD0C53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1DFB84B2-A3A3-4E8D-845C-DD3DBD7E90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AC2AA846-4E6B-445E-A9E6-49BD7A483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67FC1FF0-D0A7-466B-817A-EA4CE7345F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17FAD28E-081F-4111-BB8D-FE4554169D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AF2E6-C54C-4D0A-93A2-B29872804C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60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8DA8CAE-1D41-4F54-A7A1-6710080B0D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0EE8F9A-9AC1-46A6-90F0-B0E171092A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01734D-5E0F-4F84-BC7D-A4DB013366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18C9FD0-6D27-42D0-841C-772A91ED05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34C273-A082-4F42-8DB3-5A8A52597B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6A29527-F492-436A-97F1-9289C7A4B4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7E6E1BD-8003-4351-944E-2313D47528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8CF748-6F9F-40FB-9A78-1DCDDDFD74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118964-5A92-4E1A-80FA-D84FC0BA44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3BF3AEC-60A3-41B1-938C-AE08D777CA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66B46-03CF-4EB3-AF47-8C8FD346FA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3D53B49-6114-419D-89AE-26D0AB4FB1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92B2B85-1A46-4F63-9412-2DCF0C9BD8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29124" y="1071546"/>
            <a:ext cx="4714876" cy="25415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29124" y="3643314"/>
            <a:ext cx="4714876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BA0B-C0F5-4DBA-8B71-85D1B8A6CD47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F9B2E-629A-43C3-BE6F-3A54D7662D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DFB41-CC48-49E7-9AD5-AEEF8BF91658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CEC41-55AA-418D-9397-9B7723A476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910" y="2071678"/>
            <a:ext cx="5143536" cy="2000264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42910" y="571480"/>
            <a:ext cx="514353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C314-F172-4A8A-A331-B6C2AACCD6FC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5B7B5-E55D-4A57-8D4D-A2BD8343A2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2C342-9103-416B-BF99-3464A120FD99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A2E86-A9D7-43B0-9CC1-B935B10ED1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2 именованны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9392D-B43C-407B-883F-E1BD3B2A4BEC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BCCAC-2527-4948-A426-DA08233318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Заголовок тольк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3B876-F8B9-4F79-9BA6-F6E5C8128233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3FA65-4862-44D4-928F-20DDC7A985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724F4-C794-4AE3-867E-D31B80914D12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5A686-F844-43A2-80BD-570E96C7E1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Заголовок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FD952-1BA2-44DF-BDBF-91F41F990490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63AF8-ABF3-4A10-91D6-EC73C7A0D1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4FD4F-8921-4DD2-BCF6-BB68478DE4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934C7-6895-4A64-9CFE-80483547F6B2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2BB99-012A-4CBB-84DF-080BE2B58A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-3922147" y="-452802"/>
            <a:ext cx="12608947" cy="65789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252C2-CAE0-4AEC-A0C6-E3BE39B92AFE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8A514-CFEA-416F-8F33-279D99F28B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текс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C1AC1-0D8B-4147-AFA5-F629846EED48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CDFBA-AEBA-4300-A563-0D3D6EF66B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924F6-F3A5-4D9D-992E-05A2B520AA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9F787-76D1-4505-A89D-B513C0F60F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60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943FC91-9EF3-4BCA-95B4-E7D7B873BB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C365C85-AFDA-4C85-90C1-F545A34370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71DFE3E-2103-494B-85C5-2A9F733473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D11B34D-1589-463C-901E-F231FB246C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9714248-A930-4C97-9811-BAA38289F7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01983-38AB-486A-9E0B-1D06B336CB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2848879-2A1A-4731-9ADD-F3B1EA1944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8BBF42D-3C30-4B60-9DA5-AAFAEF653F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F8386B9-BAD1-4F07-A43F-E3B766516C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AE4FC48-F106-458C-8107-95EC7A6C61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3E7DF8B-F827-4225-B071-40063A2705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1041423-A082-4B2F-BEE5-43DDC48D32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072BB69-1355-4DE6-863A-7FE3345B4F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92F3780-8C2B-4A58-A070-8ECE3A083C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10665-6CA7-4E0E-8679-2569188486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8740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8740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874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0D8898-A0F6-48BB-8BEA-67FD6508B2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ru-RU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49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C42BA7-39A5-4963-B0F0-94BC1DEE6E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D874F9-194D-47BF-BFEF-6C83F4A799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51F0F4B-750E-4B2C-A799-DF219E21FD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5974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55306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59749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9750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529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530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975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975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975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D67F21-C360-4F83-BD7A-8BD5452131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5975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5" descr="C:\Users\malves\AppData\Local\Microsoft\Windows\Temporary Internet Files\Content.IE5\SGE5N6DW\MPj04387460000[1]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3A5F51E-015D-4052-A588-907AA111EB2D}" type="datetimeFigureOut">
              <a:rPr lang="ru-RU"/>
              <a:pPr>
                <a:defRPr/>
              </a:pPr>
              <a:t>27.04.2022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F497D">
                    <a:shade val="9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FDA014C-B7E8-4961-B4A2-A3554FC9D5FD}" type="slidenum">
              <a:rPr lang="ru-RU" altLang="ru-RU"/>
              <a:pPr>
                <a:defRPr/>
              </a:pPr>
              <a:t>‹#›</a:t>
            </a:fld>
            <a:endParaRPr lang="ru-RU" altLang="ru-RU">
              <a:solidFill>
                <a:srgbClr val="1D4577"/>
              </a:solidFill>
            </a:endParaRPr>
          </a:p>
        </p:txBody>
      </p:sp>
      <p:sp>
        <p:nvSpPr>
          <p:cNvPr id="68615" name="Текст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37609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5974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8295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59749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9750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294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94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975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975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975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B47801-9BC8-4B19-9100-0FFC2B9B32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5975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7.bin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2.emf"/><Relationship Id="rId4" Type="http://schemas.openxmlformats.org/officeDocument/2006/relationships/oleObject" Target="../embeddings/oleObject8.bin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9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10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11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13.bin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6.bin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1628775"/>
            <a:ext cx="46434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Text Box 6"/>
          <p:cNvSpPr txBox="1">
            <a:spLocks noChangeArrowheads="1"/>
          </p:cNvSpPr>
          <p:nvPr/>
        </p:nvSpPr>
        <p:spPr bwMode="auto">
          <a:xfrm>
            <a:off x="323850" y="0"/>
            <a:ext cx="8351838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>
                <a:solidFill>
                  <a:srgbClr val="FF0000"/>
                </a:solidFill>
              </a:rPr>
              <a:t>КрасГМУ</a:t>
            </a:r>
            <a:r>
              <a:rPr lang="ru-RU" altLang="ru-RU" sz="2800"/>
              <a:t> </a:t>
            </a:r>
          </a:p>
          <a:p>
            <a:pPr algn="ctr">
              <a:spcBef>
                <a:spcPct val="50000"/>
              </a:spcBef>
            </a:pPr>
            <a:r>
              <a:rPr lang="ru-RU" altLang="ru-RU" sz="2800" b="1">
                <a:solidFill>
                  <a:srgbClr val="FF0000"/>
                </a:solidFill>
              </a:rPr>
              <a:t>Кафедра физиологии им. проф. Пшоника А.Т. </a:t>
            </a:r>
            <a:r>
              <a:rPr lang="ru-RU" altLang="ru-RU" sz="2800" b="1">
                <a:solidFill>
                  <a:srgbClr val="6600FF"/>
                </a:solidFill>
              </a:rPr>
              <a:t/>
            </a:r>
            <a:br>
              <a:rPr lang="ru-RU" altLang="ru-RU" sz="2800" b="1">
                <a:solidFill>
                  <a:srgbClr val="6600FF"/>
                </a:solidFill>
              </a:rPr>
            </a:br>
            <a:endParaRPr lang="ru-RU" altLang="ru-RU" sz="2800" b="1">
              <a:solidFill>
                <a:srgbClr val="6600FF"/>
              </a:solidFill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427538" y="2060575"/>
            <a:ext cx="4716462" cy="46474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32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Физиология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altLang="ru-RU" sz="32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системы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altLang="ru-RU" sz="32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кровообращения</a:t>
            </a:r>
          </a:p>
          <a:p>
            <a:pPr algn="ctr">
              <a:defRPr/>
            </a:pPr>
            <a:endParaRPr lang="ru-RU" altLang="ru-RU" sz="1600" b="1" dirty="0"/>
          </a:p>
          <a:p>
            <a:pPr algn="ctr">
              <a:defRPr/>
            </a:pPr>
            <a:r>
              <a:rPr lang="ru-RU" altLang="ru-RU" sz="1600" b="1" dirty="0"/>
              <a:t>лекция № </a:t>
            </a:r>
            <a:r>
              <a:rPr lang="ru-RU" altLang="ru-RU" sz="1600" b="1" dirty="0" smtClean="0"/>
              <a:t>6-7 </a:t>
            </a:r>
            <a:endParaRPr lang="ru-RU" altLang="ru-RU" sz="1600" b="1" dirty="0"/>
          </a:p>
          <a:p>
            <a:pPr>
              <a:defRPr/>
            </a:pPr>
            <a:r>
              <a:rPr lang="ru-RU" altLang="ru-RU" b="1" dirty="0"/>
              <a:t>для студентов 2 курса, обучающихся</a:t>
            </a:r>
          </a:p>
          <a:p>
            <a:pPr>
              <a:defRPr/>
            </a:pPr>
            <a:r>
              <a:rPr lang="ru-RU" altLang="ru-RU" dirty="0"/>
              <a:t>по специальности 31.05.03 Стоматология</a:t>
            </a:r>
          </a:p>
          <a:p>
            <a:pPr>
              <a:defRPr/>
            </a:pPr>
            <a:endParaRPr lang="ru-RU" altLang="ru-RU" dirty="0"/>
          </a:p>
          <a:p>
            <a:pPr>
              <a:defRPr/>
            </a:pPr>
            <a:endParaRPr lang="ru-RU" altLang="ru-RU" dirty="0"/>
          </a:p>
          <a:p>
            <a:pPr>
              <a:defRPr/>
            </a:pPr>
            <a:endParaRPr lang="ru-RU" altLang="ru-RU" sz="1600" b="1" dirty="0"/>
          </a:p>
          <a:p>
            <a:pPr algn="r">
              <a:defRPr/>
            </a:pPr>
            <a:r>
              <a:rPr lang="ru-RU" altLang="ru-RU" sz="1600" b="1" dirty="0"/>
              <a:t> профессор </a:t>
            </a:r>
            <a:r>
              <a:rPr lang="ru-RU" altLang="ru-RU" sz="1600" b="1" dirty="0" err="1"/>
              <a:t>Пац</a:t>
            </a:r>
            <a:r>
              <a:rPr lang="ru-RU" altLang="ru-RU" sz="1600" b="1" dirty="0"/>
              <a:t> Юрий Степанович</a:t>
            </a:r>
          </a:p>
          <a:p>
            <a:pPr algn="r">
              <a:defRPr/>
            </a:pPr>
            <a:endParaRPr lang="ru-RU" altLang="ru-RU" sz="1600" b="1" dirty="0"/>
          </a:p>
          <a:p>
            <a:pPr algn="r">
              <a:defRPr/>
            </a:pPr>
            <a:r>
              <a:rPr lang="ru-RU" altLang="ru-RU" sz="1600" b="1" dirty="0"/>
              <a:t>Красноярск, </a:t>
            </a:r>
            <a:r>
              <a:rPr lang="ru-RU" altLang="ru-RU" sz="1600" b="1" dirty="0" smtClean="0"/>
              <a:t>2022</a:t>
            </a:r>
            <a:endParaRPr lang="ru-RU" altLang="ru-RU" sz="2400" b="1" i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pPr algn="ctr" eaLnBrk="1" hangingPunct="1"/>
            <a:r>
              <a:rPr lang="ru-RU" altLang="ru-RU" b="1" i="1" smtClean="0">
                <a:latin typeface="Arial" charset="0"/>
              </a:rPr>
              <a:t>Фазы сердечного цикла</a:t>
            </a:r>
          </a:p>
        </p:txBody>
      </p:sp>
      <p:sp>
        <p:nvSpPr>
          <p:cNvPr id="108546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268413"/>
            <a:ext cx="8229600" cy="5256212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endParaRPr lang="ru-RU" altLang="ru-RU" sz="1400" b="1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accent2"/>
                </a:solidFill>
              </a:rPr>
              <a:t>Систола предсердий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chemeClr val="accent2"/>
                </a:solidFill>
              </a:rPr>
              <a:t>( пресистолический период)                             </a:t>
            </a:r>
            <a:r>
              <a:rPr lang="ru-RU" altLang="ru-RU" sz="2000" b="1" smtClean="0">
                <a:solidFill>
                  <a:schemeClr val="accent2"/>
                </a:solidFill>
              </a:rPr>
              <a:t>0,1 сек</a:t>
            </a:r>
            <a:r>
              <a:rPr lang="ru-RU" altLang="ru-RU" sz="1800" b="1" smtClean="0">
                <a:solidFill>
                  <a:schemeClr val="accent2"/>
                </a:solidFill>
              </a:rPr>
              <a:t>  	</a:t>
            </a:r>
            <a:r>
              <a:rPr lang="ru-RU" altLang="ru-RU" sz="1200" b="1" smtClean="0">
                <a:solidFill>
                  <a:schemeClr val="accent2"/>
                </a:solidFill>
              </a:rPr>
              <a:t>					</a:t>
            </a:r>
            <a:endParaRPr lang="ru-RU" altLang="ru-RU" sz="1400" b="1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800" b="1" i="1" u="sng" smtClean="0">
                <a:solidFill>
                  <a:schemeClr val="accent2"/>
                </a:solidFill>
              </a:rPr>
              <a:t>	Систола желудочков</a:t>
            </a:r>
            <a:r>
              <a:rPr lang="ru-RU" altLang="ru-RU" sz="1400" b="1" i="1" smtClean="0">
                <a:solidFill>
                  <a:schemeClr val="accent2"/>
                </a:solidFill>
              </a:rPr>
              <a:t>            </a:t>
            </a:r>
            <a:r>
              <a:rPr lang="ru-RU" altLang="ru-RU" sz="2000" b="1" i="1" u="sng" smtClean="0">
                <a:solidFill>
                  <a:schemeClr val="accent2"/>
                </a:solidFill>
              </a:rPr>
              <a:t>0,33 сек</a:t>
            </a:r>
            <a:r>
              <a:rPr lang="ru-RU" altLang="ru-RU" sz="1800" b="1" smtClean="0">
                <a:solidFill>
                  <a:schemeClr val="accent2"/>
                </a:solidFill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ru-RU" altLang="ru-RU" sz="1800" b="1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chemeClr val="accent2"/>
                </a:solidFill>
              </a:rPr>
              <a:t>            </a:t>
            </a:r>
            <a:r>
              <a:rPr lang="ru-RU" altLang="ru-RU" sz="1400" b="1" smtClean="0">
                <a:solidFill>
                  <a:schemeClr val="accent2"/>
                </a:solidFill>
              </a:rPr>
              <a:t>фаза напряжения</a:t>
            </a:r>
            <a:r>
              <a:rPr lang="ru-RU" altLang="ru-RU" sz="1200" b="1" smtClean="0">
                <a:solidFill>
                  <a:schemeClr val="accent2"/>
                </a:solidFill>
              </a:rPr>
              <a:t>                                                     </a:t>
            </a:r>
            <a:r>
              <a:rPr lang="ru-RU" altLang="ru-RU" sz="1600" b="1" smtClean="0">
                <a:solidFill>
                  <a:schemeClr val="accent2"/>
                </a:solidFill>
              </a:rPr>
              <a:t>0,08 сек;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chemeClr val="accent2"/>
                </a:solidFill>
              </a:rPr>
              <a:t>                    фаза асинхронного сокращения                 0,05 сек;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chemeClr val="accent2"/>
                </a:solidFill>
              </a:rPr>
              <a:t>                    фаза изометрического сокращения           0,03 сек;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chemeClr val="accent2"/>
                </a:solidFill>
              </a:rPr>
              <a:t>            </a:t>
            </a:r>
            <a:r>
              <a:rPr lang="ru-RU" altLang="ru-RU" sz="1400" b="1" i="1" smtClean="0">
                <a:solidFill>
                  <a:schemeClr val="accent2"/>
                </a:solidFill>
              </a:rPr>
              <a:t>фаза изгнания крови</a:t>
            </a:r>
            <a:r>
              <a:rPr lang="ru-RU" altLang="ru-RU" sz="1200" b="1" i="1" smtClean="0">
                <a:solidFill>
                  <a:schemeClr val="accent2"/>
                </a:solidFill>
              </a:rPr>
              <a:t>                                              </a:t>
            </a:r>
            <a:r>
              <a:rPr lang="ru-RU" altLang="ru-RU" sz="1600" b="1" i="1" smtClean="0">
                <a:solidFill>
                  <a:schemeClr val="accent2"/>
                </a:solidFill>
              </a:rPr>
              <a:t>0,25 сек;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chemeClr val="accent2"/>
                </a:solidFill>
              </a:rPr>
              <a:t>                     фаза быстрого изгнания                             0,12 сек;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chemeClr val="accent2"/>
                </a:solidFill>
              </a:rPr>
              <a:t>                     фаза медленного изгнания                        0,13 сек.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ru-RU" altLang="ru-RU" sz="1200" b="1" i="1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400" b="1" i="1" u="sng" smtClean="0">
                <a:solidFill>
                  <a:srgbClr val="0033CC"/>
                </a:solidFill>
              </a:rPr>
              <a:t>Диастола желудочков</a:t>
            </a:r>
            <a:r>
              <a:rPr lang="ru-RU" altLang="ru-RU" sz="1400" b="1" u="sng" smtClean="0">
                <a:solidFill>
                  <a:srgbClr val="0033CC"/>
                </a:solidFill>
              </a:rPr>
              <a:t> </a:t>
            </a:r>
            <a:r>
              <a:rPr lang="ru-RU" altLang="ru-RU" sz="1400" b="1" smtClean="0">
                <a:solidFill>
                  <a:srgbClr val="0033CC"/>
                </a:solidFill>
              </a:rPr>
              <a:t>                            </a:t>
            </a:r>
            <a:r>
              <a:rPr lang="ru-RU" altLang="ru-RU" sz="2000" b="1" i="1" u="sng" smtClean="0">
                <a:solidFill>
                  <a:srgbClr val="0033CC"/>
                </a:solidFill>
              </a:rPr>
              <a:t>0,47 сек;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ru-RU" altLang="ru-RU" sz="2000" b="1" smtClean="0">
              <a:solidFill>
                <a:srgbClr val="0033CC"/>
              </a:solidFill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rgbClr val="0033CC"/>
                </a:solidFill>
              </a:rPr>
              <a:t>              протодиастолический период                   0,04 сек;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rgbClr val="0033CC"/>
                </a:solidFill>
              </a:rPr>
              <a:t>              фаза изометрического расслабления      0,08 сек;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rgbClr val="0033CC"/>
                </a:solidFill>
              </a:rPr>
              <a:t>              </a:t>
            </a:r>
            <a:r>
              <a:rPr lang="ru-RU" altLang="ru-RU" sz="1400" b="1" i="1" smtClean="0">
                <a:solidFill>
                  <a:srgbClr val="0033CC"/>
                </a:solidFill>
              </a:rPr>
              <a:t>фаза наполнения желудочков</a:t>
            </a:r>
            <a:r>
              <a:rPr lang="ru-RU" altLang="ru-RU" sz="1200" b="1" i="1" smtClean="0">
                <a:solidFill>
                  <a:srgbClr val="0033CC"/>
                </a:solidFill>
              </a:rPr>
              <a:t>                            0,25 сек;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rgbClr val="0033CC"/>
                </a:solidFill>
              </a:rPr>
              <a:t>                      фаза быстрого наполнения                0,08 сек;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rgbClr val="0033CC"/>
                </a:solidFill>
              </a:rPr>
              <a:t>                      фаза медленного наполнения            0,17 сек;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1200" b="1" smtClean="0">
                <a:solidFill>
                  <a:srgbClr val="0033CC"/>
                </a:solidFill>
              </a:rPr>
              <a:t>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33375"/>
            <a:ext cx="7772400" cy="5472113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solidFill>
                  <a:srgbClr val="CC0000"/>
                </a:solidFill>
                <a:latin typeface="Arial" charset="0"/>
              </a:rPr>
              <a:t>РЕГУЛЯЦИЯ ТОНУСА  СОСУДОВ И АРТЕРИАЛЬНОГО ДАВЛЕНИЯ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125538"/>
            <a:ext cx="8532812" cy="2232025"/>
          </a:xfrm>
        </p:spPr>
        <p:txBody>
          <a:bodyPr/>
          <a:lstStyle/>
          <a:p>
            <a:pPr algn="ctr" eaLnBrk="1" hangingPunct="1"/>
            <a:r>
              <a:rPr lang="ru-RU" altLang="ru-RU" sz="3800" b="1" i="1" smtClean="0">
                <a:solidFill>
                  <a:srgbClr val="3333FF"/>
                </a:solidFill>
                <a:latin typeface="Arial" charset="0"/>
              </a:rPr>
              <a:t/>
            </a:r>
            <a:br>
              <a:rPr lang="ru-RU" altLang="ru-RU" sz="3800" b="1" i="1" smtClean="0">
                <a:solidFill>
                  <a:srgbClr val="3333FF"/>
                </a:solidFill>
                <a:latin typeface="Arial" charset="0"/>
              </a:rPr>
            </a:br>
            <a:r>
              <a:rPr lang="ru-RU" altLang="ru-RU" sz="3800" b="1" i="1" smtClean="0">
                <a:solidFill>
                  <a:srgbClr val="3333FF"/>
                </a:solidFill>
                <a:latin typeface="Arial" charset="0"/>
              </a:rPr>
              <a:t>ТОНУС СОСУДОВ </a:t>
            </a:r>
            <a:br>
              <a:rPr lang="ru-RU" altLang="ru-RU" sz="3800" b="1" i="1" smtClean="0">
                <a:solidFill>
                  <a:srgbClr val="3333FF"/>
                </a:solidFill>
                <a:latin typeface="Arial" charset="0"/>
              </a:rPr>
            </a:br>
            <a:r>
              <a:rPr lang="ru-RU" altLang="ru-RU" sz="3800" b="1" i="1" smtClean="0">
                <a:solidFill>
                  <a:srgbClr val="3333FF"/>
                </a:solidFill>
                <a:latin typeface="Arial" charset="0"/>
              </a:rPr>
              <a:t>(ИХ ПРОСВЕТ)</a:t>
            </a:r>
            <a:br>
              <a:rPr lang="ru-RU" altLang="ru-RU" sz="3800" b="1" i="1" smtClean="0">
                <a:solidFill>
                  <a:srgbClr val="3333FF"/>
                </a:solidFill>
                <a:latin typeface="Arial" charset="0"/>
              </a:rPr>
            </a:br>
            <a:r>
              <a:rPr lang="ru-RU" altLang="ru-RU" sz="3800" b="1" i="1" smtClean="0">
                <a:solidFill>
                  <a:srgbClr val="3333FF"/>
                </a:solidFill>
                <a:latin typeface="Arial" charset="0"/>
              </a:rPr>
              <a:t>РЕГУЛИРУЕТСЯ -</a:t>
            </a:r>
          </a:p>
        </p:txBody>
      </p:sp>
      <p:sp>
        <p:nvSpPr>
          <p:cNvPr id="2344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3284538"/>
            <a:ext cx="8459787" cy="28463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mtClean="0"/>
              <a:t>	</a:t>
            </a:r>
            <a:endParaRPr lang="ru-RU" altLang="ru-RU" sz="3600" b="1" i="1" smtClean="0">
              <a:solidFill>
                <a:srgbClr val="3333FF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3600" b="1" i="1" smtClean="0">
                <a:solidFill>
                  <a:srgbClr val="3333FF"/>
                </a:solidFill>
              </a:rPr>
              <a:t>НЕРВНЫМИ И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3600" b="1" i="1" smtClean="0">
                <a:solidFill>
                  <a:srgbClr val="3333FF"/>
                </a:solidFill>
              </a:rPr>
              <a:t>ГУМОРАЛЬНЫМИ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3600" b="1" i="1" smtClean="0">
                <a:solidFill>
                  <a:srgbClr val="3333FF"/>
                </a:solidFill>
              </a:rPr>
              <a:t>МЕХАНИЗМАМИ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38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Исторические  факты</a:t>
            </a:r>
          </a:p>
        </p:txBody>
      </p:sp>
      <p:sp>
        <p:nvSpPr>
          <p:cNvPr id="235522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00213"/>
            <a:ext cx="8893175" cy="4114800"/>
          </a:xfrm>
        </p:spPr>
        <p:txBody>
          <a:bodyPr/>
          <a:lstStyle/>
          <a:p>
            <a:pPr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b="1" smtClean="0"/>
              <a:t>Вальтер (1842) - сужение  сосудов  на плавательной  перепонке  лягушки</a:t>
            </a:r>
          </a:p>
          <a:p>
            <a:pPr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b="1" smtClean="0"/>
              <a:t>Клод Бернар (1852) - симпатические вазоконстрикторы  на ухе  кролика</a:t>
            </a:r>
          </a:p>
          <a:p>
            <a:pPr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b="1" smtClean="0"/>
              <a:t>Ф.В.Овсянников (1871) - сосудодвигательный центр продолговатого мозга</a:t>
            </a:r>
          </a:p>
          <a:p>
            <a:pPr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b="1" smtClean="0"/>
              <a:t>Бейлис (1923) - прессорный и депрессорный отделы центра</a:t>
            </a:r>
          </a:p>
          <a:p>
            <a:endParaRPr lang="ru-RU" altLang="ru-RU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8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Опыт  Клода  Бернара</a:t>
            </a:r>
          </a:p>
        </p:txBody>
      </p:sp>
      <p:graphicFrame>
        <p:nvGraphicFramePr>
          <p:cNvPr id="103450" name="Object 26"/>
          <p:cNvGraphicFramePr>
            <a:graphicFrameLocks noChangeAspect="1"/>
          </p:cNvGraphicFramePr>
          <p:nvPr/>
        </p:nvGraphicFramePr>
        <p:xfrm>
          <a:off x="1447800" y="2057400"/>
          <a:ext cx="76962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0" name="Документ" r:id="rId4" imgW="5465135" imgH="3990753" progId="Word.Document.8">
                  <p:embed/>
                </p:oleObj>
              </mc:Choice>
              <mc:Fallback>
                <p:oleObj name="Документ" r:id="rId4" imgW="5465135" imgH="3990753" progId="Word.Document.8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057400"/>
                        <a:ext cx="7696200" cy="441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ru-RU" altLang="ru-RU" sz="4000" smtClean="0">
                <a:solidFill>
                  <a:schemeClr val="accent2"/>
                </a:solidFill>
                <a:latin typeface="Impact" pitchFamily="34" charset="0"/>
              </a:rPr>
              <a:t>ТОНУС  СОСУДОВ</a:t>
            </a:r>
          </a:p>
        </p:txBody>
      </p:sp>
      <p:sp>
        <p:nvSpPr>
          <p:cNvPr id="2406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4648200"/>
          </a:xfrm>
        </p:spPr>
        <p:txBody>
          <a:bodyPr/>
          <a:lstStyle/>
          <a:p>
            <a:r>
              <a:rPr lang="ru-RU" altLang="ru-RU" sz="2800" b="1" smtClean="0"/>
              <a:t>СОСУДИСТЫЙ ТОНУС -</a:t>
            </a:r>
            <a:r>
              <a:rPr lang="ru-RU" altLang="ru-RU" b="1" smtClean="0"/>
              <a:t> степень напряжения сосудистой стенки :      Т = Р </a:t>
            </a:r>
            <a:r>
              <a:rPr lang="ru-RU" altLang="ru-RU" sz="2400" b="1" smtClean="0"/>
              <a:t>х</a:t>
            </a:r>
            <a:r>
              <a:rPr lang="ru-RU" altLang="ru-RU" b="1" smtClean="0"/>
              <a:t>  </a:t>
            </a:r>
            <a:r>
              <a:rPr lang="en-US" altLang="ru-RU" b="1" smtClean="0"/>
              <a:t>r</a:t>
            </a:r>
          </a:p>
          <a:p>
            <a:r>
              <a:rPr lang="en-US" altLang="ru-RU" sz="2800" b="1" smtClean="0"/>
              <a:t>         где Р - давление, r</a:t>
            </a:r>
            <a:r>
              <a:rPr lang="ru-RU" altLang="ru-RU" sz="2800" b="1" smtClean="0"/>
              <a:t> - радиус сосуда</a:t>
            </a:r>
          </a:p>
          <a:p>
            <a:endParaRPr lang="en-US" altLang="ru-RU" b="1" smtClean="0"/>
          </a:p>
          <a:p>
            <a:r>
              <a:rPr lang="ru-RU" altLang="ru-RU" b="1" smtClean="0">
                <a:solidFill>
                  <a:srgbClr val="FF0000"/>
                </a:solidFill>
              </a:rPr>
              <a:t>Миогенный или базальный тонус</a:t>
            </a:r>
          </a:p>
          <a:p>
            <a:r>
              <a:rPr lang="ru-RU" altLang="ru-RU" b="1" smtClean="0">
                <a:solidFill>
                  <a:srgbClr val="FF0000"/>
                </a:solidFill>
              </a:rPr>
              <a:t>Регуляторный  тонус:</a:t>
            </a:r>
          </a:p>
          <a:p>
            <a:pPr>
              <a:buFontTx/>
              <a:buNone/>
            </a:pPr>
            <a:r>
              <a:rPr lang="ru-RU" altLang="ru-RU" b="1" smtClean="0">
                <a:solidFill>
                  <a:srgbClr val="FF0000"/>
                </a:solidFill>
              </a:rPr>
              <a:t>                 а) нейрогенный     </a:t>
            </a:r>
          </a:p>
          <a:p>
            <a:pPr>
              <a:buFontTx/>
              <a:buNone/>
            </a:pPr>
            <a:r>
              <a:rPr lang="ru-RU" altLang="ru-RU" b="1" smtClean="0">
                <a:solidFill>
                  <a:srgbClr val="FF0000"/>
                </a:solidFill>
              </a:rPr>
              <a:t>                 б) химиогенный (гуморальный)</a:t>
            </a:r>
            <a:endParaRPr lang="ru-RU" altLang="ru-RU" b="1" smtClean="0"/>
          </a:p>
          <a:p>
            <a:pPr>
              <a:buFontTx/>
              <a:buNone/>
            </a:pPr>
            <a:r>
              <a:rPr lang="ru-RU" altLang="ru-RU" b="1" smtClean="0"/>
              <a:t>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277813"/>
            <a:ext cx="7931150" cy="1143000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latin typeface="+mn-lt"/>
              </a:rPr>
              <a:t>Миогенная регуляция сосудистого тонуса</a:t>
            </a:r>
            <a:endParaRPr lang="ru-RU" sz="3200" b="1" dirty="0">
              <a:latin typeface="+mn-lt"/>
            </a:endParaRPr>
          </a:p>
        </p:txBody>
      </p:sp>
      <p:sp>
        <p:nvSpPr>
          <p:cNvPr id="24269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Миогенный механизм формирования тонуса мышечных волокон стенки сосудов осуществляется через активацию выброса кальция из саркоплазматического ретикулема при увеличении АД и растяжении стенки сосуда.</a:t>
            </a:r>
          </a:p>
          <a:p>
            <a:r>
              <a:rPr lang="ru-RU" smtClean="0"/>
              <a:t>Увеличение концентрации кальция в мышечных клетках  приводит усилению их сокращения и повышению тонуса и уменьшению просвета а значит к повышению АД.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188913"/>
            <a:ext cx="7340600" cy="113823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Нервная регуляция тонуса сосудов  (</a:t>
            </a:r>
            <a:r>
              <a:rPr lang="ru-RU" altLang="ru-RU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Сосудодвигательные нервы)</a:t>
            </a:r>
          </a:p>
        </p:txBody>
      </p:sp>
      <p:sp>
        <p:nvSpPr>
          <p:cNvPr id="243714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773238"/>
            <a:ext cx="8316912" cy="42878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b="1" smtClean="0"/>
              <a:t>Симпатические нервы,  через: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2400" b="1" smtClean="0">
                <a:sym typeface="Symbol" pitchFamily="18" charset="2"/>
              </a:rPr>
              <a:t>      </a:t>
            </a:r>
            <a:r>
              <a:rPr lang="ru-RU" altLang="ru-RU" sz="2400" b="1" smtClean="0">
                <a:solidFill>
                  <a:schemeClr val="accent2"/>
                </a:solidFill>
                <a:sym typeface="Symbol" pitchFamily="18" charset="2"/>
              </a:rPr>
              <a:t> - </a:t>
            </a:r>
            <a:r>
              <a:rPr lang="ru-RU" altLang="ru-RU" sz="2400" b="1" smtClean="0">
                <a:solidFill>
                  <a:schemeClr val="accent2"/>
                </a:solidFill>
              </a:rPr>
              <a:t>адренорецепторы – сужение сосудов;</a:t>
            </a:r>
            <a:endParaRPr lang="ru-RU" altLang="ru-RU" sz="2400" b="1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2400" b="1" smtClean="0">
                <a:sym typeface="Symbol" pitchFamily="18" charset="2"/>
              </a:rPr>
              <a:t>      </a:t>
            </a:r>
            <a:r>
              <a:rPr lang="ru-RU" altLang="ru-RU" sz="2400" b="1" smtClean="0">
                <a:solidFill>
                  <a:srgbClr val="FF0000"/>
                </a:solidFill>
                <a:sym typeface="Symbol" pitchFamily="18" charset="2"/>
              </a:rPr>
              <a:t> - </a:t>
            </a:r>
            <a:r>
              <a:rPr lang="ru-RU" altLang="ru-RU" sz="2400" b="1" smtClean="0">
                <a:solidFill>
                  <a:srgbClr val="FF0000"/>
                </a:solidFill>
              </a:rPr>
              <a:t>адренорецепторы – расширение сосудов;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2400" b="1" smtClean="0">
                <a:solidFill>
                  <a:srgbClr val="FF0000"/>
                </a:solidFill>
              </a:rPr>
              <a:t>      м - холинорецепторы – расширение сосудов;</a:t>
            </a:r>
            <a:r>
              <a:rPr lang="ru-RU" altLang="ru-RU" b="1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b="1" smtClean="0"/>
              <a:t>Парасимпатические нервы, через: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b="1" smtClean="0">
                <a:solidFill>
                  <a:srgbClr val="FF0000"/>
                </a:solidFill>
              </a:rPr>
              <a:t>  </a:t>
            </a:r>
            <a:r>
              <a:rPr lang="ru-RU" altLang="ru-RU" b="1" smtClean="0">
                <a:solidFill>
                  <a:srgbClr val="339933"/>
                </a:solidFill>
              </a:rPr>
              <a:t> </a:t>
            </a:r>
            <a:r>
              <a:rPr lang="ru-RU" altLang="ru-RU" sz="2400" b="1" smtClean="0">
                <a:solidFill>
                  <a:srgbClr val="339933"/>
                </a:solidFill>
              </a:rPr>
              <a:t>ацетилхолин</a:t>
            </a:r>
            <a:r>
              <a:rPr lang="ru-RU" altLang="ru-RU" sz="2400" b="1" smtClean="0">
                <a:solidFill>
                  <a:srgbClr val="FF0000"/>
                </a:solidFill>
              </a:rPr>
              <a:t> -</a:t>
            </a:r>
            <a:r>
              <a:rPr lang="ru-RU" altLang="ru-RU" b="1" smtClean="0">
                <a:solidFill>
                  <a:srgbClr val="FF0000"/>
                </a:solidFill>
              </a:rPr>
              <a:t> </a:t>
            </a:r>
            <a:r>
              <a:rPr lang="ru-RU" altLang="ru-RU" sz="2400" b="1" smtClean="0">
                <a:solidFill>
                  <a:srgbClr val="FF0000"/>
                </a:solidFill>
              </a:rPr>
              <a:t>м-холинорецепторы - </a:t>
            </a:r>
            <a:r>
              <a:rPr lang="en-US" altLang="ru-RU" sz="2400" b="1" smtClean="0">
                <a:solidFill>
                  <a:srgbClr val="FF0000"/>
                </a:solidFill>
              </a:rPr>
              <a:t>NO -</a:t>
            </a:r>
            <a:r>
              <a:rPr lang="ru-RU" altLang="ru-RU" sz="2400" b="1" smtClean="0">
                <a:solidFill>
                  <a:srgbClr val="FF0000"/>
                </a:solidFill>
              </a:rPr>
              <a:t> дилатация сосудов мозга, в  подчелюстной  железе (</a:t>
            </a:r>
            <a:r>
              <a:rPr lang="en-US" altLang="ru-RU" sz="2400" b="1" smtClean="0">
                <a:solidFill>
                  <a:srgbClr val="FF0000"/>
                </a:solidFill>
              </a:rPr>
              <a:t>horda tympani</a:t>
            </a:r>
            <a:r>
              <a:rPr lang="ru-RU" altLang="ru-RU" sz="2400" b="1" smtClean="0">
                <a:solidFill>
                  <a:srgbClr val="FF0000"/>
                </a:solidFill>
              </a:rPr>
              <a:t>) и органах малого таза (</a:t>
            </a:r>
            <a:r>
              <a:rPr lang="en-US" altLang="ru-RU" sz="2400" b="1" smtClean="0">
                <a:solidFill>
                  <a:srgbClr val="FF0000"/>
                </a:solidFill>
              </a:rPr>
              <a:t>n.pelvici),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ru-RU" sz="2400" b="1" smtClean="0">
                <a:solidFill>
                  <a:srgbClr val="FF0000"/>
                </a:solidFill>
              </a:rPr>
              <a:t>    </a:t>
            </a:r>
            <a:r>
              <a:rPr lang="en-US" altLang="ru-RU" sz="2400" b="1" smtClean="0">
                <a:solidFill>
                  <a:srgbClr val="339933"/>
                </a:solidFill>
              </a:rPr>
              <a:t>брадикинин и гистамин</a:t>
            </a:r>
            <a:r>
              <a:rPr lang="en-US" altLang="ru-RU" sz="2400" b="1" smtClean="0">
                <a:solidFill>
                  <a:srgbClr val="FF0000"/>
                </a:solidFill>
              </a:rPr>
              <a:t> - </a:t>
            </a:r>
            <a:r>
              <a:rPr lang="ru-RU" altLang="ru-RU" sz="2400" b="1" smtClean="0">
                <a:solidFill>
                  <a:srgbClr val="FF0000"/>
                </a:solidFill>
              </a:rPr>
              <a:t>дилатация сосудов кожи, желудочно-кишечного тракта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ru-RU" altLang="ru-RU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576262"/>
          </a:xfrm>
        </p:spPr>
        <p:txBody>
          <a:bodyPr/>
          <a:lstStyle/>
          <a:p>
            <a:pPr>
              <a:defRPr/>
            </a:pPr>
            <a:r>
              <a:rPr lang="ru-RU" sz="38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Механизм сосудовигательных реакций</a:t>
            </a:r>
          </a:p>
        </p:txBody>
      </p:sp>
      <p:pic>
        <p:nvPicPr>
          <p:cNvPr id="245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30000"/>
          </a:blip>
          <a:srcRect/>
          <a:stretch>
            <a:fillRect/>
          </a:stretch>
        </p:blipFill>
        <p:spPr>
          <a:xfrm>
            <a:off x="1258888" y="1855788"/>
            <a:ext cx="6697662" cy="4813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ru-RU" altLang="ru-RU" sz="3200" smtClean="0"/>
              <a:t>Некоторые механизмы расширения сосудов</a:t>
            </a:r>
          </a:p>
        </p:txBody>
      </p:sp>
      <p:pic>
        <p:nvPicPr>
          <p:cNvPr id="24678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24000"/>
          </a:blip>
          <a:srcRect/>
          <a:stretch>
            <a:fillRect/>
          </a:stretch>
        </p:blipFill>
        <p:spPr>
          <a:xfrm>
            <a:off x="404813" y="2276475"/>
            <a:ext cx="8712200" cy="3960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Text Box 4"/>
          <p:cNvSpPr txBox="1">
            <a:spLocks noChangeArrowheads="1"/>
          </p:cNvSpPr>
          <p:nvPr/>
        </p:nvSpPr>
        <p:spPr bwMode="auto">
          <a:xfrm>
            <a:off x="250825" y="620713"/>
            <a:ext cx="8893175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000066"/>
                </a:solidFill>
              </a:rPr>
              <a:t>Электролиты:</a:t>
            </a:r>
            <a:r>
              <a:rPr lang="ru-RU" altLang="ru-RU"/>
              <a:t> </a:t>
            </a:r>
            <a:r>
              <a:rPr lang="ru-RU" altLang="ru-RU" sz="1400" b="1"/>
              <a:t>Са 2+ (избыток - повышает тонус гладких мышц), К+ (избыток - сосудорасширяюшее действие), Nа+ (усиливает мышечные сокращения).</a:t>
            </a:r>
          </a:p>
          <a:p>
            <a:r>
              <a:rPr lang="ru-RU" altLang="ru-RU" b="1">
                <a:solidFill>
                  <a:srgbClr val="000066"/>
                </a:solidFill>
              </a:rPr>
              <a:t>Гормоны: </a:t>
            </a:r>
          </a:p>
          <a:p>
            <a:r>
              <a:rPr lang="ru-RU" altLang="ru-RU" sz="1400" b="1">
                <a:solidFill>
                  <a:srgbClr val="FF0000"/>
                </a:solidFill>
              </a:rPr>
              <a:t>Адреналин:</a:t>
            </a:r>
            <a:r>
              <a:rPr lang="ru-RU" altLang="ru-RU" sz="1400" b="1"/>
              <a:t> повышает тонус стенки сосудов с преобладанием альфа-1-адренорецепторов, понижает тонус в сосудах с преобладанием бетта-2-адренорецепторов. Действие зависит от дозы: альфа 1-адренорецепторы обладают большим порогом раздражения, чем бетта-2, поэтому в малых дозах адреналин сосудорасширяющее вещество, а в больших - сосудосуживающее;</a:t>
            </a:r>
          </a:p>
          <a:p>
            <a:r>
              <a:rPr lang="ru-RU" altLang="ru-RU" sz="1400" b="1">
                <a:solidFill>
                  <a:srgbClr val="FF0000"/>
                </a:solidFill>
              </a:rPr>
              <a:t>вазопрессин</a:t>
            </a:r>
            <a:r>
              <a:rPr lang="ru-RU" altLang="ru-RU" sz="1400" b="1"/>
              <a:t> (сужает мелкие артериолы, а артерии сужает лишь в больших дозах);</a:t>
            </a:r>
          </a:p>
          <a:p>
            <a:r>
              <a:rPr lang="ru-RU" altLang="ru-RU" sz="1400" b="1">
                <a:solidFill>
                  <a:srgbClr val="FF0000"/>
                </a:solidFill>
              </a:rPr>
              <a:t>альдостерон </a:t>
            </a:r>
            <a:r>
              <a:rPr lang="ru-RU" altLang="ru-RU" sz="1400" b="1"/>
              <a:t>- равномерно повышает тонус всех сосудов;</a:t>
            </a:r>
          </a:p>
          <a:p>
            <a:r>
              <a:rPr lang="ru-RU" altLang="ru-RU" sz="1400" b="1">
                <a:solidFill>
                  <a:srgbClr val="FF0000"/>
                </a:solidFill>
              </a:rPr>
              <a:t>тироксин</a:t>
            </a:r>
            <a:r>
              <a:rPr lang="ru-RU" altLang="ru-RU" sz="1400" b="1"/>
              <a:t> - повышает тонус;</a:t>
            </a:r>
          </a:p>
          <a:p>
            <a:r>
              <a:rPr lang="ru-RU" altLang="ru-RU" sz="1400" b="1">
                <a:solidFill>
                  <a:srgbClr val="FF0000"/>
                </a:solidFill>
              </a:rPr>
              <a:t>ренин</a:t>
            </a:r>
            <a:r>
              <a:rPr lang="ru-RU" altLang="ru-RU" sz="1400" b="1"/>
              <a:t> - из неактивного ангиотензиногена образует ангиотензин-1, а затем ангиотензин-2, которые повышают тонус, а значит и давление в сосудах;</a:t>
            </a:r>
          </a:p>
          <a:p>
            <a:r>
              <a:rPr lang="ru-RU" altLang="ru-RU" sz="1400" b="1">
                <a:solidFill>
                  <a:srgbClr val="FF0000"/>
                </a:solidFill>
              </a:rPr>
              <a:t>предсердные гормоны</a:t>
            </a:r>
            <a:r>
              <a:rPr lang="ru-RU" altLang="ru-RU" sz="1400" b="1"/>
              <a:t> - уменьшают секрецию вазопрессина, ренина, альдостерона - уменьшают тонус сосудов;</a:t>
            </a:r>
          </a:p>
          <a:p>
            <a:r>
              <a:rPr lang="ru-RU" altLang="ru-RU" b="1">
                <a:solidFill>
                  <a:srgbClr val="000066"/>
                </a:solidFill>
              </a:rPr>
              <a:t>Метаболиты </a:t>
            </a:r>
            <a:r>
              <a:rPr lang="ru-RU" altLang="ru-RU" sz="1400" b="1">
                <a:solidFill>
                  <a:srgbClr val="FF0000"/>
                </a:solidFill>
              </a:rPr>
              <a:t>(СО</a:t>
            </a:r>
            <a:r>
              <a:rPr lang="ru-RU" altLang="ru-RU" sz="1000" b="1">
                <a:solidFill>
                  <a:srgbClr val="FF0000"/>
                </a:solidFill>
              </a:rPr>
              <a:t>2</a:t>
            </a:r>
            <a:r>
              <a:rPr lang="ru-RU" altLang="ru-RU" sz="1400" b="1">
                <a:solidFill>
                  <a:srgbClr val="FF0000"/>
                </a:solidFill>
              </a:rPr>
              <a:t>, лактат, пируват</a:t>
            </a:r>
            <a:r>
              <a:rPr lang="ru-RU" altLang="ru-RU" sz="1400" b="1"/>
              <a:t>) - выраженный сосудосуживающий эффект (центральное действие).</a:t>
            </a:r>
          </a:p>
          <a:p>
            <a:r>
              <a:rPr lang="ru-RU" altLang="ru-RU" b="1">
                <a:solidFill>
                  <a:srgbClr val="000066"/>
                </a:solidFill>
              </a:rPr>
              <a:t>Вещества местного действия:</a:t>
            </a:r>
          </a:p>
          <a:p>
            <a:r>
              <a:rPr lang="ru-RU" altLang="ru-RU" sz="1400" b="1">
                <a:solidFill>
                  <a:srgbClr val="FF0000"/>
                </a:solidFill>
              </a:rPr>
              <a:t>Медиаторы: ацетилхолин</a:t>
            </a:r>
            <a:r>
              <a:rPr lang="ru-RU" altLang="ru-RU" sz="1400" b="1"/>
              <a:t> - снижает тонус, </a:t>
            </a:r>
            <a:r>
              <a:rPr lang="ru-RU" altLang="ru-RU" sz="1400" b="1">
                <a:solidFill>
                  <a:srgbClr val="FF0000"/>
                </a:solidFill>
              </a:rPr>
              <a:t>норадреналин</a:t>
            </a:r>
            <a:r>
              <a:rPr lang="ru-RU" altLang="ru-RU" sz="1400" b="1"/>
              <a:t> - повышает (но при преобладании в сосудах бетта-2-адренорецепторов - может расширять сосуды)</a:t>
            </a:r>
          </a:p>
          <a:p>
            <a:r>
              <a:rPr lang="ru-RU" altLang="ru-RU" b="1">
                <a:solidFill>
                  <a:srgbClr val="000066"/>
                </a:solidFill>
              </a:rPr>
              <a:t>Биологически активные вещества:</a:t>
            </a:r>
          </a:p>
          <a:p>
            <a:r>
              <a:rPr lang="ru-RU" altLang="ru-RU" sz="1400" b="1">
                <a:solidFill>
                  <a:srgbClr val="FF0000"/>
                </a:solidFill>
              </a:rPr>
              <a:t>гистамин </a:t>
            </a:r>
            <a:r>
              <a:rPr lang="ru-RU" altLang="ru-RU" sz="1400" b="1"/>
              <a:t>- образуется базофилами - посредник аллергических реакций - расширяет сосуды и значительно увеличивает их проницаемость;</a:t>
            </a:r>
          </a:p>
          <a:p>
            <a:r>
              <a:rPr lang="ru-RU" altLang="ru-RU" sz="1400" b="1">
                <a:solidFill>
                  <a:srgbClr val="FF0000"/>
                </a:solidFill>
              </a:rPr>
              <a:t>серотонин</a:t>
            </a:r>
            <a:r>
              <a:rPr lang="ru-RU" altLang="ru-RU" sz="1400" b="1"/>
              <a:t> - сосудосуживающий эффект при низком тонусе ,расширение при высоком;</a:t>
            </a:r>
          </a:p>
          <a:p>
            <a:r>
              <a:rPr lang="ru-RU" altLang="ru-RU" sz="1400" b="1">
                <a:solidFill>
                  <a:srgbClr val="FF0000"/>
                </a:solidFill>
              </a:rPr>
              <a:t>Кинины</a:t>
            </a:r>
            <a:r>
              <a:rPr lang="ru-RU" altLang="ru-RU" sz="1400" b="1"/>
              <a:t> (тканевые гормоны):</a:t>
            </a:r>
          </a:p>
          <a:p>
            <a:r>
              <a:rPr lang="ru-RU" altLang="ru-RU" sz="1400" b="1"/>
              <a:t>брадикинин, каллидин - снижают тонус сосудов;</a:t>
            </a:r>
          </a:p>
          <a:p>
            <a:r>
              <a:rPr lang="ru-RU" altLang="ru-RU" sz="1400" b="1">
                <a:solidFill>
                  <a:srgbClr val="FF0000"/>
                </a:solidFill>
              </a:rPr>
              <a:t>простагландины: </a:t>
            </a:r>
            <a:r>
              <a:rPr lang="ru-RU" altLang="ru-RU" sz="1400" b="1"/>
              <a:t>Е2, F2-альфа) - сосудосуживаюший эфект; Е1 - снижает тонус сосудов.</a:t>
            </a:r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179388" y="0"/>
            <a:ext cx="8964612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2800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Гуморальная регуляция сосудистого тонуса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12000" contrast="30000"/>
          </a:blip>
          <a:srcRect/>
          <a:stretch>
            <a:fillRect/>
          </a:stretch>
        </p:blipFill>
        <p:spPr>
          <a:xfrm>
            <a:off x="0" y="1052513"/>
            <a:ext cx="7416800" cy="5616575"/>
          </a:xfrm>
        </p:spPr>
      </p:pic>
      <p:sp>
        <p:nvSpPr>
          <p:cNvPr id="2344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7207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5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Давление в полостях сердца в разные фазы сердечного цикла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latin typeface="Arial" charset="0"/>
                <a:cs typeface="Arial" charset="0"/>
              </a:rPr>
              <a:t>Механизмы действия адреналина</a:t>
            </a:r>
          </a:p>
        </p:txBody>
      </p:sp>
      <p:sp>
        <p:nvSpPr>
          <p:cNvPr id="248834" name="Объект 2"/>
          <p:cNvSpPr>
            <a:spLocks noGrp="1"/>
          </p:cNvSpPr>
          <p:nvPr>
            <p:ph idx="1"/>
          </p:nvPr>
        </p:nvSpPr>
        <p:spPr>
          <a:xfrm>
            <a:off x="755650" y="1628775"/>
            <a:ext cx="8064500" cy="44672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None/>
            </a:pPr>
            <a:r>
              <a:rPr lang="ru-RU" altLang="ru-RU" sz="2400" b="1" smtClean="0">
                <a:sym typeface="Symbol" pitchFamily="18" charset="2"/>
              </a:rPr>
              <a:t>Адреналин обладает двояким действием: 	  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None/>
            </a:pPr>
            <a:r>
              <a:rPr lang="ru-RU" altLang="ru-RU" sz="2400" b="1" smtClean="0">
                <a:sym typeface="Symbol" pitchFamily="18" charset="2"/>
              </a:rPr>
              <a:t>	   - </a:t>
            </a:r>
            <a:r>
              <a:rPr lang="ru-RU" altLang="ru-RU" sz="2400" b="1" smtClean="0"/>
              <a:t>адренорецепторы – сужение сосудов;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None/>
            </a:pPr>
            <a:r>
              <a:rPr lang="ru-RU" altLang="ru-RU" sz="2400" b="1" smtClean="0">
                <a:sym typeface="Symbol" pitchFamily="18" charset="2"/>
              </a:rPr>
              <a:t>       - </a:t>
            </a:r>
            <a:r>
              <a:rPr lang="ru-RU" altLang="ru-RU" sz="2400" b="1" smtClean="0"/>
              <a:t>адренорецепторы – расширение сосудов;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None/>
            </a:pPr>
            <a:r>
              <a:rPr lang="ru-RU" altLang="ru-RU" sz="2400" b="1" smtClean="0"/>
              <a:t>      м - холинорецепторы – расширение сосудов;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ru-RU" altLang="ru-RU" sz="2400" b="1" smtClean="0"/>
              <a:t>В низких концентрациях Ад в крови происходит расширение  сосудов кожи, органов брюшной полости , скелетных мышц через </a:t>
            </a:r>
            <a:r>
              <a:rPr lang="en-US" altLang="ru-RU" sz="2400" b="1" smtClean="0"/>
              <a:t>β-</a:t>
            </a:r>
            <a:r>
              <a:rPr lang="ru-RU" altLang="ru-RU" sz="2400" b="1" smtClean="0"/>
              <a:t>рецепторы, которые  более чувствительные к адреналину по сравнению </a:t>
            </a:r>
            <a:r>
              <a:rPr lang="el-GR" altLang="ru-RU" sz="2400" b="1" smtClean="0"/>
              <a:t>α</a:t>
            </a:r>
            <a:r>
              <a:rPr lang="ru-RU" altLang="ru-RU" sz="2400" b="1" smtClean="0"/>
              <a:t>-рецепторами, возбуждение которых, происходит при очень высоком уровне эндогенного адреналина что и </a:t>
            </a:r>
            <a:r>
              <a:rPr lang="ru-RU" altLang="ru-RU" sz="2400" b="1" smtClean="0">
                <a:solidFill>
                  <a:srgbClr val="000000"/>
                </a:solidFill>
              </a:rPr>
              <a:t>приводит к сужению сосудов.</a:t>
            </a:r>
            <a:endParaRPr lang="ru-RU" altLang="ru-RU" sz="2400" b="1" smtClean="0"/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ru-RU" altLang="ru-RU" sz="2400" b="1" smtClean="0"/>
              <a:t>Количество </a:t>
            </a:r>
            <a:r>
              <a:rPr lang="el-GR" altLang="ru-RU" sz="2400" b="1" smtClean="0">
                <a:solidFill>
                  <a:srgbClr val="000000"/>
                </a:solidFill>
              </a:rPr>
              <a:t>α</a:t>
            </a:r>
            <a:r>
              <a:rPr lang="ru-RU" altLang="ru-RU" sz="2400" b="1" smtClean="0">
                <a:solidFill>
                  <a:srgbClr val="000000"/>
                </a:solidFill>
              </a:rPr>
              <a:t>-рецепторов в сосудистой системе тканей организма на много больше чем</a:t>
            </a:r>
            <a:r>
              <a:rPr lang="ru-RU" altLang="ru-RU" b="1" smtClean="0"/>
              <a:t> </a:t>
            </a:r>
            <a:r>
              <a:rPr lang="en-US" altLang="ru-RU" sz="2400" b="1" smtClean="0">
                <a:solidFill>
                  <a:srgbClr val="000000"/>
                </a:solidFill>
              </a:rPr>
              <a:t>β-</a:t>
            </a:r>
            <a:r>
              <a:rPr lang="ru-RU" altLang="ru-RU" sz="2400" b="1" smtClean="0">
                <a:solidFill>
                  <a:srgbClr val="000000"/>
                </a:solidFill>
              </a:rPr>
              <a:t>рецепторов.</a:t>
            </a:r>
            <a:endParaRPr lang="ru-RU" altLang="ru-RU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3600">
                <a:solidFill>
                  <a:srgbClr val="FF3300"/>
                </a:solidFill>
                <a:latin typeface="Impact" pitchFamily="34" charset="0"/>
              </a:rPr>
              <a:t>ФАКТОРЫ,   ОПРЕДЕЛЯЮЩИЕ   АД</a:t>
            </a:r>
          </a:p>
        </p:txBody>
      </p:sp>
      <p:sp>
        <p:nvSpPr>
          <p:cNvPr id="249858" name="Rectangle 3"/>
          <p:cNvSpPr>
            <a:spLocks noChangeArrowheads="1"/>
          </p:cNvSpPr>
          <p:nvPr/>
        </p:nvSpPr>
        <p:spPr bwMode="auto">
          <a:xfrm>
            <a:off x="685800" y="15240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ru-RU" altLang="ru-RU" sz="4000" b="1">
                <a:solidFill>
                  <a:srgbClr val="000000"/>
                </a:solidFill>
                <a:latin typeface="Times New Roman" pitchFamily="18" charset="0"/>
              </a:rPr>
              <a:t>Р =     </a:t>
            </a:r>
            <a:r>
              <a:rPr lang="en-US" altLang="ru-RU" sz="4000" b="1">
                <a:solidFill>
                  <a:srgbClr val="000000"/>
                </a:solidFill>
                <a:latin typeface="Times New Roman" pitchFamily="18" charset="0"/>
              </a:rPr>
              <a:t>Q </a:t>
            </a:r>
            <a:r>
              <a:rPr lang="ru-RU" altLang="ru-RU" sz="4000" b="1">
                <a:solidFill>
                  <a:srgbClr val="000000"/>
                </a:solidFill>
                <a:latin typeface="Times New Roman" pitchFamily="18" charset="0"/>
              </a:rPr>
              <a:t>          </a:t>
            </a:r>
            <a:r>
              <a:rPr lang="en-US" altLang="ru-RU" sz="2800" b="1">
                <a:solidFill>
                  <a:srgbClr val="000000"/>
                </a:solidFill>
                <a:latin typeface="Times New Roman" pitchFamily="18" charset="0"/>
              </a:rPr>
              <a:t>x </a:t>
            </a:r>
            <a:r>
              <a:rPr lang="ru-RU" altLang="ru-RU" sz="2800" b="1">
                <a:solidFill>
                  <a:srgbClr val="000000"/>
                </a:solidFill>
                <a:latin typeface="Times New Roman" pitchFamily="18" charset="0"/>
              </a:rPr>
              <a:t>             </a:t>
            </a:r>
            <a:r>
              <a:rPr lang="en-US" altLang="ru-RU" sz="4000" b="1">
                <a:solidFill>
                  <a:srgbClr val="000000"/>
                </a:solidFill>
                <a:latin typeface="Times New Roman" pitchFamily="18" charset="0"/>
              </a:rPr>
              <a:t>R</a:t>
            </a:r>
            <a:endParaRPr lang="ru-RU" altLang="ru-RU" sz="4000" b="1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ru-RU" altLang="ru-RU" sz="4000" b="1">
                <a:solidFill>
                  <a:srgbClr val="000000"/>
                </a:solidFill>
                <a:latin typeface="Times New Roman" pitchFamily="18" charset="0"/>
              </a:rPr>
              <a:t>АД    =      МОК       </a:t>
            </a:r>
            <a:r>
              <a:rPr lang="ru-RU" altLang="ru-RU" sz="2800" b="1">
                <a:solidFill>
                  <a:srgbClr val="000000"/>
                </a:solidFill>
                <a:latin typeface="Times New Roman" pitchFamily="18" charset="0"/>
              </a:rPr>
              <a:t>х </a:t>
            </a:r>
            <a:r>
              <a:rPr lang="ru-RU" altLang="ru-RU" sz="4000" b="1">
                <a:solidFill>
                  <a:srgbClr val="000000"/>
                </a:solidFill>
                <a:latin typeface="Times New Roman" pitchFamily="18" charset="0"/>
              </a:rPr>
              <a:t>      ОПСС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ru-RU" altLang="ru-RU" sz="4000" b="1">
                <a:solidFill>
                  <a:srgbClr val="000000"/>
                </a:solidFill>
                <a:latin typeface="Times New Roman" pitchFamily="18" charset="0"/>
              </a:rPr>
              <a:t>            УОК  </a:t>
            </a:r>
            <a:r>
              <a:rPr lang="ru-RU" altLang="ru-RU" sz="2800" b="1">
                <a:solidFill>
                  <a:srgbClr val="000000"/>
                </a:solidFill>
                <a:latin typeface="Times New Roman" pitchFamily="18" charset="0"/>
              </a:rPr>
              <a:t>х  </a:t>
            </a:r>
            <a:r>
              <a:rPr lang="ru-RU" altLang="ru-RU" sz="4000" b="1">
                <a:solidFill>
                  <a:srgbClr val="000000"/>
                </a:solidFill>
                <a:latin typeface="Times New Roman" pitchFamily="18" charset="0"/>
              </a:rPr>
              <a:t>ЧСС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ru-RU" altLang="ru-RU" sz="3200">
                <a:solidFill>
                  <a:srgbClr val="000000"/>
                </a:solidFill>
                <a:latin typeface="Impact" pitchFamily="34" charset="0"/>
              </a:rPr>
              <a:t>Венозный    Сократимость         </a:t>
            </a:r>
            <a:r>
              <a:rPr lang="ru-RU" altLang="ru-RU" sz="3600" b="1">
                <a:solidFill>
                  <a:srgbClr val="000000"/>
                </a:solidFill>
                <a:latin typeface="Impact" pitchFamily="34" charset="0"/>
                <a:sym typeface="Symbol" pitchFamily="18" charset="2"/>
              </a:rPr>
              <a:t>         </a:t>
            </a:r>
            <a:r>
              <a:rPr lang="ru-RU" altLang="ru-RU" sz="3200">
                <a:solidFill>
                  <a:srgbClr val="000000"/>
                </a:solidFill>
                <a:latin typeface="Impact" pitchFamily="34" charset="0"/>
              </a:rPr>
              <a:t>1</a:t>
            </a:r>
            <a:r>
              <a:rPr lang="en-US" altLang="ru-RU" sz="3200">
                <a:solidFill>
                  <a:srgbClr val="000000"/>
                </a:solidFill>
                <a:latin typeface="Impact" pitchFamily="34" charset="0"/>
              </a:rPr>
              <a:t>/r</a:t>
            </a:r>
            <a:r>
              <a:rPr lang="en-US" altLang="ru-RU" sz="3200" baseline="30000">
                <a:solidFill>
                  <a:srgbClr val="000000"/>
                </a:solidFill>
                <a:latin typeface="Impact" pitchFamily="34" charset="0"/>
              </a:rPr>
              <a:t>4 </a:t>
            </a:r>
            <a:r>
              <a:rPr lang="en-US" altLang="ru-RU" sz="3200">
                <a:solidFill>
                  <a:srgbClr val="000000"/>
                </a:solidFill>
                <a:latin typeface="Impact" pitchFamily="34" charset="0"/>
              </a:rPr>
              <a:t> </a:t>
            </a:r>
            <a:r>
              <a:rPr lang="ru-RU" altLang="ru-RU" sz="3200">
                <a:solidFill>
                  <a:srgbClr val="000000"/>
                </a:solidFill>
                <a:latin typeface="Impact" pitchFamily="34" charset="0"/>
              </a:rPr>
              <a:t>возврат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ru-RU" altLang="ru-RU" sz="3200">
              <a:solidFill>
                <a:srgbClr val="000000"/>
              </a:solidFill>
              <a:latin typeface="Impact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ru-RU" altLang="ru-RU" sz="3200">
                <a:solidFill>
                  <a:srgbClr val="000000"/>
                </a:solidFill>
                <a:latin typeface="Impact" pitchFamily="34" charset="0"/>
              </a:rPr>
              <a:t>ОЦК,  ЦВК,  Тонус вен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altLang="ru-RU" sz="3200" baseline="30000">
              <a:solidFill>
                <a:srgbClr val="000000"/>
              </a:solidFill>
              <a:latin typeface="Impact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ru-RU" altLang="ru-RU" sz="4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859" name="Line 4"/>
          <p:cNvSpPr>
            <a:spLocks noChangeShapeType="1"/>
          </p:cNvSpPr>
          <p:nvPr/>
        </p:nvSpPr>
        <p:spPr bwMode="auto">
          <a:xfrm flipH="1">
            <a:off x="3429000" y="3048000"/>
            <a:ext cx="3810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9860" name="Line 5"/>
          <p:cNvSpPr>
            <a:spLocks noChangeShapeType="1"/>
          </p:cNvSpPr>
          <p:nvPr/>
        </p:nvSpPr>
        <p:spPr bwMode="auto">
          <a:xfrm>
            <a:off x="3810000" y="3048000"/>
            <a:ext cx="5334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9861" name="Line 6"/>
          <p:cNvSpPr>
            <a:spLocks noChangeShapeType="1"/>
          </p:cNvSpPr>
          <p:nvPr/>
        </p:nvSpPr>
        <p:spPr bwMode="auto">
          <a:xfrm flipH="1">
            <a:off x="2286000" y="3810000"/>
            <a:ext cx="8382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9862" name="Line 7"/>
          <p:cNvSpPr>
            <a:spLocks noChangeShapeType="1"/>
          </p:cNvSpPr>
          <p:nvPr/>
        </p:nvSpPr>
        <p:spPr bwMode="auto">
          <a:xfrm>
            <a:off x="3124200" y="3810000"/>
            <a:ext cx="7620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9863" name="Line 8"/>
          <p:cNvSpPr>
            <a:spLocks noChangeShapeType="1"/>
          </p:cNvSpPr>
          <p:nvPr/>
        </p:nvSpPr>
        <p:spPr bwMode="auto">
          <a:xfrm flipH="1">
            <a:off x="1371600" y="5181600"/>
            <a:ext cx="4572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9864" name="Line 9"/>
          <p:cNvSpPr>
            <a:spLocks noChangeShapeType="1"/>
          </p:cNvSpPr>
          <p:nvPr/>
        </p:nvSpPr>
        <p:spPr bwMode="auto">
          <a:xfrm>
            <a:off x="1828800" y="5181600"/>
            <a:ext cx="381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9865" name="Line 10"/>
          <p:cNvSpPr>
            <a:spLocks noChangeShapeType="1"/>
          </p:cNvSpPr>
          <p:nvPr/>
        </p:nvSpPr>
        <p:spPr bwMode="auto">
          <a:xfrm>
            <a:off x="1828800" y="5181600"/>
            <a:ext cx="1524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9866" name="Line 11"/>
          <p:cNvSpPr>
            <a:spLocks noChangeShapeType="1"/>
          </p:cNvSpPr>
          <p:nvPr/>
        </p:nvSpPr>
        <p:spPr bwMode="auto">
          <a:xfrm flipH="1">
            <a:off x="6553200" y="2971800"/>
            <a:ext cx="1524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9867" name="Line 12"/>
          <p:cNvSpPr>
            <a:spLocks noChangeShapeType="1"/>
          </p:cNvSpPr>
          <p:nvPr/>
        </p:nvSpPr>
        <p:spPr bwMode="auto">
          <a:xfrm>
            <a:off x="6705600" y="2971800"/>
            <a:ext cx="9144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9868" name="Rectangle 13"/>
          <p:cNvSpPr>
            <a:spLocks noChangeArrowheads="1"/>
          </p:cNvSpPr>
          <p:nvPr/>
        </p:nvSpPr>
        <p:spPr bwMode="auto">
          <a:xfrm>
            <a:off x="900113" y="1570038"/>
            <a:ext cx="7920037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altLang="ru-RU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77813"/>
            <a:ext cx="7772400" cy="685800"/>
          </a:xfrm>
        </p:spPr>
        <p:txBody>
          <a:bodyPr/>
          <a:lstStyle/>
          <a:p>
            <a:pPr algn="ctr" eaLnBrk="1" hangingPunct="1"/>
            <a:r>
              <a:rPr lang="ru-RU" altLang="ru-RU" sz="3800" smtClean="0">
                <a:solidFill>
                  <a:srgbClr val="FF0000"/>
                </a:solidFill>
                <a:latin typeface="Impact" pitchFamily="34" charset="0"/>
              </a:rPr>
              <a:t>  РЕГУЛЯЦИИ  АД</a:t>
            </a:r>
          </a:p>
        </p:txBody>
      </p:sp>
      <p:graphicFrame>
        <p:nvGraphicFramePr>
          <p:cNvPr id="194564" name="Object 4"/>
          <p:cNvGraphicFramePr>
            <a:graphicFrameLocks noChangeAspect="1"/>
          </p:cNvGraphicFramePr>
          <p:nvPr/>
        </p:nvGraphicFramePr>
        <p:xfrm>
          <a:off x="0" y="1371600"/>
          <a:ext cx="93726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4" name="Документ" r:id="rId4" imgW="9697285" imgH="6566883" progId="Word.Document.8">
                  <p:embed/>
                </p:oleObj>
              </mc:Choice>
              <mc:Fallback>
                <p:oleObj name="Документ" r:id="rId4" imgW="9697285" imgH="6566883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1600"/>
                        <a:ext cx="9372600" cy="525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3400" dirty="0">
                <a:solidFill>
                  <a:srgbClr val="FF3300"/>
                </a:solidFill>
                <a:latin typeface="Impact" pitchFamily="34" charset="0"/>
              </a:rPr>
              <a:t>  МЕХАНИЗМЫ </a:t>
            </a:r>
            <a:r>
              <a:rPr lang="ru-RU" altLang="ru-RU" sz="3400" dirty="0" smtClean="0">
                <a:solidFill>
                  <a:srgbClr val="FF3300"/>
                </a:solidFill>
                <a:latin typeface="Impact" pitchFamily="34" charset="0"/>
              </a:rPr>
              <a:t>СИСТЕМНОЙ </a:t>
            </a:r>
            <a:r>
              <a:rPr lang="ru-RU" altLang="ru-RU" sz="3400" dirty="0">
                <a:solidFill>
                  <a:srgbClr val="FF3300"/>
                </a:solidFill>
                <a:latin typeface="Impact" pitchFamily="34" charset="0"/>
              </a:rPr>
              <a:t>РЕГУЛЯЦИИ  АД</a:t>
            </a:r>
          </a:p>
        </p:txBody>
      </p:sp>
      <p:sp>
        <p:nvSpPr>
          <p:cNvPr id="254978" name="Rectangle 3"/>
          <p:cNvSpPr>
            <a:spLocks noChangeArrowheads="1"/>
          </p:cNvSpPr>
          <p:nvPr/>
        </p:nvSpPr>
        <p:spPr bwMode="auto">
          <a:xfrm>
            <a:off x="685800" y="1981200"/>
            <a:ext cx="8077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ru-RU" altLang="ru-RU" sz="2800" b="1" i="1"/>
              <a:t>КРАТКОСРОЧНЫЕ</a:t>
            </a:r>
            <a:r>
              <a:rPr lang="ru-RU" altLang="ru-RU" sz="2800" b="1"/>
              <a:t>  (быстрые: механо- и хемо- рефлекторные)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ru-RU" altLang="ru-RU" sz="2800" b="1" i="1"/>
              <a:t>СРЕДНЕСРОЧНЫЕ</a:t>
            </a:r>
            <a:r>
              <a:rPr lang="ru-RU" altLang="ru-RU" sz="2800" b="1"/>
              <a:t> (гуморальные: ренин-ангиотензин-альдостероновая система,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ru-RU" altLang="ru-RU" sz="2800" b="1"/>
              <a:t> </a:t>
            </a:r>
            <a:r>
              <a:rPr lang="ru-RU" altLang="ru-RU" sz="2800" b="1" i="1"/>
              <a:t>ДОЛГОСРОЧНЫЕ </a:t>
            </a:r>
            <a:r>
              <a:rPr lang="ru-RU" altLang="ru-RU" sz="2800" b="1"/>
              <a:t>( «перестройка» краткосрочных, механизм «давление-натриурез - диурез»)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endParaRPr lang="ru-RU" altLang="ru-RU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77813"/>
            <a:ext cx="8002587" cy="803275"/>
          </a:xfrm>
        </p:spPr>
        <p:txBody>
          <a:bodyPr/>
          <a:lstStyle/>
          <a:p>
            <a:pPr algn="ctr" eaLnBrk="1" hangingPunct="1"/>
            <a:r>
              <a:rPr lang="ru-RU" altLang="ru-RU" sz="2900" b="1" smtClean="0">
                <a:latin typeface="Arial" charset="0"/>
              </a:rPr>
              <a:t>Компоненты сосудодвигательного центра</a:t>
            </a:r>
          </a:p>
        </p:txBody>
      </p:sp>
      <p:pic>
        <p:nvPicPr>
          <p:cNvPr id="25702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24000"/>
          </a:blip>
          <a:srcRect/>
          <a:stretch>
            <a:fillRect/>
          </a:stretch>
        </p:blipFill>
        <p:spPr>
          <a:xfrm>
            <a:off x="352425" y="1052513"/>
            <a:ext cx="8545513" cy="5545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64163" y="188913"/>
            <a:ext cx="3779837" cy="6335712"/>
          </a:xfrm>
        </p:spPr>
        <p:txBody>
          <a:bodyPr/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ru-RU" altLang="ru-RU" sz="2100" b="1" dirty="0" smtClean="0">
                <a:latin typeface="Arial" charset="0"/>
              </a:rPr>
              <a:t/>
            </a:r>
            <a:br>
              <a:rPr lang="ru-RU" altLang="ru-RU" sz="2100" b="1" dirty="0" smtClean="0">
                <a:latin typeface="Arial" charset="0"/>
              </a:rPr>
            </a:br>
            <a:r>
              <a:rPr lang="ru-RU" altLang="ru-RU" sz="2100" b="1" dirty="0" smtClean="0">
                <a:latin typeface="Arial" charset="0"/>
              </a:rPr>
              <a:t/>
            </a:r>
            <a:br>
              <a:rPr lang="ru-RU" altLang="ru-RU" sz="2100" b="1" dirty="0" smtClean="0">
                <a:latin typeface="Arial" charset="0"/>
              </a:rPr>
            </a:br>
            <a:r>
              <a:rPr lang="ru-RU" altLang="ru-RU" sz="2100" b="1" dirty="0" smtClean="0">
                <a:latin typeface="Arial" charset="0"/>
              </a:rPr>
              <a:t/>
            </a:r>
            <a:br>
              <a:rPr lang="ru-RU" altLang="ru-RU" sz="2100" b="1" dirty="0" smtClean="0">
                <a:latin typeface="Arial" charset="0"/>
              </a:rPr>
            </a:br>
            <a:r>
              <a:rPr lang="ru-RU" altLang="ru-RU" sz="2100" b="1" dirty="0" smtClean="0">
                <a:latin typeface="Arial" charset="0"/>
              </a:rPr>
              <a:t>Схема входов и выходов сосудодвигательных центров продолговатого мозга</a:t>
            </a:r>
            <a:br>
              <a:rPr lang="ru-RU" altLang="ru-RU" sz="2100" b="1" dirty="0" smtClean="0">
                <a:latin typeface="Arial" charset="0"/>
              </a:rPr>
            </a:br>
            <a:r>
              <a:rPr lang="ru-RU" altLang="ru-RU" sz="2100" b="1" dirty="0" smtClean="0">
                <a:latin typeface="Arial" charset="0"/>
              </a:rPr>
              <a:t/>
            </a:r>
            <a:br>
              <a:rPr lang="ru-RU" altLang="ru-RU" sz="2100" b="1" dirty="0" smtClean="0">
                <a:latin typeface="Arial" charset="0"/>
              </a:rPr>
            </a:br>
            <a:r>
              <a:rPr lang="ru-RU" altLang="ru-RU" sz="2100" b="1" i="1" u="sng" dirty="0" smtClean="0">
                <a:latin typeface="Arial" charset="0"/>
              </a:rPr>
              <a:t>ВХОДЫ:</a:t>
            </a:r>
            <a:r>
              <a:rPr lang="ru-RU" altLang="ru-RU" sz="2100" b="1" dirty="0" smtClean="0">
                <a:latin typeface="Arial" charset="0"/>
              </a:rPr>
              <a:t/>
            </a:r>
            <a:br>
              <a:rPr lang="ru-RU" altLang="ru-RU" sz="2100" b="1" dirty="0" smtClean="0">
                <a:latin typeface="Arial" charset="0"/>
              </a:rPr>
            </a:br>
            <a:r>
              <a:rPr lang="ru-RU" altLang="ru-RU" sz="2100" dirty="0" smtClean="0">
                <a:latin typeface="Arial" charset="0"/>
              </a:rPr>
              <a:t>1.Сосудистые рефлексогенные зоны.</a:t>
            </a:r>
            <a:br>
              <a:rPr lang="ru-RU" altLang="ru-RU" sz="2100" dirty="0" smtClean="0">
                <a:latin typeface="Arial" charset="0"/>
              </a:rPr>
            </a:br>
            <a:r>
              <a:rPr lang="ru-RU" altLang="ru-RU" sz="2100" dirty="0" smtClean="0">
                <a:latin typeface="Arial" charset="0"/>
              </a:rPr>
              <a:t>2.Предсердная рефлексогенная зона</a:t>
            </a:r>
            <a:br>
              <a:rPr lang="ru-RU" altLang="ru-RU" sz="2100" dirty="0" smtClean="0">
                <a:latin typeface="Arial" charset="0"/>
              </a:rPr>
            </a:br>
            <a:r>
              <a:rPr lang="ru-RU" altLang="ru-RU" sz="2100" dirty="0" smtClean="0">
                <a:latin typeface="Arial" charset="0"/>
              </a:rPr>
              <a:t>3.Легочная рефлексогенная зона.</a:t>
            </a:r>
            <a:br>
              <a:rPr lang="ru-RU" altLang="ru-RU" sz="2100" dirty="0" smtClean="0">
                <a:latin typeface="Arial" charset="0"/>
              </a:rPr>
            </a:br>
            <a:r>
              <a:rPr lang="ru-RU" altLang="ru-RU" sz="2100" dirty="0" smtClean="0">
                <a:latin typeface="Arial" charset="0"/>
              </a:rPr>
              <a:t>4.Болевые рецепторы тканей ЧЛО.</a:t>
            </a:r>
            <a:br>
              <a:rPr lang="ru-RU" altLang="ru-RU" sz="2100" dirty="0" smtClean="0">
                <a:latin typeface="Arial" charset="0"/>
              </a:rPr>
            </a:br>
            <a:r>
              <a:rPr lang="ru-RU" altLang="ru-RU" sz="2100" dirty="0" smtClean="0">
                <a:latin typeface="Arial" charset="0"/>
              </a:rPr>
              <a:t>5. Структуры ЦНС- кора и подкорковые образования</a:t>
            </a:r>
            <a:r>
              <a:rPr lang="ru-RU" altLang="ru-RU" sz="2100" b="1" dirty="0" smtClean="0">
                <a:latin typeface="Arial" charset="0"/>
              </a:rPr>
              <a:t/>
            </a:r>
            <a:br>
              <a:rPr lang="ru-RU" altLang="ru-RU" sz="2100" b="1" dirty="0" smtClean="0">
                <a:latin typeface="Arial" charset="0"/>
              </a:rPr>
            </a:br>
            <a:endParaRPr lang="ru-RU" altLang="ru-RU" sz="2100" b="1" dirty="0" smtClean="0">
              <a:latin typeface="Arial" charset="0"/>
            </a:endParaRPr>
          </a:p>
        </p:txBody>
      </p:sp>
      <p:pic>
        <p:nvPicPr>
          <p:cNvPr id="258050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12000" contrast="30000"/>
          </a:blip>
          <a:srcRect/>
          <a:stretch>
            <a:fillRect/>
          </a:stretch>
        </p:blipFill>
        <p:spPr>
          <a:xfrm>
            <a:off x="17463" y="33338"/>
            <a:ext cx="5275262" cy="6008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762000"/>
          </a:xfrm>
        </p:spPr>
        <p:txBody>
          <a:bodyPr/>
          <a:lstStyle/>
          <a:p>
            <a:pPr algn="ctr" eaLnBrk="1" hangingPunct="1"/>
            <a:r>
              <a:rPr lang="ru-RU" altLang="ru-RU" sz="2400" smtClean="0">
                <a:solidFill>
                  <a:srgbClr val="FF0000"/>
                </a:solidFill>
                <a:latin typeface="Impact" pitchFamily="34" charset="0"/>
              </a:rPr>
              <a:t>НЕЙРОГЕННЫЙ  МЕХАНИЗМ  БЫСТРОГО РЕАГИРОВАНИЯ  С</a:t>
            </a:r>
            <a:br>
              <a:rPr lang="ru-RU" altLang="ru-RU" sz="2400" smtClean="0">
                <a:solidFill>
                  <a:srgbClr val="FF0000"/>
                </a:solidFill>
                <a:latin typeface="Impact" pitchFamily="34" charset="0"/>
              </a:rPr>
            </a:br>
            <a:r>
              <a:rPr lang="ru-RU" altLang="ru-RU" sz="2400" smtClean="0">
                <a:solidFill>
                  <a:srgbClr val="FF0000"/>
                </a:solidFill>
                <a:latin typeface="Impact" pitchFamily="34" charset="0"/>
              </a:rPr>
              <a:t>РЕФЛЕКСОГЕННЫХ   ЗОН</a:t>
            </a:r>
          </a:p>
        </p:txBody>
      </p:sp>
      <p:graphicFrame>
        <p:nvGraphicFramePr>
          <p:cNvPr id="107583" name="Object 63"/>
          <p:cNvGraphicFramePr>
            <a:graphicFrameLocks noChangeAspect="1"/>
          </p:cNvGraphicFramePr>
          <p:nvPr/>
        </p:nvGraphicFramePr>
        <p:xfrm>
          <a:off x="3382963" y="4724400"/>
          <a:ext cx="15240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3" name="CorelDRAW CMX" r:id="rId4" imgW="3176016" imgH="4395216" progId="">
                  <p:embed/>
                </p:oleObj>
              </mc:Choice>
              <mc:Fallback>
                <p:oleObj name="CorelDRAW CMX" r:id="rId4" imgW="3176016" imgH="4395216" progId="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963" y="4724400"/>
                        <a:ext cx="1524000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85" name="Freeform 4"/>
          <p:cNvSpPr>
            <a:spLocks/>
          </p:cNvSpPr>
          <p:nvPr/>
        </p:nvSpPr>
        <p:spPr bwMode="auto">
          <a:xfrm>
            <a:off x="3873500" y="4267200"/>
            <a:ext cx="1003300" cy="457200"/>
          </a:xfrm>
          <a:custGeom>
            <a:avLst/>
            <a:gdLst>
              <a:gd name="T0" fmla="*/ 2147483647 w 632"/>
              <a:gd name="T1" fmla="*/ 2147483647 h 288"/>
              <a:gd name="T2" fmla="*/ 2147483647 w 632"/>
              <a:gd name="T3" fmla="*/ 2147483647 h 288"/>
              <a:gd name="T4" fmla="*/ 2147483647 w 632"/>
              <a:gd name="T5" fmla="*/ 0 h 288"/>
              <a:gd name="T6" fmla="*/ 2147483647 w 632"/>
              <a:gd name="T7" fmla="*/ 2147483647 h 288"/>
              <a:gd name="T8" fmla="*/ 2147483647 w 632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2"/>
              <a:gd name="T16" fmla="*/ 0 h 288"/>
              <a:gd name="T17" fmla="*/ 632 w 632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2" h="288">
                <a:moveTo>
                  <a:pt x="8" y="288"/>
                </a:moveTo>
                <a:cubicBezTo>
                  <a:pt x="4" y="192"/>
                  <a:pt x="0" y="96"/>
                  <a:pt x="56" y="48"/>
                </a:cubicBezTo>
                <a:cubicBezTo>
                  <a:pt x="112" y="0"/>
                  <a:pt x="256" y="0"/>
                  <a:pt x="344" y="0"/>
                </a:cubicBezTo>
                <a:cubicBezTo>
                  <a:pt x="432" y="0"/>
                  <a:pt x="536" y="8"/>
                  <a:pt x="584" y="48"/>
                </a:cubicBezTo>
                <a:cubicBezTo>
                  <a:pt x="632" y="88"/>
                  <a:pt x="632" y="164"/>
                  <a:pt x="632" y="24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86" name="Freeform 5"/>
          <p:cNvSpPr>
            <a:spLocks/>
          </p:cNvSpPr>
          <p:nvPr/>
        </p:nvSpPr>
        <p:spPr bwMode="auto">
          <a:xfrm>
            <a:off x="3708400" y="4114800"/>
            <a:ext cx="1358900" cy="609600"/>
          </a:xfrm>
          <a:custGeom>
            <a:avLst/>
            <a:gdLst>
              <a:gd name="T0" fmla="*/ 2147483647 w 856"/>
              <a:gd name="T1" fmla="*/ 2147483647 h 384"/>
              <a:gd name="T2" fmla="*/ 2147483647 w 856"/>
              <a:gd name="T3" fmla="*/ 2147483647 h 384"/>
              <a:gd name="T4" fmla="*/ 2147483647 w 856"/>
              <a:gd name="T5" fmla="*/ 2147483647 h 384"/>
              <a:gd name="T6" fmla="*/ 2147483647 w 856"/>
              <a:gd name="T7" fmla="*/ 0 h 384"/>
              <a:gd name="T8" fmla="*/ 2147483647 w 856"/>
              <a:gd name="T9" fmla="*/ 2147483647 h 384"/>
              <a:gd name="T10" fmla="*/ 2147483647 w 856"/>
              <a:gd name="T11" fmla="*/ 2147483647 h 384"/>
              <a:gd name="T12" fmla="*/ 2147483647 w 856"/>
              <a:gd name="T13" fmla="*/ 2147483647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56"/>
              <a:gd name="T22" fmla="*/ 0 h 384"/>
              <a:gd name="T23" fmla="*/ 856 w 856"/>
              <a:gd name="T24" fmla="*/ 384 h 3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56" h="384">
                <a:moveTo>
                  <a:pt x="16" y="384"/>
                </a:moveTo>
                <a:cubicBezTo>
                  <a:pt x="8" y="316"/>
                  <a:pt x="0" y="248"/>
                  <a:pt x="16" y="192"/>
                </a:cubicBezTo>
                <a:cubicBezTo>
                  <a:pt x="32" y="136"/>
                  <a:pt x="56" y="80"/>
                  <a:pt x="112" y="48"/>
                </a:cubicBezTo>
                <a:cubicBezTo>
                  <a:pt x="168" y="16"/>
                  <a:pt x="256" y="0"/>
                  <a:pt x="352" y="0"/>
                </a:cubicBezTo>
                <a:cubicBezTo>
                  <a:pt x="448" y="0"/>
                  <a:pt x="608" y="16"/>
                  <a:pt x="688" y="48"/>
                </a:cubicBezTo>
                <a:cubicBezTo>
                  <a:pt x="768" y="80"/>
                  <a:pt x="808" y="144"/>
                  <a:pt x="832" y="192"/>
                </a:cubicBezTo>
                <a:cubicBezTo>
                  <a:pt x="856" y="240"/>
                  <a:pt x="832" y="312"/>
                  <a:pt x="832" y="336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87" name="Line 6"/>
          <p:cNvSpPr>
            <a:spLocks noChangeShapeType="1"/>
          </p:cNvSpPr>
          <p:nvPr/>
        </p:nvSpPr>
        <p:spPr bwMode="auto">
          <a:xfrm flipV="1">
            <a:off x="3733800" y="4724400"/>
            <a:ext cx="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88" name="Line 7"/>
          <p:cNvSpPr>
            <a:spLocks noChangeShapeType="1"/>
          </p:cNvSpPr>
          <p:nvPr/>
        </p:nvSpPr>
        <p:spPr bwMode="auto">
          <a:xfrm flipV="1">
            <a:off x="3886200" y="3733800"/>
            <a:ext cx="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89" name="Line 8"/>
          <p:cNvSpPr>
            <a:spLocks noChangeShapeType="1"/>
          </p:cNvSpPr>
          <p:nvPr/>
        </p:nvSpPr>
        <p:spPr bwMode="auto">
          <a:xfrm flipV="1">
            <a:off x="4038600" y="3733800"/>
            <a:ext cx="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90" name="Line 9"/>
          <p:cNvSpPr>
            <a:spLocks noChangeShapeType="1"/>
          </p:cNvSpPr>
          <p:nvPr/>
        </p:nvSpPr>
        <p:spPr bwMode="auto">
          <a:xfrm flipH="1" flipV="1">
            <a:off x="3429000" y="3200400"/>
            <a:ext cx="4572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91" name="Line 10"/>
          <p:cNvSpPr>
            <a:spLocks noChangeShapeType="1"/>
          </p:cNvSpPr>
          <p:nvPr/>
        </p:nvSpPr>
        <p:spPr bwMode="auto">
          <a:xfrm flipV="1">
            <a:off x="4038600" y="3200400"/>
            <a:ext cx="1524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92" name="Line 11"/>
          <p:cNvSpPr>
            <a:spLocks noChangeShapeType="1"/>
          </p:cNvSpPr>
          <p:nvPr/>
        </p:nvSpPr>
        <p:spPr bwMode="auto">
          <a:xfrm flipH="1" flipV="1">
            <a:off x="3505200" y="3124200"/>
            <a:ext cx="3810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93" name="Line 12"/>
          <p:cNvSpPr>
            <a:spLocks noChangeShapeType="1"/>
          </p:cNvSpPr>
          <p:nvPr/>
        </p:nvSpPr>
        <p:spPr bwMode="auto">
          <a:xfrm flipV="1">
            <a:off x="3962400" y="3200400"/>
            <a:ext cx="762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94" name="Line 13"/>
          <p:cNvSpPr>
            <a:spLocks noChangeShapeType="1"/>
          </p:cNvSpPr>
          <p:nvPr/>
        </p:nvSpPr>
        <p:spPr bwMode="auto">
          <a:xfrm flipV="1">
            <a:off x="4648200" y="36576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95" name="Line 14"/>
          <p:cNvSpPr>
            <a:spLocks noChangeShapeType="1"/>
          </p:cNvSpPr>
          <p:nvPr/>
        </p:nvSpPr>
        <p:spPr bwMode="auto">
          <a:xfrm flipV="1">
            <a:off x="4800600" y="3733800"/>
            <a:ext cx="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96" name="Line 15"/>
          <p:cNvSpPr>
            <a:spLocks noChangeShapeType="1"/>
          </p:cNvSpPr>
          <p:nvPr/>
        </p:nvSpPr>
        <p:spPr bwMode="auto">
          <a:xfrm flipV="1">
            <a:off x="4800600" y="3200400"/>
            <a:ext cx="3810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97" name="Line 16"/>
          <p:cNvSpPr>
            <a:spLocks noChangeShapeType="1"/>
          </p:cNvSpPr>
          <p:nvPr/>
        </p:nvSpPr>
        <p:spPr bwMode="auto">
          <a:xfrm flipH="1" flipV="1">
            <a:off x="4495800" y="3200400"/>
            <a:ext cx="1524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98" name="Line 17"/>
          <p:cNvSpPr>
            <a:spLocks noChangeShapeType="1"/>
          </p:cNvSpPr>
          <p:nvPr/>
        </p:nvSpPr>
        <p:spPr bwMode="auto">
          <a:xfrm flipH="1" flipV="1">
            <a:off x="4648200" y="3200400"/>
            <a:ext cx="1524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599" name="Line 18"/>
          <p:cNvSpPr>
            <a:spLocks noChangeShapeType="1"/>
          </p:cNvSpPr>
          <p:nvPr/>
        </p:nvSpPr>
        <p:spPr bwMode="auto">
          <a:xfrm flipV="1">
            <a:off x="4800600" y="3200400"/>
            <a:ext cx="3048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600" name="Oval 19"/>
          <p:cNvSpPr>
            <a:spLocks noChangeArrowheads="1"/>
          </p:cNvSpPr>
          <p:nvPr/>
        </p:nvSpPr>
        <p:spPr bwMode="auto">
          <a:xfrm>
            <a:off x="4267200" y="4114800"/>
            <a:ext cx="1524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601" name="Oval 20"/>
          <p:cNvSpPr>
            <a:spLocks noChangeArrowheads="1"/>
          </p:cNvSpPr>
          <p:nvPr/>
        </p:nvSpPr>
        <p:spPr bwMode="auto">
          <a:xfrm>
            <a:off x="3886200" y="3505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602" name="Oval 21"/>
          <p:cNvSpPr>
            <a:spLocks noChangeArrowheads="1"/>
          </p:cNvSpPr>
          <p:nvPr/>
        </p:nvSpPr>
        <p:spPr bwMode="auto">
          <a:xfrm>
            <a:off x="4724400" y="3581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603" name="Line 22"/>
          <p:cNvSpPr>
            <a:spLocks noChangeShapeType="1"/>
          </p:cNvSpPr>
          <p:nvPr/>
        </p:nvSpPr>
        <p:spPr bwMode="auto">
          <a:xfrm flipV="1">
            <a:off x="4343400" y="2362200"/>
            <a:ext cx="0" cy="1752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604" name="Line 23"/>
          <p:cNvSpPr>
            <a:spLocks noChangeShapeType="1"/>
          </p:cNvSpPr>
          <p:nvPr/>
        </p:nvSpPr>
        <p:spPr bwMode="auto">
          <a:xfrm flipH="1" flipV="1">
            <a:off x="3505200" y="2438400"/>
            <a:ext cx="381000" cy="1143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605" name="Line 24"/>
          <p:cNvSpPr>
            <a:spLocks noChangeShapeType="1"/>
          </p:cNvSpPr>
          <p:nvPr/>
        </p:nvSpPr>
        <p:spPr bwMode="auto">
          <a:xfrm flipV="1">
            <a:off x="4800600" y="2438400"/>
            <a:ext cx="381000" cy="1143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606" name="Oval 25"/>
          <p:cNvSpPr>
            <a:spLocks noChangeArrowheads="1"/>
          </p:cNvSpPr>
          <p:nvPr/>
        </p:nvSpPr>
        <p:spPr bwMode="auto">
          <a:xfrm>
            <a:off x="4038600" y="1676400"/>
            <a:ext cx="685800" cy="3048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607" name="Line 26"/>
          <p:cNvSpPr>
            <a:spLocks noChangeShapeType="1"/>
          </p:cNvSpPr>
          <p:nvPr/>
        </p:nvSpPr>
        <p:spPr bwMode="auto">
          <a:xfrm flipV="1">
            <a:off x="3505200" y="1981200"/>
            <a:ext cx="609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608" name="Line 27"/>
          <p:cNvSpPr>
            <a:spLocks noChangeShapeType="1"/>
          </p:cNvSpPr>
          <p:nvPr/>
        </p:nvSpPr>
        <p:spPr bwMode="auto">
          <a:xfrm flipV="1">
            <a:off x="4343400" y="2133600"/>
            <a:ext cx="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609" name="Line 28"/>
          <p:cNvSpPr>
            <a:spLocks noChangeShapeType="1"/>
          </p:cNvSpPr>
          <p:nvPr/>
        </p:nvSpPr>
        <p:spPr bwMode="auto">
          <a:xfrm flipH="1" flipV="1">
            <a:off x="4648200" y="20574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610" name="AutoShape 29"/>
          <p:cNvSpPr>
            <a:spLocks/>
          </p:cNvSpPr>
          <p:nvPr/>
        </p:nvSpPr>
        <p:spPr bwMode="auto">
          <a:xfrm>
            <a:off x="1143000" y="4872038"/>
            <a:ext cx="2133600" cy="485775"/>
          </a:xfrm>
          <a:prstGeom prst="borderCallout1">
            <a:avLst>
              <a:gd name="adj1" fmla="val 23528"/>
              <a:gd name="adj2" fmla="val 103569"/>
              <a:gd name="adj3" fmla="val -129741"/>
              <a:gd name="adj4" fmla="val 148736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>
                <a:latin typeface="Impact" pitchFamily="34" charset="0"/>
              </a:rPr>
              <a:t>Дуга   аорты </a:t>
            </a:r>
          </a:p>
        </p:txBody>
      </p:sp>
      <p:sp>
        <p:nvSpPr>
          <p:cNvPr id="107611" name="AutoShape 30"/>
          <p:cNvSpPr>
            <a:spLocks/>
          </p:cNvSpPr>
          <p:nvPr/>
        </p:nvSpPr>
        <p:spPr bwMode="auto">
          <a:xfrm>
            <a:off x="457200" y="4191000"/>
            <a:ext cx="2895600" cy="485775"/>
          </a:xfrm>
          <a:prstGeom prst="borderCallout1">
            <a:avLst>
              <a:gd name="adj1" fmla="val 23528"/>
              <a:gd name="adj2" fmla="val 102630"/>
              <a:gd name="adj3" fmla="val -113398"/>
              <a:gd name="adj4" fmla="val 114856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>
                <a:latin typeface="Impact" pitchFamily="34" charset="0"/>
              </a:rPr>
              <a:t>Каротидный синус</a:t>
            </a:r>
          </a:p>
        </p:txBody>
      </p:sp>
      <p:sp>
        <p:nvSpPr>
          <p:cNvPr id="107612" name="AutoShape 31"/>
          <p:cNvSpPr>
            <a:spLocks/>
          </p:cNvSpPr>
          <p:nvPr/>
        </p:nvSpPr>
        <p:spPr bwMode="auto">
          <a:xfrm>
            <a:off x="747713" y="1506538"/>
            <a:ext cx="2590800" cy="1077912"/>
          </a:xfrm>
          <a:prstGeom prst="borderCallout1">
            <a:avLst>
              <a:gd name="adj1" fmla="val 26278"/>
              <a:gd name="adj2" fmla="val 102940"/>
              <a:gd name="adj3" fmla="val 31023"/>
              <a:gd name="adj4" fmla="val 128185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1600">
                <a:latin typeface="Impact" pitchFamily="34" charset="0"/>
              </a:rPr>
              <a:t>Депрессорный отдел СД центра продолговатого мозга (часть симпатического центра)</a:t>
            </a:r>
          </a:p>
        </p:txBody>
      </p:sp>
      <p:sp>
        <p:nvSpPr>
          <p:cNvPr id="107613" name="Line 32"/>
          <p:cNvSpPr>
            <a:spLocks noChangeShapeType="1"/>
          </p:cNvSpPr>
          <p:nvPr/>
        </p:nvSpPr>
        <p:spPr bwMode="auto">
          <a:xfrm>
            <a:off x="4724400" y="1828800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614" name="Line 33"/>
          <p:cNvSpPr>
            <a:spLocks noChangeShapeType="1"/>
          </p:cNvSpPr>
          <p:nvPr/>
        </p:nvSpPr>
        <p:spPr bwMode="auto">
          <a:xfrm>
            <a:off x="5364163" y="1773238"/>
            <a:ext cx="1728787" cy="360045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615" name="AutoShape 34"/>
          <p:cNvSpPr>
            <a:spLocks/>
          </p:cNvSpPr>
          <p:nvPr/>
        </p:nvSpPr>
        <p:spPr bwMode="auto">
          <a:xfrm>
            <a:off x="5519738" y="5313363"/>
            <a:ext cx="3181350" cy="1049337"/>
          </a:xfrm>
          <a:prstGeom prst="borderCallout1">
            <a:avLst>
              <a:gd name="adj1" fmla="val 3847"/>
              <a:gd name="adj2" fmla="val -579"/>
              <a:gd name="adj3" fmla="val 18495"/>
              <a:gd name="adj4" fmla="val -193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>
                <a:latin typeface="Impact" pitchFamily="34" charset="0"/>
              </a:rPr>
              <a:t> </a:t>
            </a:r>
            <a:r>
              <a:rPr lang="ru-RU" altLang="ru-RU">
                <a:latin typeface="Impact" pitchFamily="34" charset="0"/>
              </a:rPr>
              <a:t>торможение прессорного отдела симпатической</a:t>
            </a:r>
          </a:p>
          <a:p>
            <a:pPr algn="ctr" eaLnBrk="0" hangingPunct="0"/>
            <a:r>
              <a:rPr lang="ru-RU" altLang="ru-RU">
                <a:latin typeface="Impact" pitchFamily="34" charset="0"/>
              </a:rPr>
              <a:t>активности</a:t>
            </a:r>
          </a:p>
        </p:txBody>
      </p:sp>
      <p:sp>
        <p:nvSpPr>
          <p:cNvPr id="107616" name="AutoShape 35"/>
          <p:cNvSpPr>
            <a:spLocks/>
          </p:cNvSpPr>
          <p:nvPr/>
        </p:nvSpPr>
        <p:spPr bwMode="auto">
          <a:xfrm>
            <a:off x="3775075" y="2406650"/>
            <a:ext cx="1101725" cy="579438"/>
          </a:xfrm>
          <a:prstGeom prst="borderCallout1">
            <a:avLst>
              <a:gd name="adj1" fmla="val 18750"/>
              <a:gd name="adj2" fmla="val -6917"/>
              <a:gd name="adj3" fmla="val 27866"/>
              <a:gd name="adj4" fmla="val -57782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3200" b="1">
                <a:latin typeface="Times New Roman" pitchFamily="18" charset="0"/>
              </a:rPr>
              <a:t> +   +</a:t>
            </a:r>
          </a:p>
        </p:txBody>
      </p:sp>
      <p:sp>
        <p:nvSpPr>
          <p:cNvPr id="107617" name="AutoShape 36"/>
          <p:cNvSpPr>
            <a:spLocks/>
          </p:cNvSpPr>
          <p:nvPr/>
        </p:nvSpPr>
        <p:spPr bwMode="auto">
          <a:xfrm>
            <a:off x="6400800" y="1676400"/>
            <a:ext cx="2286000" cy="738188"/>
          </a:xfrm>
          <a:prstGeom prst="borderCallout1">
            <a:avLst>
              <a:gd name="adj1" fmla="val 20514"/>
              <a:gd name="adj2" fmla="val -3333"/>
              <a:gd name="adj3" fmla="val 145870"/>
              <a:gd name="adj4" fmla="val -9125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400">
                <a:latin typeface="Times New Roman" pitchFamily="18" charset="0"/>
              </a:rPr>
              <a:t> </a:t>
            </a:r>
            <a:r>
              <a:rPr lang="en-US" altLang="ru-RU" sz="2800" b="1">
                <a:latin typeface="Times New Roman" pitchFamily="18" charset="0"/>
              </a:rPr>
              <a:t>n. depressor</a:t>
            </a:r>
            <a:endParaRPr lang="ru-RU" altLang="ru-RU" sz="2800" b="1">
              <a:latin typeface="Times New Roman" pitchFamily="18" charset="0"/>
            </a:endParaRPr>
          </a:p>
          <a:p>
            <a:pPr algn="ctr" eaLnBrk="0" hangingPunct="0"/>
            <a:r>
              <a:rPr lang="ru-RU" altLang="ru-RU" sz="1400" b="1">
                <a:latin typeface="Times New Roman" pitchFamily="18" charset="0"/>
              </a:rPr>
              <a:t>Нерв Циона  Людвига</a:t>
            </a:r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107618" name="AutoShape 37"/>
          <p:cNvSpPr>
            <a:spLocks/>
          </p:cNvSpPr>
          <p:nvPr/>
        </p:nvSpPr>
        <p:spPr bwMode="auto">
          <a:xfrm>
            <a:off x="385763" y="2809875"/>
            <a:ext cx="2762250" cy="647700"/>
          </a:xfrm>
          <a:prstGeom prst="borderCallout1">
            <a:avLst>
              <a:gd name="adj1" fmla="val 26968"/>
              <a:gd name="adj2" fmla="val 102759"/>
              <a:gd name="adj3" fmla="val 38579"/>
              <a:gd name="adj4" fmla="val 120116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400" b="1">
                <a:latin typeface="Times New Roman" pitchFamily="18" charset="0"/>
              </a:rPr>
              <a:t>Синусный нерв</a:t>
            </a:r>
          </a:p>
          <a:p>
            <a:pPr algn="ctr" eaLnBrk="0" hangingPunct="0"/>
            <a:r>
              <a:rPr lang="ru-RU" altLang="ru-RU" sz="1200" b="1">
                <a:latin typeface="Times New Roman" pitchFamily="18" charset="0"/>
              </a:rPr>
              <a:t>(НЕРВ ГЕРИНГА)</a:t>
            </a:r>
          </a:p>
        </p:txBody>
      </p:sp>
      <p:sp>
        <p:nvSpPr>
          <p:cNvPr id="107619" name="Rectangle 38"/>
          <p:cNvSpPr>
            <a:spLocks noChangeArrowheads="1"/>
          </p:cNvSpPr>
          <p:nvPr/>
        </p:nvSpPr>
        <p:spPr bwMode="auto">
          <a:xfrm>
            <a:off x="2843213" y="1196975"/>
            <a:ext cx="311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b="1"/>
              <a:t>ПРОДОЛГОВАТЫЙ  МОЗГ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0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r>
              <a:rPr lang="ru-RU" altLang="ru-RU" sz="2800" smtClean="0">
                <a:solidFill>
                  <a:srgbClr val="FF0000"/>
                </a:solidFill>
                <a:latin typeface="Impact" pitchFamily="34" charset="0"/>
              </a:rPr>
              <a:t>ПЕРЕСТРОЙКА РЕФЛЕКТОРНОЙ  САМОРЕГУЛЯЦИИ  АД</a:t>
            </a:r>
            <a:endParaRPr lang="ru-RU" altLang="ru-RU" sz="3600" smtClean="0">
              <a:solidFill>
                <a:srgbClr val="FF0000"/>
              </a:solidFill>
              <a:latin typeface="Impact" pitchFamily="34" charset="0"/>
            </a:endParaRPr>
          </a:p>
        </p:txBody>
      </p:sp>
      <p:graphicFrame>
        <p:nvGraphicFramePr>
          <p:cNvPr id="191499" name="Object 11"/>
          <p:cNvGraphicFramePr>
            <a:graphicFrameLocks noChangeAspect="1"/>
          </p:cNvGraphicFramePr>
          <p:nvPr/>
        </p:nvGraphicFramePr>
        <p:xfrm>
          <a:off x="304800" y="1219200"/>
          <a:ext cx="88392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9" name="Документ" r:id="rId4" imgW="5681844" imgH="5800507" progId="Word.Document.8">
                  <p:embed/>
                </p:oleObj>
              </mc:Choice>
              <mc:Fallback>
                <p:oleObj name="Документ" r:id="rId4" imgW="5681844" imgH="5800507" progId="Word.Document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19200"/>
                        <a:ext cx="8839200" cy="525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501" name="Line 5"/>
          <p:cNvSpPr>
            <a:spLocks noChangeShapeType="1"/>
          </p:cNvSpPr>
          <p:nvPr/>
        </p:nvSpPr>
        <p:spPr bwMode="auto">
          <a:xfrm flipV="1">
            <a:off x="685800" y="2209800"/>
            <a:ext cx="0" cy="198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1502" name="Line 6"/>
          <p:cNvSpPr>
            <a:spLocks noChangeShapeType="1"/>
          </p:cNvSpPr>
          <p:nvPr/>
        </p:nvSpPr>
        <p:spPr bwMode="auto">
          <a:xfrm>
            <a:off x="685800" y="22098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СРЕДНЕСРОЧНЫЕ</a:t>
            </a:r>
            <a:r>
              <a:rPr lang="ru-RU" altLang="ru-RU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(гуморальные: ренин-</a:t>
            </a:r>
            <a:r>
              <a:rPr lang="ru-RU" altLang="ru-RU" sz="2800" b="1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ангиотензин</a:t>
            </a:r>
            <a:r>
              <a:rPr lang="ru-RU" altLang="ru-RU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-</a:t>
            </a:r>
            <a:r>
              <a:rPr lang="ru-RU" altLang="ru-RU" sz="2800" b="1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альдостероновая</a:t>
            </a:r>
            <a:r>
              <a:rPr lang="ru-RU" altLang="ru-RU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система</a:t>
            </a:r>
            <a:r>
              <a:rPr lang="ru-RU" sz="1800" dirty="0">
                <a:solidFill>
                  <a:sysClr val="windowText" lastClr="00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1800" dirty="0">
                <a:solidFill>
                  <a:sysClr val="windowText" lastClr="000000"/>
                </a:solidFill>
                <a:latin typeface="Arial" charset="0"/>
                <a:ea typeface="+mn-ea"/>
                <a:cs typeface="+mn-cs"/>
              </a:rPr>
            </a:br>
            <a:endParaRPr lang="ru-RU" altLang="ru-RU" sz="36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189454" name="Object 14"/>
          <p:cNvGraphicFramePr>
            <a:graphicFrameLocks noChangeAspect="1"/>
          </p:cNvGraphicFramePr>
          <p:nvPr/>
        </p:nvGraphicFramePr>
        <p:xfrm>
          <a:off x="1828800" y="1219200"/>
          <a:ext cx="56388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74" name="Документ" r:id="rId4" imgW="5678905" imgH="7844589" progId="Word.Document.8">
                  <p:embed/>
                </p:oleObj>
              </mc:Choice>
              <mc:Fallback>
                <p:oleObj name="Документ" r:id="rId4" imgW="5678905" imgH="7844589" progId="Word.Document.8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219200"/>
                        <a:ext cx="5638800" cy="525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pPr algn="ctr">
              <a:defRPr/>
            </a:pPr>
            <a:r>
              <a:rPr lang="ru-RU" altLang="ru-RU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ДОЛГОСРОЧНЫЕ</a:t>
            </a:r>
            <a:r>
              <a:rPr lang="ru-RU" altLang="ru-RU" sz="2000" b="1" i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</a:t>
            </a:r>
            <a:br>
              <a:rPr lang="ru-RU" alt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«ДАВЛЕНИЕ - НАТРИУРЕЗ - ДИУРЕЗ»</a:t>
            </a:r>
            <a:endParaRPr lang="ru-RU" alt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0477" name="Object 13"/>
          <p:cNvGraphicFramePr>
            <a:graphicFrameLocks noChangeAspect="1"/>
          </p:cNvGraphicFramePr>
          <p:nvPr/>
        </p:nvGraphicFramePr>
        <p:xfrm>
          <a:off x="1524000" y="974725"/>
          <a:ext cx="6696075" cy="588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7" name="Документ" r:id="rId4" imgW="6121594" imgH="6470602" progId="Word.Document.8">
                  <p:embed/>
                </p:oleObj>
              </mc:Choice>
              <mc:Fallback>
                <p:oleObj name="Документ" r:id="rId4" imgW="6121594" imgH="6470602" progId="Word.Document.8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974725"/>
                        <a:ext cx="6696075" cy="588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04019"/>
            <a:ext cx="7849121" cy="720725"/>
          </a:xfrm>
        </p:spPr>
        <p:txBody>
          <a:bodyPr/>
          <a:lstStyle/>
          <a:p>
            <a:r>
              <a:rPr lang="ru-RU" altLang="ru-RU" sz="2400" b="1" dirty="0" smtClean="0">
                <a:latin typeface="+mn-lt"/>
              </a:rPr>
              <a:t>Давление в аорте, желудочках и предсердиях в разные фазы сердечного цикла</a:t>
            </a:r>
          </a:p>
        </p:txBody>
      </p:sp>
      <p:pic>
        <p:nvPicPr>
          <p:cNvPr id="11059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196975"/>
            <a:ext cx="7772400" cy="4899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eaLnBrk="1" hangingPunct="1"/>
            <a:r>
              <a:rPr lang="ru-RU" altLang="ru-RU" sz="2900" smtClean="0">
                <a:solidFill>
                  <a:schemeClr val="accent2"/>
                </a:solidFill>
                <a:latin typeface="Impact" pitchFamily="34" charset="0"/>
              </a:rPr>
              <a:t>ПЕРЕРАСПРЕДЕЛЕНИЕ  ОРГАННОГО  КРОВОТОКА ПРИ  ФИЗИЧЕСКОЙ  НАГРУЗКЕ</a:t>
            </a:r>
          </a:p>
        </p:txBody>
      </p:sp>
      <p:graphicFrame>
        <p:nvGraphicFramePr>
          <p:cNvPr id="193546" name="Object 10"/>
          <p:cNvGraphicFramePr>
            <a:graphicFrameLocks noChangeAspect="1"/>
          </p:cNvGraphicFramePr>
          <p:nvPr/>
        </p:nvGraphicFramePr>
        <p:xfrm>
          <a:off x="249238" y="1628775"/>
          <a:ext cx="8894762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6" name="Документ" r:id="rId4" imgW="8894064" imgH="5635752" progId="Word.Document.8">
                  <p:embed/>
                </p:oleObj>
              </mc:Choice>
              <mc:Fallback>
                <p:oleObj name="Документ" r:id="rId4" imgW="8894064" imgH="5635752" progId="Word.Document.8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8" y="1628775"/>
                        <a:ext cx="8894762" cy="522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349375"/>
            <a:ext cx="7272337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3700"/>
            <a:ext cx="9144000" cy="8032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34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Функциональная система поддержания артериального давления (ФСАД)</a:t>
            </a:r>
          </a:p>
        </p:txBody>
      </p:sp>
      <p:sp>
        <p:nvSpPr>
          <p:cNvPr id="268291" name="Rectangle 4"/>
          <p:cNvSpPr>
            <a:spLocks noChangeArrowheads="1"/>
          </p:cNvSpPr>
          <p:nvPr/>
        </p:nvSpPr>
        <p:spPr bwMode="auto">
          <a:xfrm>
            <a:off x="827088" y="6453188"/>
            <a:ext cx="504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68292" name="Rectangle 5"/>
          <p:cNvSpPr>
            <a:spLocks noChangeArrowheads="1"/>
          </p:cNvSpPr>
          <p:nvPr/>
        </p:nvSpPr>
        <p:spPr bwMode="auto">
          <a:xfrm>
            <a:off x="971550" y="6381750"/>
            <a:ext cx="360363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1" name="Picture 1" descr="C:\Users\tolmachevatv\Desktop\4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8288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43000" y="4267200"/>
            <a:ext cx="7162800" cy="1754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5400" b="1" i="1">
                <a:solidFill>
                  <a:srgbClr val="FF0000"/>
                </a:solidFill>
              </a:rPr>
              <a:t>Благодарю за внимание</a:t>
            </a:r>
            <a:endParaRPr lang="ru-RU" altLang="ru-RU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755650" y="333375"/>
            <a:ext cx="7993063" cy="1616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40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Показатели работы сердца</a:t>
            </a:r>
          </a:p>
          <a:p>
            <a:pPr>
              <a:spcBef>
                <a:spcPct val="50000"/>
              </a:spcBef>
              <a:defRPr/>
            </a:pPr>
            <a:endParaRPr lang="ru-RU" altLang="ru-RU" sz="4000" b="1" i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36547" name="Text Box 3"/>
          <p:cNvSpPr txBox="1">
            <a:spLocks noChangeArrowheads="1"/>
          </p:cNvSpPr>
          <p:nvPr/>
        </p:nvSpPr>
        <p:spPr bwMode="auto">
          <a:xfrm>
            <a:off x="684213" y="1628775"/>
            <a:ext cx="7920037" cy="507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ru-RU" altLang="ru-RU" sz="2400" dirty="0" smtClean="0">
                <a:latin typeface="Tahoma" pitchFamily="34" charset="0"/>
              </a:rPr>
              <a:t>Частота сердечных сокращений (ЧСС)-60-70 в/мин</a:t>
            </a:r>
          </a:p>
          <a:p>
            <a:pPr marL="342900" indent="-342900">
              <a:spcBef>
                <a:spcPct val="50000"/>
              </a:spcBef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ru-RU" altLang="ru-RU" sz="2400" dirty="0" smtClean="0">
                <a:latin typeface="Tahoma" pitchFamily="34" charset="0"/>
              </a:rPr>
              <a:t>Систолический выброс (ударный объем ) – 70-80 мл – объем крови, выбрасываемый сердцем желудочком за одну систолу;</a:t>
            </a:r>
          </a:p>
          <a:p>
            <a:pPr marL="342900" indent="-342900">
              <a:spcBef>
                <a:spcPct val="50000"/>
              </a:spcBef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ru-RU" altLang="ru-RU" sz="2400" dirty="0" smtClean="0">
                <a:latin typeface="Tahoma" pitchFamily="34" charset="0"/>
              </a:rPr>
              <a:t>Минутный объем кровообращения – объем крови, выбрасываемый сердцем за одну минуту  - 4-5 литров в состоянии покоя;</a:t>
            </a:r>
          </a:p>
          <a:p>
            <a:pPr lvl="1" algn="ctr">
              <a:spcBef>
                <a:spcPct val="50000"/>
              </a:spcBef>
              <a:buClr>
                <a:srgbClr val="000066"/>
              </a:buClr>
              <a:defRPr/>
            </a:pPr>
            <a:r>
              <a:rPr lang="ru-RU" altLang="ru-RU" sz="44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МОК = ЧСС х СО</a:t>
            </a:r>
          </a:p>
          <a:p>
            <a:pPr lvl="1" algn="ctr">
              <a:spcBef>
                <a:spcPct val="50000"/>
              </a:spcBef>
              <a:buClr>
                <a:srgbClr val="000066"/>
              </a:buClr>
              <a:defRPr/>
            </a:pPr>
            <a:endParaRPr lang="ru-RU" altLang="ru-RU" sz="4400" b="1" i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7993062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44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Кардиомиоциты </a:t>
            </a:r>
          </a:p>
        </p:txBody>
      </p:sp>
      <p:sp>
        <p:nvSpPr>
          <p:cNvPr id="112642" name="Line 5"/>
          <p:cNvSpPr>
            <a:spLocks noChangeShapeType="1"/>
          </p:cNvSpPr>
          <p:nvPr/>
        </p:nvSpPr>
        <p:spPr bwMode="auto">
          <a:xfrm flipH="1">
            <a:off x="2195513" y="1125538"/>
            <a:ext cx="2232025" cy="431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12643" name="Line 6"/>
          <p:cNvSpPr>
            <a:spLocks noChangeShapeType="1"/>
          </p:cNvSpPr>
          <p:nvPr/>
        </p:nvSpPr>
        <p:spPr bwMode="auto">
          <a:xfrm>
            <a:off x="4643438" y="1125538"/>
            <a:ext cx="2016125" cy="431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12644" name="Text Box 7"/>
          <p:cNvSpPr txBox="1">
            <a:spLocks noChangeArrowheads="1"/>
          </p:cNvSpPr>
          <p:nvPr/>
        </p:nvSpPr>
        <p:spPr bwMode="auto">
          <a:xfrm>
            <a:off x="684213" y="1628775"/>
            <a:ext cx="381635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latin typeface="Tahoma" pitchFamily="34" charset="0"/>
              </a:rPr>
              <a:t>Типичные (рабочие) </a:t>
            </a:r>
            <a:r>
              <a:rPr lang="ru-RU" altLang="ru-RU" sz="2400" b="1" dirty="0" err="1">
                <a:latin typeface="Tahoma" pitchFamily="34" charset="0"/>
              </a:rPr>
              <a:t>кардиомиоциты</a:t>
            </a:r>
            <a:r>
              <a:rPr lang="ru-RU" altLang="ru-RU" sz="2400" b="1" dirty="0">
                <a:latin typeface="Tahoma" pitchFamily="34" charset="0"/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ru-RU" altLang="ru-RU" sz="2400" b="1" dirty="0">
                <a:latin typeface="Tahoma" pitchFamily="34" charset="0"/>
              </a:rPr>
              <a:t>Обладают способностью </a:t>
            </a:r>
            <a:r>
              <a:rPr lang="ru-RU" altLang="ru-RU" sz="2400" b="1" i="1" dirty="0">
                <a:solidFill>
                  <a:srgbClr val="FF0000"/>
                </a:solidFill>
                <a:latin typeface="Tahoma" pitchFamily="34" charset="0"/>
              </a:rPr>
              <a:t>возбуждаться только при действии</a:t>
            </a:r>
            <a:r>
              <a:rPr lang="ru-RU" altLang="ru-RU" sz="2400" b="1" dirty="0">
                <a:latin typeface="Tahoma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Tahoma" pitchFamily="34" charset="0"/>
              </a:rPr>
              <a:t>раздражителя,</a:t>
            </a:r>
            <a:r>
              <a:rPr lang="ru-RU" altLang="ru-RU" sz="2400" b="1" dirty="0">
                <a:latin typeface="Tahoma" pitchFamily="34" charset="0"/>
              </a:rPr>
              <a:t> проводить возбуждение и сокращаться, тем самым обеспечивая насосную функцию сердца.</a:t>
            </a:r>
          </a:p>
        </p:txBody>
      </p:sp>
      <p:sp>
        <p:nvSpPr>
          <p:cNvPr id="112645" name="Text Box 8"/>
          <p:cNvSpPr txBox="1">
            <a:spLocks noChangeArrowheads="1"/>
          </p:cNvSpPr>
          <p:nvPr/>
        </p:nvSpPr>
        <p:spPr bwMode="auto">
          <a:xfrm>
            <a:off x="4643438" y="1557338"/>
            <a:ext cx="4249737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0033CC"/>
                </a:solidFill>
                <a:latin typeface="Tahoma" pitchFamily="34" charset="0"/>
              </a:rPr>
              <a:t>Атипичные кардиомиоциты;</a:t>
            </a:r>
          </a:p>
          <a:p>
            <a:pPr>
              <a:spcBef>
                <a:spcPct val="50000"/>
              </a:spcBef>
            </a:pPr>
            <a:r>
              <a:rPr lang="ru-RU" altLang="ru-RU" sz="2400" b="1">
                <a:solidFill>
                  <a:srgbClr val="0033CC"/>
                </a:solidFill>
                <a:latin typeface="Tahoma" pitchFamily="34" charset="0"/>
              </a:rPr>
              <a:t>Обладают способностью</a:t>
            </a:r>
            <a:r>
              <a:rPr lang="ru-RU" altLang="ru-RU" sz="2400" b="1">
                <a:latin typeface="Tahoma" pitchFamily="34" charset="0"/>
              </a:rPr>
              <a:t> </a:t>
            </a:r>
            <a:r>
              <a:rPr lang="ru-RU" altLang="ru-RU" sz="2400" b="1" i="1">
                <a:solidFill>
                  <a:srgbClr val="FF0000"/>
                </a:solidFill>
                <a:latin typeface="Tahoma" pitchFamily="34" charset="0"/>
              </a:rPr>
              <a:t>самовозбуждаться</a:t>
            </a:r>
            <a:r>
              <a:rPr lang="ru-RU" altLang="ru-RU" sz="2400" b="1">
                <a:latin typeface="Tahoma" pitchFamily="34" charset="0"/>
              </a:rPr>
              <a:t> </a:t>
            </a:r>
            <a:r>
              <a:rPr lang="ru-RU" altLang="ru-RU" sz="2400" b="1">
                <a:solidFill>
                  <a:srgbClr val="FF0000"/>
                </a:solidFill>
                <a:latin typeface="Tahoma" pitchFamily="34" charset="0"/>
              </a:rPr>
              <a:t>и</a:t>
            </a:r>
            <a:r>
              <a:rPr lang="ru-RU" altLang="ru-RU" sz="2400" b="1">
                <a:latin typeface="Tahoma" pitchFamily="34" charset="0"/>
              </a:rPr>
              <a:t>  </a:t>
            </a:r>
            <a:r>
              <a:rPr lang="ru-RU" altLang="ru-RU" sz="2400" b="1">
                <a:solidFill>
                  <a:srgbClr val="0033CC"/>
                </a:solidFill>
                <a:latin typeface="Tahoma" pitchFamily="34" charset="0"/>
              </a:rPr>
              <a:t>обеспечивать возбуждение  рабочих кардиомиоцитов;</a:t>
            </a:r>
          </a:p>
          <a:p>
            <a:pPr>
              <a:spcBef>
                <a:spcPct val="50000"/>
              </a:spcBef>
            </a:pPr>
            <a:r>
              <a:rPr lang="ru-RU" altLang="ru-RU" sz="2000" b="1" i="1">
                <a:solidFill>
                  <a:srgbClr val="000066"/>
                </a:solidFill>
              </a:rPr>
              <a:t>Атипические мышечные волокна находятся в сердце в виде скоплений - узлов и пучков, а также разбросаны диффузно по всему миокарду. </a:t>
            </a:r>
            <a:endParaRPr lang="ru-RU" altLang="ru-RU" sz="2000" b="1" i="1">
              <a:solidFill>
                <a:srgbClr val="000066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Физические свойства сердечной мышцы: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650" y="1674813"/>
            <a:ext cx="7772400" cy="4530725"/>
          </a:xfrm>
        </p:spPr>
        <p:txBody>
          <a:bodyPr/>
          <a:lstStyle/>
          <a:p>
            <a:pPr marL="0" indent="0">
              <a:buNone/>
              <a:defRPr/>
            </a:pPr>
            <a:endParaRPr lang="ru-RU" sz="3200" dirty="0" smtClean="0"/>
          </a:p>
          <a:p>
            <a:pPr marL="0" indent="0">
              <a:buNone/>
              <a:defRPr/>
            </a:pPr>
            <a:r>
              <a:rPr lang="ru-RU" sz="3200" dirty="0" smtClean="0"/>
              <a:t>Эластичность-</a:t>
            </a:r>
            <a:endParaRPr lang="ru-RU" sz="3200" dirty="0" smtClean="0"/>
          </a:p>
          <a:p>
            <a:pPr marL="0" indent="0">
              <a:buNone/>
              <a:defRPr/>
            </a:pPr>
            <a:r>
              <a:rPr lang="ru-RU" dirty="0" smtClean="0"/>
              <a:t>создают эластическую </a:t>
            </a:r>
            <a:r>
              <a:rPr lang="ru-RU" dirty="0" err="1" smtClean="0"/>
              <a:t>тягу,и</a:t>
            </a:r>
            <a:endParaRPr lang="ru-RU" dirty="0" smtClean="0"/>
          </a:p>
          <a:p>
            <a:pPr marL="0" indent="0">
              <a:buNone/>
              <a:defRPr/>
            </a:pPr>
            <a:r>
              <a:rPr lang="ru-RU" dirty="0"/>
              <a:t>о</a:t>
            </a:r>
            <a:r>
              <a:rPr lang="ru-RU" dirty="0" smtClean="0"/>
              <a:t>беспечивают эффект </a:t>
            </a:r>
            <a:r>
              <a:rPr lang="ru-RU" dirty="0" smtClean="0"/>
              <a:t>пипетки</a:t>
            </a:r>
            <a:r>
              <a:rPr lang="ru-RU" dirty="0" smtClean="0"/>
              <a:t>,</a:t>
            </a:r>
          </a:p>
          <a:p>
            <a:pPr marL="0" lvl="0" indent="0">
              <a:buClr>
                <a:srgbClr val="B2B2B2"/>
              </a:buClr>
              <a:buNone/>
              <a:defRPr/>
            </a:pPr>
            <a:r>
              <a:rPr lang="ru-RU" sz="3200" dirty="0">
                <a:solidFill>
                  <a:srgbClr val="000000"/>
                </a:solidFill>
              </a:rPr>
              <a:t>Растяжимость-</a:t>
            </a:r>
          </a:p>
          <a:p>
            <a:pPr marL="0" indent="0">
              <a:buNone/>
              <a:defRPr/>
            </a:pPr>
            <a:r>
              <a:rPr lang="ru-RU" dirty="0" smtClean="0"/>
              <a:t>смягчают </a:t>
            </a:r>
            <a:r>
              <a:rPr lang="ru-RU" dirty="0" smtClean="0"/>
              <a:t>перепады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dirty="0" smtClean="0"/>
              <a:t> давления режима систола-диастола</a:t>
            </a:r>
            <a:endParaRPr lang="ru-RU" dirty="0"/>
          </a:p>
        </p:txBody>
      </p:sp>
      <p:graphicFrame>
        <p:nvGraphicFramePr>
          <p:cNvPr id="18459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299127"/>
              </p:ext>
            </p:extLst>
          </p:nvPr>
        </p:nvGraphicFramePr>
        <p:xfrm>
          <a:off x="6660232" y="1499387"/>
          <a:ext cx="2591122" cy="3732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9" name="CorelDRAW CMX" r:id="rId3" imgW="3176016" imgH="4395216" progId="">
                  <p:embed/>
                </p:oleObj>
              </mc:Choice>
              <mc:Fallback>
                <p:oleObj name="CorelDRAW CMX" r:id="rId3" imgW="3176016" imgH="4395216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1499387"/>
                        <a:ext cx="2591122" cy="37326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80025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Физиологические свойства сердечной мышцы:</a:t>
            </a: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4213" y="1773238"/>
            <a:ext cx="8459787" cy="4319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r>
              <a:rPr lang="ru-RU" altLang="ru-RU" sz="3600" b="1" i="1" dirty="0" smtClean="0">
                <a:latin typeface="Tahoma" pitchFamily="34" charset="0"/>
              </a:rPr>
              <a:t>Возбудимость </a:t>
            </a:r>
            <a:r>
              <a:rPr lang="ru-RU" altLang="ru-RU" sz="2000" b="1" i="1" dirty="0" smtClean="0">
                <a:latin typeface="Tahoma" pitchFamily="34" charset="0"/>
              </a:rPr>
              <a:t>– свойство ткани возбуждаться (генерировать ПД) в ответ на действие раздражителя пороговой силы);</a:t>
            </a:r>
          </a:p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r>
              <a:rPr lang="ru-RU" altLang="ru-RU" sz="3600" b="1" i="1" dirty="0" smtClean="0">
                <a:latin typeface="Tahoma" pitchFamily="34" charset="0"/>
              </a:rPr>
              <a:t>Проводимость </a:t>
            </a:r>
            <a:r>
              <a:rPr lang="ru-RU" altLang="ru-RU" sz="2000" b="1" i="1" dirty="0" smtClean="0">
                <a:latin typeface="Tahoma" pitchFamily="34" charset="0"/>
              </a:rPr>
              <a:t>– способность клеток сердца проводить возбуждение;</a:t>
            </a:r>
          </a:p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r>
              <a:rPr lang="ru-RU" altLang="ru-RU" sz="3600" b="1" i="1" dirty="0" smtClean="0">
                <a:latin typeface="Tahoma" pitchFamily="34" charset="0"/>
              </a:rPr>
              <a:t>Сократимость </a:t>
            </a:r>
            <a:r>
              <a:rPr lang="ru-RU" altLang="ru-RU" sz="2000" b="1" i="1" dirty="0" smtClean="0">
                <a:latin typeface="Tahoma" pitchFamily="34" charset="0"/>
              </a:rPr>
              <a:t>– способность клеток сердца сокращаться;</a:t>
            </a:r>
          </a:p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r>
              <a:rPr lang="ru-RU" altLang="ru-RU" sz="3600" b="1" i="1" dirty="0" err="1" smtClean="0">
                <a:latin typeface="Tahoma" pitchFamily="34" charset="0"/>
              </a:rPr>
              <a:t>Автоматия</a:t>
            </a:r>
            <a:r>
              <a:rPr lang="ru-RU" altLang="ru-RU" sz="3600" b="1" i="1" dirty="0" smtClean="0">
                <a:latin typeface="Tahoma" pitchFamily="34" charset="0"/>
              </a:rPr>
              <a:t> </a:t>
            </a:r>
            <a:r>
              <a:rPr lang="ru-RU" altLang="ru-RU" sz="2000" b="1" i="1" dirty="0" smtClean="0">
                <a:latin typeface="Tahoma" pitchFamily="34" charset="0"/>
              </a:rPr>
              <a:t>- способность клеток сердца к самовозбуждению без каких-либо воздействий извне;</a:t>
            </a:r>
          </a:p>
          <a:p>
            <a:pPr algn="ctr"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endParaRPr lang="ru-RU" altLang="ru-RU" sz="2000" b="1" i="1" dirty="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ru-RU" altLang="ru-RU" sz="2400" b="1" i="1" dirty="0" smtClean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0033CC"/>
                </a:solidFill>
                <a:latin typeface="Arial" charset="0"/>
              </a:rPr>
              <a:t/>
            </a:r>
            <a:br>
              <a:rPr lang="ru-RU" altLang="ru-RU" sz="2000" b="1" i="1" smtClean="0">
                <a:solidFill>
                  <a:srgbClr val="0033CC"/>
                </a:solidFill>
                <a:latin typeface="Arial" charset="0"/>
              </a:rPr>
            </a:br>
            <a:r>
              <a:rPr lang="ru-RU" altLang="ru-RU" sz="1800" b="1" i="1" smtClean="0">
                <a:solidFill>
                  <a:srgbClr val="0033CC"/>
                </a:solidFill>
                <a:latin typeface="Arial" charset="0"/>
              </a:rPr>
              <a:t>ОСОБЕННОСТИ ПРОЦЕССА ВОЗБУЖДЕНИЯ</a:t>
            </a:r>
            <a:r>
              <a:rPr lang="ru-RU" altLang="ru-RU" sz="2400" b="1" i="1" smtClean="0">
                <a:solidFill>
                  <a:srgbClr val="0033CC"/>
                </a:solidFill>
                <a:latin typeface="Arial" charset="0"/>
              </a:rPr>
              <a:t> и изменение </a:t>
            </a:r>
            <a:r>
              <a:rPr lang="ru-RU" altLang="ru-RU" sz="1800" b="1" i="1" smtClean="0">
                <a:solidFill>
                  <a:srgbClr val="0033CC"/>
                </a:solidFill>
                <a:latin typeface="Arial" charset="0"/>
              </a:rPr>
              <a:t>ВОЗБУДИМОСТИ </a:t>
            </a:r>
            <a:r>
              <a:rPr lang="ru-RU" altLang="ru-RU" sz="2400" b="1" i="1" smtClean="0">
                <a:solidFill>
                  <a:srgbClr val="0033CC"/>
                </a:solidFill>
                <a:latin typeface="Arial" charset="0"/>
              </a:rPr>
              <a:t>кардиомиоцитов</a:t>
            </a:r>
            <a:br>
              <a:rPr lang="ru-RU" altLang="ru-RU" sz="2400" b="1" i="1" smtClean="0">
                <a:solidFill>
                  <a:srgbClr val="0033CC"/>
                </a:solidFill>
                <a:latin typeface="Arial" charset="0"/>
              </a:rPr>
            </a:br>
            <a:r>
              <a:rPr lang="ru-RU" altLang="ru-RU" sz="200" b="1" i="1" smtClean="0">
                <a:solidFill>
                  <a:srgbClr val="0033CC"/>
                </a:solidFill>
                <a:latin typeface="Arial" charset="0"/>
              </a:rPr>
              <a:t/>
            </a:r>
            <a:br>
              <a:rPr lang="ru-RU" altLang="ru-RU" sz="200" b="1" i="1" smtClean="0">
                <a:solidFill>
                  <a:srgbClr val="0033CC"/>
                </a:solidFill>
                <a:latin typeface="Arial" charset="0"/>
              </a:rPr>
            </a:br>
            <a:endParaRPr lang="ru-RU" altLang="ru-RU" sz="1400" b="1" i="1" smtClean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600200"/>
            <a:ext cx="8353425" cy="45307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400" b="1" i="1" smtClean="0">
                <a:solidFill>
                  <a:srgbClr val="0033CC"/>
                </a:solidFill>
              </a:rPr>
              <a:t>( БАЗИРУЕТСЯ НА МЕМБРАННОМ ПОТЕНЦИАЛЕ КАРДИОМИОЦИТОВ</a:t>
            </a:r>
            <a:br>
              <a:rPr lang="ru-RU" altLang="ru-RU" sz="1400" b="1" i="1" smtClean="0">
                <a:solidFill>
                  <a:srgbClr val="0033CC"/>
                </a:solidFill>
              </a:rPr>
            </a:br>
            <a:r>
              <a:rPr lang="ru-RU" altLang="ru-RU" sz="1400" b="1" i="1" smtClean="0">
                <a:solidFill>
                  <a:srgbClr val="0033CC"/>
                </a:solidFill>
              </a:rPr>
              <a:t> – 70-90 МВ</a:t>
            </a:r>
            <a:endParaRPr lang="ru-RU" altLang="ru-RU" sz="1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/>
              <a:t>	</a:t>
            </a:r>
            <a:r>
              <a:rPr lang="ru-RU" altLang="ru-RU" sz="2000" b="1" i="1" u="sng" smtClean="0"/>
              <a:t>Возбудимость </a:t>
            </a:r>
            <a:r>
              <a:rPr lang="ru-RU" altLang="ru-RU" sz="2000" smtClean="0"/>
              <a:t>- </a:t>
            </a:r>
            <a:r>
              <a:rPr lang="ru-RU" altLang="ru-RU" sz="1800" smtClean="0"/>
              <a:t>свойство </a:t>
            </a:r>
            <a:r>
              <a:rPr lang="ru-RU" altLang="ru-RU" sz="1400" b="1" smtClean="0"/>
              <a:t>КАРДИОМИЦИТОВ</a:t>
            </a:r>
            <a:r>
              <a:rPr lang="ru-RU" altLang="ru-RU" sz="1800" smtClean="0"/>
              <a:t> отвечать на действие порогового раздражителя потенциалом действия -(возбуждением),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smtClean="0"/>
              <a:t>	и как следствие – сокращением. ЭМС – электромеханическое сопряжение процессов</a:t>
            </a: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smtClean="0"/>
              <a:t>Изменение </a:t>
            </a:r>
            <a:r>
              <a:rPr lang="ru-RU" altLang="ru-RU" sz="2000" b="1" i="1" u="sng" smtClean="0"/>
              <a:t> </a:t>
            </a: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smtClean="0"/>
              <a:t>Потенциал действия               возбудимости при возбуждении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i="1" smtClean="0"/>
          </a:p>
        </p:txBody>
      </p:sp>
      <p:pic>
        <p:nvPicPr>
          <p:cNvPr id="117763" name="Picture 4" descr="Рефрак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4238" y="3789363"/>
            <a:ext cx="3348037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3" y="4010025"/>
            <a:ext cx="2905125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5" name="Rectangle 6"/>
          <p:cNvSpPr>
            <a:spLocks noChangeArrowheads="1"/>
          </p:cNvSpPr>
          <p:nvPr/>
        </p:nvSpPr>
        <p:spPr bwMode="auto">
          <a:xfrm>
            <a:off x="3563938" y="3933825"/>
            <a:ext cx="25923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b="1"/>
              <a:t>Мембранный потенциал  мышечной клетки СЕРДЦА составляет  70 - 90 мВ.</a:t>
            </a:r>
          </a:p>
          <a:p>
            <a:endParaRPr lang="ru-RU" altLang="ru-RU" sz="1200" b="1"/>
          </a:p>
          <a:p>
            <a:r>
              <a:rPr lang="ru-RU" altLang="ru-RU" sz="1200" b="1"/>
              <a:t>Природа ПД -  изменение проницаемости для  ионов  </a:t>
            </a:r>
            <a:r>
              <a:rPr lang="en-US" altLang="ru-RU" sz="1200" b="1"/>
              <a:t>Na</a:t>
            </a:r>
            <a:r>
              <a:rPr lang="ru-RU" altLang="ru-RU" sz="1200" b="1"/>
              <a:t>, что приводит к изменению величины МП. ПД кардиомиоцитов составляет 120 мВ. </a:t>
            </a:r>
          </a:p>
          <a:p>
            <a:r>
              <a:rPr lang="ru-RU" altLang="ru-RU" sz="1200" b="1"/>
              <a:t>Продолжительность –</a:t>
            </a:r>
          </a:p>
          <a:p>
            <a:r>
              <a:rPr lang="ru-RU" altLang="ru-RU" sz="1200" b="1"/>
              <a:t>300 -350 мс.</a:t>
            </a:r>
          </a:p>
          <a:p>
            <a:endParaRPr lang="ru-RU" altLang="ru-RU" sz="1200" b="1"/>
          </a:p>
        </p:txBody>
      </p:sp>
      <p:sp>
        <p:nvSpPr>
          <p:cNvPr id="117766" name="Rectangle 7"/>
          <p:cNvSpPr>
            <a:spLocks noChangeArrowheads="1"/>
          </p:cNvSpPr>
          <p:nvPr/>
        </p:nvSpPr>
        <p:spPr bwMode="auto">
          <a:xfrm>
            <a:off x="1258888" y="3500438"/>
            <a:ext cx="22336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1400" b="1"/>
          </a:p>
          <a:p>
            <a:r>
              <a:rPr lang="ru-RU" altLang="ru-RU" sz="1400" b="1"/>
              <a:t>Плато- результат диффузии ионов Са  в клетку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smtClean="0">
                <a:solidFill>
                  <a:srgbClr val="330033"/>
                </a:solidFill>
                <a:latin typeface="Arial" charset="0"/>
              </a:rPr>
              <a:t>ОСОБЕННОСТИ СОКРАТИМОСТИ  КАРДИОМИОЦИТОВ </a:t>
            </a:r>
            <a:r>
              <a:rPr lang="ru-RU" altLang="ru-RU" sz="3200" b="1" i="1" smtClean="0">
                <a:solidFill>
                  <a:srgbClr val="330033"/>
                </a:solidFill>
                <a:latin typeface="Arial" charset="0"/>
              </a:rPr>
              <a:t>–</a:t>
            </a:r>
            <a:br>
              <a:rPr lang="ru-RU" altLang="ru-RU" sz="3200" b="1" i="1" smtClean="0">
                <a:solidFill>
                  <a:srgbClr val="330033"/>
                </a:solidFill>
                <a:latin typeface="Arial" charset="0"/>
              </a:rPr>
            </a:br>
            <a:r>
              <a:rPr lang="ru-RU" altLang="ru-RU" sz="1800" b="1" i="1" smtClean="0">
                <a:solidFill>
                  <a:srgbClr val="330033"/>
                </a:solidFill>
                <a:latin typeface="Arial" charset="0"/>
              </a:rPr>
              <a:t> </a:t>
            </a:r>
            <a:r>
              <a:rPr lang="ru-RU" altLang="ru-RU" sz="1400" b="1" i="1" smtClean="0">
                <a:solidFill>
                  <a:srgbClr val="330033"/>
                </a:solidFill>
                <a:latin typeface="Arial" charset="0"/>
              </a:rPr>
              <a:t>это способность сердца отвечать на действие раздражителей укорочением исходной длины мышечных волокон или их напряжением, когда их длина не меняется.</a:t>
            </a:r>
            <a:br>
              <a:rPr lang="ru-RU" altLang="ru-RU" sz="1400" b="1" i="1" smtClean="0">
                <a:solidFill>
                  <a:srgbClr val="330033"/>
                </a:solidFill>
                <a:latin typeface="Arial" charset="0"/>
              </a:rPr>
            </a:br>
            <a:endParaRPr lang="ru-RU" altLang="ru-RU" sz="2000" smtClean="0"/>
          </a:p>
        </p:txBody>
      </p:sp>
      <p:sp>
        <p:nvSpPr>
          <p:cNvPr id="118786" name="Объект 2"/>
          <p:cNvSpPr>
            <a:spLocks noGrp="1"/>
          </p:cNvSpPr>
          <p:nvPr>
            <p:ph idx="1"/>
          </p:nvPr>
        </p:nvSpPr>
        <p:spPr>
          <a:xfrm>
            <a:off x="611188" y="1600200"/>
            <a:ext cx="5113337" cy="4530725"/>
          </a:xfrm>
        </p:spPr>
        <p:txBody>
          <a:bodyPr/>
          <a:lstStyle/>
          <a:p>
            <a:r>
              <a:rPr lang="ru-RU" altLang="ru-RU" sz="1600" dirty="0" smtClean="0"/>
              <a:t>Сердечная мышца работает в режиме одиночного сокращения - у предсердий период составляет 100 </a:t>
            </a:r>
            <a:r>
              <a:rPr lang="ru-RU" altLang="ru-RU" sz="1600" dirty="0" err="1" smtClean="0"/>
              <a:t>мс</a:t>
            </a:r>
            <a:r>
              <a:rPr lang="ru-RU" altLang="ru-RU" sz="1600" dirty="0" smtClean="0"/>
              <a:t>, у желудочков- 300 </a:t>
            </a:r>
            <a:r>
              <a:rPr lang="ru-RU" altLang="ru-RU" sz="1600" dirty="0" err="1" smtClean="0"/>
              <a:t>мс</a:t>
            </a:r>
            <a:r>
              <a:rPr lang="ru-RU" altLang="ru-RU" sz="1600" dirty="0" smtClean="0"/>
              <a:t>.</a:t>
            </a:r>
          </a:p>
          <a:p>
            <a:r>
              <a:rPr lang="ru-RU" altLang="ru-RU" sz="1600" dirty="0" smtClean="0"/>
              <a:t>У </a:t>
            </a:r>
            <a:r>
              <a:rPr lang="ru-RU" altLang="ru-RU" sz="1600" dirty="0" err="1" smtClean="0"/>
              <a:t>кардиомиоцитов</a:t>
            </a:r>
            <a:r>
              <a:rPr lang="ru-RU" altLang="ru-RU" sz="1600" dirty="0" smtClean="0"/>
              <a:t> отсутствует режим суммации сокращений, она не может сокращаться </a:t>
            </a:r>
            <a:r>
              <a:rPr lang="ru-RU" altLang="ru-RU" sz="1600" dirty="0" err="1" smtClean="0"/>
              <a:t>тетанически</a:t>
            </a:r>
            <a:r>
              <a:rPr lang="ru-RU" altLang="ru-RU" sz="1600" dirty="0" smtClean="0"/>
              <a:t>, т.к. у нее длительный период абсолютной </a:t>
            </a:r>
            <a:r>
              <a:rPr lang="ru-RU" altLang="ru-RU" sz="1600" dirty="0" err="1" smtClean="0"/>
              <a:t>рефрактерности</a:t>
            </a:r>
            <a:r>
              <a:rPr lang="ru-RU" altLang="ru-RU" sz="1600" dirty="0" smtClean="0"/>
              <a:t> 270 </a:t>
            </a:r>
            <a:r>
              <a:rPr lang="ru-RU" altLang="ru-RU" sz="1600" dirty="0" err="1" smtClean="0"/>
              <a:t>мс</a:t>
            </a:r>
            <a:r>
              <a:rPr lang="ru-RU" altLang="ru-RU" sz="1600" dirty="0" smtClean="0"/>
              <a:t>.  .</a:t>
            </a:r>
          </a:p>
          <a:p>
            <a:r>
              <a:rPr lang="ru-RU" altLang="ru-RU" sz="1600" dirty="0" smtClean="0"/>
              <a:t>Миокард возбуждается в соответствии с законом </a:t>
            </a:r>
            <a:r>
              <a:rPr lang="ru-RU" altLang="ru-RU" sz="1600" dirty="0" err="1" smtClean="0"/>
              <a:t>законом</a:t>
            </a:r>
            <a:r>
              <a:rPr lang="ru-RU" altLang="ru-RU" sz="1600" dirty="0" smtClean="0"/>
              <a:t> «все или ничего» - увеличение силы раздражителя больше порогового </a:t>
            </a:r>
            <a:r>
              <a:rPr lang="ru-RU" altLang="ru-RU" sz="1800" i="1" u="sng" dirty="0" smtClean="0">
                <a:solidFill>
                  <a:srgbClr val="FF0000"/>
                </a:solidFill>
              </a:rPr>
              <a:t>не приводит </a:t>
            </a:r>
            <a:r>
              <a:rPr lang="ru-RU" altLang="ru-RU" sz="1600" dirty="0" smtClean="0"/>
              <a:t>к увеличению силы сокращения.</a:t>
            </a:r>
          </a:p>
          <a:p>
            <a:r>
              <a:rPr lang="ru-RU" altLang="ru-RU" sz="1600" dirty="0" smtClean="0"/>
              <a:t>Электромеханическое сопряжение обеспечивается за счет внеклеточного Са</a:t>
            </a:r>
            <a:r>
              <a:rPr lang="ru-RU" altLang="ru-RU" sz="1100" dirty="0" smtClean="0"/>
              <a:t>2. </a:t>
            </a:r>
            <a:r>
              <a:rPr lang="ru-RU" altLang="ru-RU" sz="1600" dirty="0" smtClean="0"/>
              <a:t>При снижении концентрации </a:t>
            </a:r>
            <a:r>
              <a:rPr lang="ru-RU" altLang="ru-RU" sz="1600" dirty="0" err="1" smtClean="0"/>
              <a:t>Са</a:t>
            </a:r>
            <a:r>
              <a:rPr lang="ru-RU" altLang="ru-RU" sz="1600" dirty="0" smtClean="0"/>
              <a:t> </a:t>
            </a:r>
            <a:r>
              <a:rPr lang="ru-RU" altLang="ru-RU" sz="1600" dirty="0" err="1" smtClean="0"/>
              <a:t>кардиомиоциты</a:t>
            </a:r>
            <a:r>
              <a:rPr lang="ru-RU" altLang="ru-RU" sz="1600" dirty="0" smtClean="0"/>
              <a:t> теряют возможность к сокращению</a:t>
            </a:r>
          </a:p>
          <a:p>
            <a:endParaRPr lang="ru-RU" altLang="ru-RU" sz="2400" dirty="0" smtClean="0"/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  <p:pic>
        <p:nvPicPr>
          <p:cNvPr id="118787" name="Picture 4"/>
          <p:cNvPicPr>
            <a:picLocks noChangeAspect="1" noChangeArrowheads="1"/>
          </p:cNvPicPr>
          <p:nvPr/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 bwMode="auto">
          <a:xfrm>
            <a:off x="6246813" y="2232025"/>
            <a:ext cx="2573337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Прямоугольник 4"/>
          <p:cNvSpPr>
            <a:spLocks noChangeArrowheads="1"/>
          </p:cNvSpPr>
          <p:nvPr/>
        </p:nvSpPr>
        <p:spPr bwMode="auto">
          <a:xfrm>
            <a:off x="5651500" y="1700213"/>
            <a:ext cx="33131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altLang="ru-RU" sz="3200" b="1"/>
              <a:t> </a:t>
            </a:r>
            <a:r>
              <a:rPr lang="ru-RU" altLang="ru-RU" sz="1600" b="1" i="1"/>
              <a:t>ЗАКОН «ВСЕ ИЛИ НИЧЕГО»</a:t>
            </a:r>
          </a:p>
        </p:txBody>
      </p:sp>
      <p:sp>
        <p:nvSpPr>
          <p:cNvPr id="118789" name="Прямоугольник 6"/>
          <p:cNvSpPr>
            <a:spLocks noChangeArrowheads="1"/>
          </p:cNvSpPr>
          <p:nvPr/>
        </p:nvSpPr>
        <p:spPr bwMode="auto">
          <a:xfrm flipH="1" flipV="1">
            <a:off x="5867400" y="3644900"/>
            <a:ext cx="503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altLang="ru-RU" b="1" i="1"/>
              <a:t>»</a:t>
            </a:r>
          </a:p>
        </p:txBody>
      </p:sp>
      <p:pic>
        <p:nvPicPr>
          <p:cNvPr id="118790" name="Picture 5"/>
          <p:cNvPicPr>
            <a:picLocks noChangeAspect="1" noChangeArrowheads="1"/>
          </p:cNvPicPr>
          <p:nvPr/>
        </p:nvPicPr>
        <p:blipFill>
          <a:blip r:embed="rId3">
            <a:lum bright="-12000" contrast="12000"/>
          </a:blip>
          <a:srcRect/>
          <a:stretch>
            <a:fillRect/>
          </a:stretch>
        </p:blipFill>
        <p:spPr bwMode="auto">
          <a:xfrm>
            <a:off x="6246813" y="4826000"/>
            <a:ext cx="2573337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ОСОБЕННОСТИ СВОЙСТВ МИОКАРДА</a:t>
            </a:r>
          </a:p>
        </p:txBody>
      </p:sp>
      <p:pic>
        <p:nvPicPr>
          <p:cNvPr id="1198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30000"/>
          </a:blip>
          <a:srcRect/>
          <a:stretch>
            <a:fillRect/>
          </a:stretch>
        </p:blipFill>
        <p:spPr>
          <a:xfrm>
            <a:off x="1835150" y="1916113"/>
            <a:ext cx="52578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2" name="Rectangle 2"/>
          <p:cNvSpPr>
            <a:spLocks noChangeArrowheads="1"/>
          </p:cNvSpPr>
          <p:nvPr/>
        </p:nvSpPr>
        <p:spPr bwMode="auto">
          <a:xfrm>
            <a:off x="609600" y="476250"/>
            <a:ext cx="8283575" cy="54737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altLang="ru-RU" sz="240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617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40200" y="692150"/>
            <a:ext cx="5003800" cy="5411788"/>
          </a:xfrm>
          <a:ln>
            <a:solidFill>
              <a:schemeClr val="bg1"/>
            </a:solidFill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b="1" smtClean="0">
                <a:latin typeface="Tahoma" pitchFamily="34" charset="0"/>
              </a:rPr>
              <a:t>План лекции: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altLang="ru-RU" sz="2000" b="1" smtClean="0"/>
          </a:p>
          <a:p>
            <a:pPr eaLnBrk="1" hangingPunct="1">
              <a:buClr>
                <a:srgbClr val="FF3300"/>
              </a:buClr>
            </a:pPr>
            <a:r>
              <a:rPr lang="ru-RU" altLang="ru-RU" sz="2000" b="1" smtClean="0"/>
              <a:t>Функциональное строение системы кровообращения. </a:t>
            </a:r>
          </a:p>
          <a:p>
            <a:pPr eaLnBrk="1" hangingPunct="1">
              <a:buClr>
                <a:srgbClr val="FF3300"/>
              </a:buClr>
            </a:pPr>
            <a:r>
              <a:rPr lang="ru-RU" altLang="ru-RU" sz="2000" b="1" smtClean="0"/>
              <a:t>Функциональная организация работы сердца.</a:t>
            </a:r>
          </a:p>
          <a:p>
            <a:pPr eaLnBrk="1" hangingPunct="1"/>
            <a:r>
              <a:rPr lang="ru-RU" altLang="ru-RU" sz="2000" b="1" smtClean="0"/>
              <a:t>Функциональные показатели деятельности сердца.</a:t>
            </a:r>
          </a:p>
          <a:p>
            <a:pPr eaLnBrk="1" hangingPunct="1"/>
            <a:r>
              <a:rPr lang="ru-RU" altLang="ru-RU" sz="2000" b="1" smtClean="0"/>
              <a:t>Основные физиологические свойства сердечной мышцы.</a:t>
            </a:r>
          </a:p>
          <a:p>
            <a:pPr eaLnBrk="1" hangingPunct="1"/>
            <a:r>
              <a:rPr lang="ru-RU" altLang="ru-RU" sz="2000" b="1" smtClean="0"/>
              <a:t>Нейрогуморальные механизмы регуляции деятельности сердца.</a:t>
            </a:r>
          </a:p>
          <a:p>
            <a:pPr eaLnBrk="1" hangingPunct="1"/>
            <a:r>
              <a:rPr lang="ru-RU" altLang="ru-RU" sz="2000" b="1" smtClean="0"/>
              <a:t>Заключение.</a:t>
            </a:r>
          </a:p>
          <a:p>
            <a:pPr algn="ctr" eaLnBrk="1" hangingPunct="1">
              <a:buClr>
                <a:srgbClr val="FF3300"/>
              </a:buClr>
              <a:buFont typeface="Wingdings" pitchFamily="2" charset="2"/>
              <a:buNone/>
            </a:pPr>
            <a:endParaRPr lang="ru-RU" altLang="ru-RU" sz="3200" b="1" smtClean="0">
              <a:solidFill>
                <a:srgbClr val="FF3300"/>
              </a:solidFill>
              <a:latin typeface="Tahoma" pitchFamily="34" charset="0"/>
            </a:endParaRPr>
          </a:p>
        </p:txBody>
      </p:sp>
      <p:graphicFrame>
        <p:nvGraphicFramePr>
          <p:cNvPr id="6171" name="Object 27"/>
          <p:cNvGraphicFramePr>
            <a:graphicFrameLocks noChangeAspect="1"/>
          </p:cNvGraphicFramePr>
          <p:nvPr/>
        </p:nvGraphicFramePr>
        <p:xfrm>
          <a:off x="684213" y="1052513"/>
          <a:ext cx="3600450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CorelDRAW CMX" r:id="rId4" imgW="3176016" imgH="4395216" progId="">
                  <p:embed/>
                </p:oleObj>
              </mc:Choice>
              <mc:Fallback>
                <p:oleObj name="CorelDRAW CMX" r:id="rId4" imgW="3176016" imgH="4395216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052513"/>
                        <a:ext cx="3600450" cy="518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25400"/>
            <a:ext cx="8077200" cy="11969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3800" dirty="0" smtClean="0">
                <a:solidFill>
                  <a:srgbClr val="FF3300"/>
                </a:solidFill>
                <a:latin typeface="Impact" panose="020B0806030902050204" pitchFamily="34" charset="0"/>
              </a:rPr>
              <a:t/>
            </a:r>
            <a:br>
              <a:rPr lang="ru-RU" altLang="ru-RU" sz="3800" dirty="0" smtClean="0">
                <a:solidFill>
                  <a:srgbClr val="FF3300"/>
                </a:solidFill>
                <a:latin typeface="Impact" panose="020B0806030902050204" pitchFamily="34" charset="0"/>
              </a:rPr>
            </a:br>
            <a:r>
              <a:rPr lang="ru-RU" altLang="ru-RU" sz="3800" dirty="0">
                <a:solidFill>
                  <a:srgbClr val="0033CC"/>
                </a:solidFill>
                <a:latin typeface="+mn-lt"/>
              </a:rPr>
              <a:t>О</a:t>
            </a:r>
            <a:r>
              <a:rPr lang="ru-RU" altLang="ru-RU" sz="3800" dirty="0" smtClean="0">
                <a:solidFill>
                  <a:srgbClr val="0033CC"/>
                </a:solidFill>
                <a:latin typeface="+mn-lt"/>
              </a:rPr>
              <a:t>собенности</a:t>
            </a:r>
            <a:r>
              <a:rPr lang="ru-RU" altLang="ru-RU" sz="3800" b="1" dirty="0" smtClean="0">
                <a:solidFill>
                  <a:srgbClr val="FF3300"/>
                </a:solidFill>
                <a:latin typeface="Impact" panose="020B0806030902050204" pitchFamily="34" charset="0"/>
              </a:rPr>
              <a:t/>
            </a:r>
            <a:br>
              <a:rPr lang="ru-RU" altLang="ru-RU" sz="3800" b="1" dirty="0" smtClean="0">
                <a:solidFill>
                  <a:srgbClr val="FF3300"/>
                </a:solidFill>
                <a:latin typeface="Impact" panose="020B0806030902050204" pitchFamily="34" charset="0"/>
              </a:rPr>
            </a:br>
            <a:r>
              <a:rPr lang="ru-RU" altLang="ru-RU" sz="2000" b="1" dirty="0" smtClean="0">
                <a:solidFill>
                  <a:srgbClr val="0033CC"/>
                </a:solidFill>
                <a:latin typeface="Arial" panose="020B0604020202020204" pitchFamily="34" charset="0"/>
              </a:rPr>
              <a:t> ПРОВЕДЕНИЯ ВОЗБУЖДЕНИЯ В МИОКАРДЕ</a:t>
            </a:r>
          </a:p>
        </p:txBody>
      </p:sp>
      <p:sp>
        <p:nvSpPr>
          <p:cNvPr id="120834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997200"/>
            <a:ext cx="7772400" cy="3133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altLang="ru-RU" b="1" smtClean="0"/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/>
              <a:t>Предсердия - 0,8 - 1,0 м</a:t>
            </a:r>
            <a:r>
              <a:rPr lang="en-US" altLang="ru-RU" b="1" smtClean="0"/>
              <a:t>/</a:t>
            </a:r>
            <a:r>
              <a:rPr lang="ru-RU" altLang="ru-RU" b="1" smtClean="0"/>
              <a:t>с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1200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600" b="1" i="1" u="sng" smtClean="0"/>
              <a:t>Миокард желудочков:</a:t>
            </a:r>
            <a:r>
              <a:rPr lang="ru-RU" altLang="ru-RU" b="1" i="1" u="sng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/>
              <a:t>  субэндокардиальный - 1,0 м</a:t>
            </a:r>
            <a:r>
              <a:rPr lang="en-US" altLang="ru-RU" b="1" smtClean="0"/>
              <a:t>/</a:t>
            </a:r>
            <a:r>
              <a:rPr lang="ru-RU" altLang="ru-RU" b="1" smtClean="0"/>
              <a:t>с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/>
              <a:t> субэпикардиальный  - 0,4 - 1,0 м</a:t>
            </a:r>
            <a:r>
              <a:rPr lang="en-US" altLang="ru-RU" b="1" smtClean="0"/>
              <a:t>/</a:t>
            </a:r>
            <a:r>
              <a:rPr lang="ru-RU" altLang="ru-RU" b="1" smtClean="0"/>
              <a:t>с</a:t>
            </a:r>
          </a:p>
          <a:p>
            <a:pPr eaLnBrk="1" hangingPunct="1">
              <a:lnSpc>
                <a:spcPct val="90000"/>
              </a:lnSpc>
            </a:pPr>
            <a:endParaRPr lang="ru-RU" altLang="ru-RU" b="1" smtClean="0"/>
          </a:p>
        </p:txBody>
      </p:sp>
      <p:sp>
        <p:nvSpPr>
          <p:cNvPr id="120835" name="Rectangle 4"/>
          <p:cNvSpPr>
            <a:spLocks noChangeArrowheads="1"/>
          </p:cNvSpPr>
          <p:nvPr/>
        </p:nvSpPr>
        <p:spPr bwMode="auto">
          <a:xfrm>
            <a:off x="755650" y="1712913"/>
            <a:ext cx="79184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i="1">
                <a:solidFill>
                  <a:srgbClr val="FF3300"/>
                </a:solidFill>
              </a:rPr>
              <a:t>Миокард обеспечивает диффузное распространение возбуждения, т.к. является функциональным синцитием, т.е. имеет «нексусы» с помощью которых возбуждение передается от одной клетки к другой.</a:t>
            </a:r>
          </a:p>
          <a:p>
            <a:pPr algn="ctr"/>
            <a:endParaRPr lang="ru-RU" altLang="ru-RU" sz="2000" b="1" i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i="1" smtClean="0">
                <a:latin typeface="Arial" charset="0"/>
              </a:rPr>
              <a:t>АВТОМАТИЯ СЕРДЦА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3600" smtClean="0"/>
              <a:t>	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4400" smtClean="0"/>
              <a:t>	</a:t>
            </a:r>
            <a:r>
              <a:rPr lang="ru-RU" altLang="ru-RU" sz="3200" b="1" smtClean="0">
                <a:solidFill>
                  <a:srgbClr val="0033CC"/>
                </a:solidFill>
              </a:rPr>
              <a:t>Способность отдельных клеток сердца к </a:t>
            </a:r>
            <a:r>
              <a:rPr lang="ru-RU" altLang="ru-RU" sz="3200" b="1" i="1" smtClean="0">
                <a:solidFill>
                  <a:srgbClr val="0033CC"/>
                </a:solidFill>
              </a:rPr>
              <a:t>самовозбуждению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b="1" i="1" u="sng" smtClean="0">
                <a:solidFill>
                  <a:schemeClr val="accent2"/>
                </a:solidFill>
              </a:rPr>
              <a:t>ПРИ ОТСУТСТВИИ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b="1" i="1" u="sng" smtClean="0">
                <a:solidFill>
                  <a:schemeClr val="accent2"/>
                </a:solidFill>
              </a:rPr>
              <a:t>ВНЕШНИХ РАЗДРАЖИТЕЛЕЙ</a:t>
            </a:r>
            <a:r>
              <a:rPr lang="ru-RU" altLang="ru-RU" sz="3200" b="1" u="sng" smtClean="0">
                <a:solidFill>
                  <a:schemeClr val="accent2"/>
                </a:solidFill>
              </a:rPr>
              <a:t> !!!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3200" b="1" smtClean="0">
                <a:solidFill>
                  <a:srgbClr val="0033CC"/>
                </a:solidFill>
              </a:rPr>
              <a:t>(т.е. сердце способно работать в изолированном состоянии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ru-RU" altLang="ru-RU" sz="38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Проводящая система сердца</a:t>
            </a:r>
          </a:p>
        </p:txBody>
      </p:sp>
      <p:pic>
        <p:nvPicPr>
          <p:cNvPr id="123906" name="Picture 3" descr="Прово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1917700"/>
            <a:ext cx="54737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Line 4"/>
          <p:cNvSpPr>
            <a:spLocks noChangeShapeType="1"/>
          </p:cNvSpPr>
          <p:nvPr/>
        </p:nvSpPr>
        <p:spPr bwMode="auto">
          <a:xfrm flipV="1">
            <a:off x="5410200" y="26670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908" name="Line 5"/>
          <p:cNvSpPr>
            <a:spLocks noChangeShapeType="1"/>
          </p:cNvSpPr>
          <p:nvPr/>
        </p:nvSpPr>
        <p:spPr bwMode="auto">
          <a:xfrm flipV="1">
            <a:off x="4038600" y="28956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909" name="Rectangle 7"/>
          <p:cNvSpPr>
            <a:spLocks noChangeArrowheads="1"/>
          </p:cNvSpPr>
          <p:nvPr/>
        </p:nvSpPr>
        <p:spPr bwMode="auto">
          <a:xfrm>
            <a:off x="650875" y="1885950"/>
            <a:ext cx="30575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 u="sng">
                <a:solidFill>
                  <a:srgbClr val="000066"/>
                </a:solidFill>
              </a:rPr>
              <a:t>Атипические мышечные волокна</a:t>
            </a:r>
            <a:r>
              <a:rPr lang="ru-RU" altLang="ru-RU" sz="2000" b="1" i="1">
                <a:solidFill>
                  <a:srgbClr val="000066"/>
                </a:solidFill>
              </a:rPr>
              <a:t> находятся в сердце в виде скоплений - узлов и пучков, а также разбросаны диффузно по всему миокарду.</a:t>
            </a:r>
            <a:r>
              <a:rPr lang="ru-RU" altLang="ru-RU" sz="2000"/>
              <a:t> </a:t>
            </a:r>
          </a:p>
          <a:p>
            <a:pPr>
              <a:spcBef>
                <a:spcPct val="50000"/>
              </a:spcBef>
            </a:pPr>
            <a:r>
              <a:rPr lang="ru-RU" altLang="ru-RU" sz="2000" b="1"/>
              <a:t>АМВ - обладают способностью к самовозбуждению с формированием ПД, который вызывает возбуждение  рабочих кардиомиоцитов;</a:t>
            </a:r>
          </a:p>
          <a:p>
            <a:pPr>
              <a:spcBef>
                <a:spcPct val="50000"/>
              </a:spcBef>
            </a:pPr>
            <a:endParaRPr lang="ru-RU" alt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30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Потенциал действия атипичных кардиомиоцитов</a:t>
            </a:r>
          </a:p>
        </p:txBody>
      </p:sp>
      <p:pic>
        <p:nvPicPr>
          <p:cNvPr id="1259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989138"/>
            <a:ext cx="5184775" cy="4114800"/>
          </a:xfrm>
        </p:spPr>
      </p:pic>
      <p:sp>
        <p:nvSpPr>
          <p:cNvPr id="125955" name="Text Box 4"/>
          <p:cNvSpPr txBox="1">
            <a:spLocks noChangeArrowheads="1"/>
          </p:cNvSpPr>
          <p:nvPr/>
        </p:nvSpPr>
        <p:spPr bwMode="auto">
          <a:xfrm>
            <a:off x="1690688" y="4652963"/>
            <a:ext cx="3603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 b="1">
                <a:latin typeface="Times New Roman" pitchFamily="18" charset="0"/>
              </a:rPr>
              <a:t>1</a:t>
            </a:r>
          </a:p>
        </p:txBody>
      </p:sp>
      <p:sp>
        <p:nvSpPr>
          <p:cNvPr id="125956" name="Text Box 5"/>
          <p:cNvSpPr txBox="1">
            <a:spLocks noChangeArrowheads="1"/>
          </p:cNvSpPr>
          <p:nvPr/>
        </p:nvSpPr>
        <p:spPr bwMode="auto">
          <a:xfrm>
            <a:off x="2698750" y="3789363"/>
            <a:ext cx="3603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2</a:t>
            </a:r>
          </a:p>
        </p:txBody>
      </p:sp>
      <p:sp>
        <p:nvSpPr>
          <p:cNvPr id="125957" name="Text Box 6"/>
          <p:cNvSpPr txBox="1">
            <a:spLocks noChangeArrowheads="1"/>
          </p:cNvSpPr>
          <p:nvPr/>
        </p:nvSpPr>
        <p:spPr bwMode="auto">
          <a:xfrm>
            <a:off x="4140200" y="3716338"/>
            <a:ext cx="2889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 b="1">
                <a:latin typeface="Times New Roman" pitchFamily="18" charset="0"/>
              </a:rPr>
              <a:t>3</a:t>
            </a:r>
          </a:p>
        </p:txBody>
      </p:sp>
      <p:sp>
        <p:nvSpPr>
          <p:cNvPr id="125958" name="Text Box 7"/>
          <p:cNvSpPr txBox="1">
            <a:spLocks noChangeArrowheads="1"/>
          </p:cNvSpPr>
          <p:nvPr/>
        </p:nvSpPr>
        <p:spPr bwMode="auto">
          <a:xfrm>
            <a:off x="900113" y="1125538"/>
            <a:ext cx="8243887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b="1" i="1" dirty="0">
                <a:latin typeface="Tahoma" pitchFamily="34" charset="0"/>
              </a:rPr>
              <a:t>Величина МП АМВ составляет 60-65 </a:t>
            </a:r>
            <a:r>
              <a:rPr lang="ru-RU" altLang="ru-RU" b="1" i="1" dirty="0" err="1">
                <a:latin typeface="Tahoma" pitchFamily="34" charset="0"/>
              </a:rPr>
              <a:t>мв</a:t>
            </a:r>
            <a:endParaRPr lang="ru-RU" altLang="ru-RU" b="1" i="1" dirty="0">
              <a:latin typeface="Tahom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ru-RU" altLang="ru-RU" b="1" i="1" dirty="0">
                <a:latin typeface="Tahoma" pitchFamily="34" charset="0"/>
              </a:rPr>
              <a:t>Величина ПД АМВ  составляет 70—90 </a:t>
            </a:r>
            <a:r>
              <a:rPr lang="ru-RU" altLang="ru-RU" b="1" i="1" dirty="0" err="1">
                <a:latin typeface="Tahoma" pitchFamily="34" charset="0"/>
              </a:rPr>
              <a:t>мв</a:t>
            </a:r>
            <a:endParaRPr lang="ru-RU" altLang="ru-RU" b="1" i="1" dirty="0">
              <a:latin typeface="Tahom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ru-RU" altLang="ru-RU" b="1" i="1" dirty="0">
                <a:latin typeface="Tahoma" pitchFamily="34" charset="0"/>
              </a:rPr>
              <a:t>Механизм </a:t>
            </a:r>
            <a:r>
              <a:rPr lang="ru-RU" altLang="ru-RU" b="1" i="1" dirty="0" err="1">
                <a:latin typeface="Tahoma" pitchFamily="34" charset="0"/>
              </a:rPr>
              <a:t>автоматии</a:t>
            </a:r>
            <a:r>
              <a:rPr lang="ru-RU" altLang="ru-RU" b="1" i="1" dirty="0">
                <a:latin typeface="Tahoma" pitchFamily="34" charset="0"/>
              </a:rPr>
              <a:t> – повышенная спонтанная </a:t>
            </a:r>
            <a:r>
              <a:rPr lang="ru-RU" altLang="ru-RU" b="1" i="1" dirty="0" smtClean="0">
                <a:latin typeface="Tahoma" pitchFamily="34" charset="0"/>
              </a:rPr>
              <a:t>проницаемость</a:t>
            </a:r>
          </a:p>
          <a:p>
            <a:pPr algn="r" eaLnBrk="0" hangingPunct="0">
              <a:spcBef>
                <a:spcPct val="50000"/>
              </a:spcBef>
            </a:pPr>
            <a:r>
              <a:rPr lang="ru-RU" altLang="ru-RU" b="1" i="1" dirty="0" smtClean="0">
                <a:latin typeface="Tahoma" pitchFamily="34" charset="0"/>
              </a:rPr>
              <a:t>мембраны клеток  СА узла для N</a:t>
            </a:r>
            <a:r>
              <a:rPr lang="en-US" altLang="ru-RU" b="1" i="1" dirty="0" smtClean="0">
                <a:latin typeface="Tahoma" pitchFamily="34" charset="0"/>
              </a:rPr>
              <a:t>a </a:t>
            </a:r>
            <a:r>
              <a:rPr lang="ru-RU" altLang="ru-RU" b="1" i="1" dirty="0" smtClean="0">
                <a:latin typeface="Tahoma" pitchFamily="34" charset="0"/>
              </a:rPr>
              <a:t>и </a:t>
            </a:r>
            <a:r>
              <a:rPr lang="en-US" altLang="ru-RU" b="1" i="1" dirty="0" smtClean="0">
                <a:latin typeface="Tahoma" pitchFamily="34" charset="0"/>
              </a:rPr>
              <a:t>C</a:t>
            </a:r>
            <a:r>
              <a:rPr lang="ru-RU" altLang="ru-RU" b="1" i="1" dirty="0" smtClean="0">
                <a:latin typeface="Tahoma" pitchFamily="34" charset="0"/>
              </a:rPr>
              <a:t>a создаваемый К</a:t>
            </a:r>
          </a:p>
          <a:p>
            <a:pPr eaLnBrk="0" hangingPunct="0">
              <a:spcBef>
                <a:spcPct val="50000"/>
              </a:spcBef>
            </a:pPr>
            <a:endParaRPr lang="ru-RU" altLang="ru-RU" sz="1000" b="1" dirty="0">
              <a:latin typeface="Tahoma" pitchFamily="34" charset="0"/>
            </a:endParaRPr>
          </a:p>
        </p:txBody>
      </p:sp>
      <p:sp>
        <p:nvSpPr>
          <p:cNvPr id="125959" name="Text Box 8"/>
          <p:cNvSpPr txBox="1">
            <a:spLocks noChangeArrowheads="1"/>
          </p:cNvSpPr>
          <p:nvPr/>
        </p:nvSpPr>
        <p:spPr bwMode="auto">
          <a:xfrm>
            <a:off x="2411413" y="5492750"/>
            <a:ext cx="3960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2 –</a:t>
            </a:r>
            <a:r>
              <a:rPr lang="ru-RU" altLang="ru-RU" sz="2000">
                <a:latin typeface="Tahoma" pitchFamily="34" charset="0"/>
              </a:rPr>
              <a:t>БЫСТРАЯ ДЕПОЛЯРИЗАЦИЯ</a:t>
            </a:r>
          </a:p>
        </p:txBody>
      </p:sp>
      <p:sp>
        <p:nvSpPr>
          <p:cNvPr id="125960" name="Text Box 9"/>
          <p:cNvSpPr txBox="1">
            <a:spLocks noChangeArrowheads="1"/>
          </p:cNvSpPr>
          <p:nvPr/>
        </p:nvSpPr>
        <p:spPr bwMode="auto">
          <a:xfrm>
            <a:off x="971550" y="5949950"/>
            <a:ext cx="612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/>
              <a:t>                  </a:t>
            </a:r>
            <a:r>
              <a:rPr lang="ru-RU" altLang="ru-RU" sz="2400">
                <a:latin typeface="Times New Roman" pitchFamily="18" charset="0"/>
              </a:rPr>
              <a:t>3 –</a:t>
            </a:r>
            <a:r>
              <a:rPr lang="ru-RU" altLang="ru-RU" sz="2000">
                <a:latin typeface="Tahoma" pitchFamily="34" charset="0"/>
              </a:rPr>
              <a:t>РЕПОЛЯРИЗАЦИЯ</a:t>
            </a:r>
          </a:p>
        </p:txBody>
      </p:sp>
      <p:pic>
        <p:nvPicPr>
          <p:cNvPr id="12596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4775" y="3265488"/>
            <a:ext cx="39957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2" name="Rectangle 13"/>
          <p:cNvSpPr>
            <a:spLocks noChangeArrowheads="1"/>
          </p:cNvSpPr>
          <p:nvPr/>
        </p:nvSpPr>
        <p:spPr bwMode="auto">
          <a:xfrm>
            <a:off x="900113" y="3789363"/>
            <a:ext cx="19431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/>
              <a:t>МЕДЛЕННАЯ </a:t>
            </a:r>
            <a:endParaRPr lang="en-US" altLang="ru-RU" sz="1400" b="1"/>
          </a:p>
          <a:p>
            <a:r>
              <a:rPr lang="ru-RU" altLang="ru-RU" sz="1400" b="1"/>
              <a:t>ДИАСТОЛИЧЕСКАЯ</a:t>
            </a:r>
            <a:r>
              <a:rPr lang="ru-RU" altLang="ru-RU" sz="1400"/>
              <a:t> </a:t>
            </a:r>
            <a:r>
              <a:rPr lang="ru-RU" altLang="ru-RU" sz="1400" b="1"/>
              <a:t>ДЕПОЛЯРИЗАЦИЯ (ММД)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ru-RU" altLang="ru-RU" sz="2100" smtClean="0">
                <a:solidFill>
                  <a:srgbClr val="FF3300"/>
                </a:solidFill>
                <a:latin typeface="Impact" pitchFamily="34" charset="0"/>
              </a:rPr>
              <a:t>ТИПИЧНАЯ КОНФИГУРАЦИЯ  ПОТЕНЦИАЛОВ  ДЕЙСТВИЯ    МИОКАРДА РАЗНЫХ ОТДЕЛОВ СЕРДЦА</a:t>
            </a:r>
          </a:p>
        </p:txBody>
      </p:sp>
      <p:pic>
        <p:nvPicPr>
          <p:cNvPr id="12800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24000" contrast="60000"/>
          </a:blip>
          <a:srcRect/>
          <a:stretch>
            <a:fillRect/>
          </a:stretch>
        </p:blipFill>
        <p:spPr>
          <a:xfrm>
            <a:off x="1979613" y="1052513"/>
            <a:ext cx="5113337" cy="5805487"/>
          </a:xfrm>
        </p:spPr>
      </p:pic>
      <p:sp>
        <p:nvSpPr>
          <p:cNvPr id="128003" name="AutoShape 3"/>
          <p:cNvSpPr>
            <a:spLocks/>
          </p:cNvSpPr>
          <p:nvPr/>
        </p:nvSpPr>
        <p:spPr bwMode="auto">
          <a:xfrm>
            <a:off x="6689725" y="3751263"/>
            <a:ext cx="914400" cy="396875"/>
          </a:xfrm>
          <a:prstGeom prst="borderCallout1">
            <a:avLst>
              <a:gd name="adj1" fmla="val 18750"/>
              <a:gd name="adj2" fmla="val -8333"/>
              <a:gd name="adj3" fmla="val -54690"/>
              <a:gd name="adj4" fmla="val -4513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000" b="1"/>
              <a:t>Е</a:t>
            </a:r>
            <a:r>
              <a:rPr lang="ru-RU" altLang="ru-RU" sz="2000" b="1" baseline="-25000"/>
              <a:t>к</a:t>
            </a:r>
            <a:endParaRPr lang="ru-RU" altLang="ru-RU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z="34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ЛИГАТУРЫ СТАННИУСА</a:t>
            </a:r>
          </a:p>
        </p:txBody>
      </p:sp>
      <p:pic>
        <p:nvPicPr>
          <p:cNvPr id="13005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30000"/>
          </a:blip>
          <a:srcRect/>
          <a:stretch>
            <a:fillRect/>
          </a:stretch>
        </p:blipFill>
        <p:spPr>
          <a:xfrm>
            <a:off x="2667000" y="1993900"/>
            <a:ext cx="4267200" cy="3743325"/>
          </a:xfrm>
        </p:spPr>
      </p:pic>
      <p:pic>
        <p:nvPicPr>
          <p:cNvPr id="13005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lum bright="-12000" contrast="24000"/>
          </a:blip>
          <a:srcRect/>
          <a:stretch>
            <a:fillRect/>
          </a:stretch>
        </p:blipFill>
        <p:spPr>
          <a:xfrm>
            <a:off x="0" y="1916113"/>
            <a:ext cx="4392613" cy="3952875"/>
          </a:xfrm>
        </p:spPr>
      </p:pic>
      <p:sp>
        <p:nvSpPr>
          <p:cNvPr id="130052" name="Text Box 5"/>
          <p:cNvSpPr txBox="1">
            <a:spLocks noChangeArrowheads="1"/>
          </p:cNvSpPr>
          <p:nvPr/>
        </p:nvSpPr>
        <p:spPr bwMode="auto">
          <a:xfrm>
            <a:off x="2627313" y="1989138"/>
            <a:ext cx="1150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000">
                <a:latin typeface="Times New Roman" pitchFamily="18" charset="0"/>
              </a:rPr>
              <a:t>НОРМА</a:t>
            </a:r>
          </a:p>
        </p:txBody>
      </p:sp>
      <p:sp>
        <p:nvSpPr>
          <p:cNvPr id="130053" name="Text Box 6"/>
          <p:cNvSpPr txBox="1">
            <a:spLocks noChangeArrowheads="1"/>
          </p:cNvSpPr>
          <p:nvPr/>
        </p:nvSpPr>
        <p:spPr bwMode="auto">
          <a:xfrm>
            <a:off x="2484438" y="5876925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1 лигатура</a:t>
            </a:r>
          </a:p>
        </p:txBody>
      </p:sp>
      <p:sp>
        <p:nvSpPr>
          <p:cNvPr id="130054" name="Text Box 7"/>
          <p:cNvSpPr txBox="1">
            <a:spLocks noChangeArrowheads="1"/>
          </p:cNvSpPr>
          <p:nvPr/>
        </p:nvSpPr>
        <p:spPr bwMode="auto">
          <a:xfrm>
            <a:off x="5940425" y="2060575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2 лигатура</a:t>
            </a:r>
          </a:p>
        </p:txBody>
      </p:sp>
      <p:sp>
        <p:nvSpPr>
          <p:cNvPr id="130055" name="Text Box 8"/>
          <p:cNvSpPr txBox="1">
            <a:spLocks noChangeArrowheads="1"/>
          </p:cNvSpPr>
          <p:nvPr/>
        </p:nvSpPr>
        <p:spPr bwMode="auto">
          <a:xfrm>
            <a:off x="6084888" y="5876925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3 лигатура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38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2484438" y="404813"/>
            <a:ext cx="6480175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42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2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2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2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altLang="ru-RU" sz="25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ЗАКОН  УБЫВАЮЩЕГО ГРАДИЕНТА  АВТОМАТИИ  В.ГАСКЕЛЛА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755650" y="2205038"/>
            <a:ext cx="8388350" cy="427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en-US" altLang="ru-RU" b="1" dirty="0" smtClean="0"/>
              <a:t>	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СТЕПЕНЬ АВТОМАТИИ ТЕМ ВЫШЕ, ЧЕМ БЛИЖЕ РАСПОЛОЖЕН УЧАСТОК ПРОВОДЯЩЕЙ СИСТЕМЫ К СИНОАТРИАЛЬНОМУ УЗЛУ</a:t>
            </a:r>
          </a:p>
          <a:p>
            <a:pPr>
              <a:buFont typeface="Wingdings" pitchFamily="2" charset="2"/>
              <a:buNone/>
              <a:defRPr/>
            </a:pPr>
            <a:endParaRPr lang="ru-RU" altLang="ru-RU" sz="2400" b="1" i="1" dirty="0" smtClean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000066"/>
                </a:solidFill>
                <a:latin typeface="Tahoma" pitchFamily="34" charset="0"/>
              </a:rPr>
              <a:t>СИНОАТРИАЛЬНЫЙ УЗЕЛ - 60-80 </a:t>
            </a:r>
            <a:r>
              <a:rPr lang="ru-RU" altLang="ru-RU" sz="2400" b="1" dirty="0" err="1" smtClean="0">
                <a:solidFill>
                  <a:srgbClr val="000066"/>
                </a:solidFill>
                <a:latin typeface="Tahoma" pitchFamily="34" charset="0"/>
              </a:rPr>
              <a:t>имп</a:t>
            </a:r>
            <a:r>
              <a:rPr lang="ru-RU" altLang="ru-RU" sz="2400" b="1" dirty="0" smtClean="0">
                <a:solidFill>
                  <a:srgbClr val="000066"/>
                </a:solidFill>
                <a:latin typeface="Tahoma" pitchFamily="34" charset="0"/>
              </a:rPr>
              <a:t>.</a:t>
            </a:r>
            <a:r>
              <a:rPr lang="en-US" altLang="ru-RU" sz="2400" b="1" dirty="0" smtClean="0">
                <a:solidFill>
                  <a:srgbClr val="000066"/>
                </a:solidFill>
                <a:latin typeface="Tahoma" pitchFamily="34" charset="0"/>
              </a:rPr>
              <a:t>/</a:t>
            </a:r>
            <a:r>
              <a:rPr lang="ru-RU" altLang="ru-RU" sz="2400" b="1" dirty="0" smtClean="0">
                <a:solidFill>
                  <a:srgbClr val="000066"/>
                </a:solidFill>
                <a:latin typeface="Tahoma" pitchFamily="34" charset="0"/>
              </a:rPr>
              <a:t>мин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000066"/>
                </a:solidFill>
                <a:latin typeface="Tahoma" pitchFamily="34" charset="0"/>
              </a:rPr>
              <a:t>АТРИОВЕНТРИКУЛЯРНЫЙ - 40-50имп.</a:t>
            </a:r>
            <a:r>
              <a:rPr lang="en-US" altLang="ru-RU" sz="2400" b="1" dirty="0" smtClean="0">
                <a:solidFill>
                  <a:srgbClr val="000066"/>
                </a:solidFill>
                <a:latin typeface="Tahoma" pitchFamily="34" charset="0"/>
              </a:rPr>
              <a:t>/</a:t>
            </a:r>
            <a:r>
              <a:rPr lang="ru-RU" altLang="ru-RU" sz="2400" b="1" dirty="0" smtClean="0">
                <a:solidFill>
                  <a:srgbClr val="000066"/>
                </a:solidFill>
                <a:latin typeface="Tahoma" pitchFamily="34" charset="0"/>
              </a:rPr>
              <a:t>мин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000066"/>
                </a:solidFill>
                <a:latin typeface="Tahoma" pitchFamily="34" charset="0"/>
              </a:rPr>
              <a:t>ПУЧОК ГИСА - 30-40 </a:t>
            </a:r>
            <a:r>
              <a:rPr lang="ru-RU" altLang="ru-RU" sz="2400" b="1" dirty="0" err="1" smtClean="0">
                <a:solidFill>
                  <a:srgbClr val="000066"/>
                </a:solidFill>
                <a:latin typeface="Tahoma" pitchFamily="34" charset="0"/>
              </a:rPr>
              <a:t>имп</a:t>
            </a:r>
            <a:r>
              <a:rPr lang="ru-RU" altLang="ru-RU" sz="2400" b="1" dirty="0" smtClean="0">
                <a:solidFill>
                  <a:srgbClr val="000066"/>
                </a:solidFill>
                <a:latin typeface="Tahoma" pitchFamily="34" charset="0"/>
              </a:rPr>
              <a:t>.</a:t>
            </a:r>
            <a:r>
              <a:rPr lang="en-US" altLang="ru-RU" sz="2400" b="1" dirty="0" smtClean="0">
                <a:solidFill>
                  <a:srgbClr val="000066"/>
                </a:solidFill>
                <a:latin typeface="Tahoma" pitchFamily="34" charset="0"/>
              </a:rPr>
              <a:t>/</a:t>
            </a:r>
            <a:r>
              <a:rPr lang="ru-RU" altLang="ru-RU" sz="2400" b="1" dirty="0" smtClean="0">
                <a:solidFill>
                  <a:srgbClr val="000066"/>
                </a:solidFill>
                <a:latin typeface="Tahoma" pitchFamily="34" charset="0"/>
              </a:rPr>
              <a:t>мин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000066"/>
                </a:solidFill>
                <a:latin typeface="Tahoma" pitchFamily="34" charset="0"/>
              </a:rPr>
              <a:t>ВОЛОКНА ПУРКИНЬЕ - 20 </a:t>
            </a:r>
            <a:r>
              <a:rPr lang="ru-RU" altLang="ru-RU" sz="2400" b="1" dirty="0" err="1" smtClean="0">
                <a:solidFill>
                  <a:srgbClr val="000066"/>
                </a:solidFill>
                <a:latin typeface="Tahoma" pitchFamily="34" charset="0"/>
              </a:rPr>
              <a:t>имп</a:t>
            </a:r>
            <a:r>
              <a:rPr lang="ru-RU" altLang="ru-RU" sz="2400" b="1" dirty="0" smtClean="0">
                <a:solidFill>
                  <a:srgbClr val="000066"/>
                </a:solidFill>
                <a:latin typeface="Tahoma" pitchFamily="34" charset="0"/>
              </a:rPr>
              <a:t>.</a:t>
            </a:r>
            <a:r>
              <a:rPr lang="en-US" altLang="ru-RU" sz="2400" b="1" dirty="0" smtClean="0">
                <a:solidFill>
                  <a:srgbClr val="000066"/>
                </a:solidFill>
                <a:latin typeface="Tahoma" pitchFamily="34" charset="0"/>
              </a:rPr>
              <a:t>/</a:t>
            </a:r>
            <a:r>
              <a:rPr lang="ru-RU" altLang="ru-RU" sz="2400" b="1" dirty="0" smtClean="0">
                <a:solidFill>
                  <a:srgbClr val="000066"/>
                </a:solidFill>
                <a:latin typeface="Tahoma" pitchFamily="34" charset="0"/>
              </a:rPr>
              <a:t>мин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8" presetClass="entr" presetSubtype="9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9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8" presetClass="entr" presetSubtype="9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8" presetClass="entr" presetSubtype="9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 autoUpdateAnimBg="0" rev="1" advAuto="300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077200" cy="1196975"/>
          </a:xfrm>
        </p:spPr>
        <p:txBody>
          <a:bodyPr/>
          <a:lstStyle/>
          <a:p>
            <a:pPr algn="ctr" eaLnBrk="1" hangingPunct="1"/>
            <a:r>
              <a:rPr lang="ru-RU" altLang="ru-RU" sz="3800" smtClean="0">
                <a:solidFill>
                  <a:srgbClr val="FF3300"/>
                </a:solidFill>
                <a:latin typeface="Impact" pitchFamily="34" charset="0"/>
              </a:rPr>
              <a:t/>
            </a:r>
            <a:br>
              <a:rPr lang="ru-RU" altLang="ru-RU" sz="3800" smtClean="0">
                <a:solidFill>
                  <a:srgbClr val="FF3300"/>
                </a:solidFill>
                <a:latin typeface="Impact" pitchFamily="34" charset="0"/>
              </a:rPr>
            </a:br>
            <a:r>
              <a:rPr lang="ru-RU" altLang="ru-RU" sz="3800" smtClean="0">
                <a:solidFill>
                  <a:srgbClr val="0033CC"/>
                </a:solidFill>
                <a:latin typeface="Arial" charset="0"/>
              </a:rPr>
              <a:t>Особенности</a:t>
            </a:r>
            <a:r>
              <a:rPr lang="ru-RU" altLang="ru-RU" sz="380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ru-RU" altLang="ru-RU" sz="3800" b="1" i="1" smtClean="0">
                <a:solidFill>
                  <a:srgbClr val="FF3300"/>
                </a:solidFill>
                <a:latin typeface="Arial" charset="0"/>
              </a:rPr>
              <a:t/>
            </a:r>
            <a:br>
              <a:rPr lang="ru-RU" altLang="ru-RU" sz="3800" b="1" i="1" smtClean="0">
                <a:solidFill>
                  <a:srgbClr val="FF3300"/>
                </a:solidFill>
                <a:latin typeface="Arial" charset="0"/>
              </a:rPr>
            </a:br>
            <a:r>
              <a:rPr lang="ru-RU" altLang="ru-RU" sz="2000" b="1" i="1" smtClean="0">
                <a:solidFill>
                  <a:srgbClr val="0033CC"/>
                </a:solidFill>
                <a:latin typeface="Arial" charset="0"/>
              </a:rPr>
              <a:t> РАСПРОСТРОНЕНИЯ ВОЗБУЖДЕНИЯ ПО ПРОВОДЯЩЕЙ СИСТЕМЕ МИОКАРДА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852613"/>
            <a:ext cx="7772400" cy="4278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altLang="ru-RU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 smtClean="0"/>
              <a:t>Предсердия - 0,8 - 1,0 м</a:t>
            </a:r>
            <a:r>
              <a:rPr lang="en-US" altLang="ru-RU" b="1" dirty="0" smtClean="0"/>
              <a:t>/</a:t>
            </a:r>
            <a:r>
              <a:rPr lang="ru-RU" altLang="ru-RU" b="1" dirty="0" smtClean="0"/>
              <a:t>с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 smtClean="0"/>
              <a:t>А</a:t>
            </a:r>
            <a:r>
              <a:rPr lang="en-US" altLang="ru-RU" b="1" dirty="0" smtClean="0"/>
              <a:t>/</a:t>
            </a:r>
            <a:r>
              <a:rPr lang="ru-RU" altLang="ru-RU" b="1" dirty="0" smtClean="0"/>
              <a:t>В-узел  - </a:t>
            </a:r>
            <a:r>
              <a:rPr lang="ru-RU" altLang="ru-RU" b="1" u="sng" dirty="0" smtClean="0">
                <a:solidFill>
                  <a:srgbClr val="FF3300"/>
                </a:solidFill>
              </a:rPr>
              <a:t>0,01 - 0,05 м</a:t>
            </a:r>
            <a:r>
              <a:rPr lang="en-US" altLang="ru-RU" b="1" u="sng" dirty="0" smtClean="0">
                <a:solidFill>
                  <a:srgbClr val="FF3300"/>
                </a:solidFill>
              </a:rPr>
              <a:t>/</a:t>
            </a:r>
            <a:r>
              <a:rPr lang="ru-RU" altLang="ru-RU" b="1" u="sng" dirty="0" smtClean="0">
                <a:solidFill>
                  <a:srgbClr val="FF3300"/>
                </a:solidFill>
              </a:rPr>
              <a:t>с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 b="1" u="sng" dirty="0" smtClean="0">
                <a:solidFill>
                  <a:srgbClr val="FF3300"/>
                </a:solidFill>
              </a:rPr>
              <a:t>(атриовентрикулярная задержка 0,05 сек)</a:t>
            </a:r>
            <a:endParaRPr lang="ru-RU" altLang="ru-RU" sz="2400" b="1" u="sng" dirty="0" smtClean="0"/>
          </a:p>
          <a:p>
            <a:pPr marL="0" lvl="0" indent="0" algn="r">
              <a:buClr>
                <a:srgbClr val="B2B2B2"/>
              </a:buClr>
              <a:buNone/>
            </a:pPr>
            <a:r>
              <a:rPr lang="ru-RU" altLang="ru-RU" sz="2000" i="1" dirty="0">
                <a:solidFill>
                  <a:srgbClr val="000000"/>
                </a:solidFill>
              </a:rPr>
              <a:t>Малый диаметр волокон</a:t>
            </a:r>
          </a:p>
          <a:p>
            <a:pPr marL="0" lvl="0" indent="0" algn="r">
              <a:buClr>
                <a:srgbClr val="B2B2B2"/>
              </a:buClr>
              <a:buNone/>
            </a:pPr>
            <a:r>
              <a:rPr lang="ru-RU" altLang="ru-RU" sz="2000" i="1" dirty="0">
                <a:solidFill>
                  <a:srgbClr val="000000"/>
                </a:solidFill>
              </a:rPr>
              <a:t>Множество мелких разветвлений</a:t>
            </a:r>
          </a:p>
          <a:p>
            <a:pPr marL="0" lvl="0" indent="0" algn="r">
              <a:buClr>
                <a:srgbClr val="B2B2B2"/>
              </a:buClr>
              <a:buNone/>
            </a:pPr>
            <a:r>
              <a:rPr lang="ru-RU" altLang="ru-RU" sz="2000" i="1" dirty="0">
                <a:solidFill>
                  <a:srgbClr val="000000"/>
                </a:solidFill>
              </a:rPr>
              <a:t>Низкая скорость проведения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 smtClean="0"/>
              <a:t>Пучок </a:t>
            </a:r>
            <a:r>
              <a:rPr lang="ru-RU" altLang="ru-RU" b="1" dirty="0" smtClean="0"/>
              <a:t>Гиса и его ножки - 2,0 м</a:t>
            </a:r>
            <a:r>
              <a:rPr lang="en-US" altLang="ru-RU" b="1" dirty="0" smtClean="0"/>
              <a:t>/</a:t>
            </a:r>
            <a:r>
              <a:rPr lang="ru-RU" altLang="ru-RU" b="1" dirty="0" smtClean="0"/>
              <a:t>с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 smtClean="0"/>
              <a:t>Волокна </a:t>
            </a:r>
            <a:r>
              <a:rPr lang="ru-RU" altLang="ru-RU" b="1" dirty="0" err="1" smtClean="0"/>
              <a:t>Пуркинье</a:t>
            </a:r>
            <a:r>
              <a:rPr lang="ru-RU" altLang="ru-RU" b="1" dirty="0" smtClean="0"/>
              <a:t> - </a:t>
            </a:r>
            <a:r>
              <a:rPr lang="ru-RU" alt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3,0 - 4,0 м</a:t>
            </a:r>
            <a:r>
              <a:rPr lang="en-US" alt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ru-RU" alt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ru-RU" sz="1200" b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dirty="0" smtClean="0"/>
          </a:p>
        </p:txBody>
      </p:sp>
      <p:sp>
        <p:nvSpPr>
          <p:cNvPr id="133123" name="Rectangle 4"/>
          <p:cNvSpPr>
            <a:spLocks noChangeArrowheads="1"/>
          </p:cNvSpPr>
          <p:nvPr/>
        </p:nvSpPr>
        <p:spPr bwMode="auto">
          <a:xfrm>
            <a:off x="2743200" y="1712913"/>
            <a:ext cx="2765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i="1">
                <a:solidFill>
                  <a:srgbClr val="FF3300"/>
                </a:solidFill>
              </a:rPr>
              <a:t>СКОРОСТЬ: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15888"/>
            <a:ext cx="7786687" cy="1231900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>
                <a:solidFill>
                  <a:schemeClr val="accent2"/>
                </a:solidFill>
                <a:latin typeface="Arial" charset="0"/>
              </a:rPr>
              <a:t>НАРУШЕНИЯ ПРОЦЕССА </a:t>
            </a:r>
            <a:br>
              <a:rPr lang="ru-RU" altLang="ru-RU" sz="2400" b="1" dirty="0" smtClean="0">
                <a:solidFill>
                  <a:schemeClr val="accent2"/>
                </a:solidFill>
                <a:latin typeface="Arial" charset="0"/>
              </a:rPr>
            </a:br>
            <a:r>
              <a:rPr lang="ru-RU" altLang="ru-RU" sz="2400" b="1" dirty="0" smtClean="0">
                <a:solidFill>
                  <a:schemeClr val="accent2"/>
                </a:solidFill>
                <a:latin typeface="Arial" charset="0"/>
              </a:rPr>
              <a:t>ФОРМИРОВАНИЯ  ВОЗБУЖДЕНИЯ </a:t>
            </a:r>
            <a:br>
              <a:rPr lang="ru-RU" altLang="ru-RU" sz="2400" b="1" dirty="0" smtClean="0">
                <a:solidFill>
                  <a:schemeClr val="accent2"/>
                </a:solidFill>
                <a:latin typeface="Arial" charset="0"/>
              </a:rPr>
            </a:br>
            <a:r>
              <a:rPr lang="ru-RU" altLang="ru-RU" sz="2400" b="1" dirty="0" smtClean="0">
                <a:solidFill>
                  <a:schemeClr val="accent2"/>
                </a:solidFill>
                <a:latin typeface="Arial" charset="0"/>
              </a:rPr>
              <a:t>В КЛЕТКАХ ПОВОДЯЩЕЙ СИСТЕМЫ</a:t>
            </a:r>
            <a:r>
              <a:rPr lang="ru-RU" altLang="ru-RU" sz="3200" b="1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ru-RU" altLang="ru-RU" sz="3200" b="1" dirty="0" smtClean="0">
                <a:solidFill>
                  <a:schemeClr val="accent2"/>
                </a:solidFill>
                <a:latin typeface="Arial" charset="0"/>
              </a:rPr>
            </a:br>
            <a:r>
              <a:rPr lang="ru-RU" altLang="ru-RU" sz="2800" b="1" dirty="0" smtClean="0">
                <a:solidFill>
                  <a:schemeClr val="accent2"/>
                </a:solidFill>
                <a:latin typeface="Arial" charset="0"/>
              </a:rPr>
              <a:t>(аритмии)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0033CC"/>
                </a:solidFill>
              </a:rPr>
              <a:t>Экстрасистола</a:t>
            </a:r>
            <a:r>
              <a:rPr lang="ru-RU" altLang="ru-RU" dirty="0" smtClean="0">
                <a:solidFill>
                  <a:srgbClr val="0033CC"/>
                </a:solidFill>
              </a:rPr>
              <a:t> –</a:t>
            </a:r>
            <a:r>
              <a:rPr lang="ru-RU" altLang="ru-RU" sz="2000" dirty="0" smtClean="0"/>
              <a:t>ЭТО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0033CC"/>
                </a:solidFill>
              </a:rPr>
              <a:t> 	</a:t>
            </a:r>
            <a:r>
              <a:rPr lang="ru-RU" altLang="ru-RU" i="1" dirty="0" smtClean="0">
                <a:solidFill>
                  <a:srgbClr val="0033CC"/>
                </a:solidFill>
              </a:rPr>
              <a:t>внеочередное</a:t>
            </a:r>
            <a:r>
              <a:rPr lang="ru-RU" altLang="ru-RU" dirty="0" smtClean="0">
                <a:solidFill>
                  <a:srgbClr val="0033CC"/>
                </a:solidFill>
              </a:rPr>
              <a:t> сокращение в ответ на </a:t>
            </a:r>
            <a:r>
              <a:rPr lang="ru-RU" altLang="ru-RU" i="1" u="sng" dirty="0" smtClean="0">
                <a:solidFill>
                  <a:srgbClr val="0033CC"/>
                </a:solidFill>
              </a:rPr>
              <a:t>внеочередное</a:t>
            </a:r>
            <a:r>
              <a:rPr lang="ru-RU" altLang="ru-RU" dirty="0" smtClean="0">
                <a:solidFill>
                  <a:srgbClr val="0033CC"/>
                </a:solidFill>
              </a:rPr>
              <a:t> самовозбуждение клеток проводящей системы.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0033CC"/>
                </a:solidFill>
              </a:rPr>
              <a:t>Причина –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0033CC"/>
                </a:solidFill>
              </a:rPr>
              <a:t>	появление дополнительных очагов возбуждения (эктопических) в проводящей системе сердца: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0033CC"/>
                </a:solidFill>
              </a:rPr>
              <a:t>А) Предсердная; Б) Желудочковая   </a:t>
            </a:r>
          </a:p>
          <a:p>
            <a:pPr eaLnBrk="1" hangingPunct="1"/>
            <a:endParaRPr lang="ru-RU" altLang="ru-RU" sz="2400" dirty="0" smtClean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smtClean="0">
                <a:latin typeface="Arial" charset="0"/>
              </a:rPr>
              <a:t>ЭКСТРАСИСТОЛА И КОМПЕНСАТОРНАЯ ПАУЗА</a:t>
            </a:r>
          </a:p>
        </p:txBody>
      </p:sp>
      <p:pic>
        <p:nvPicPr>
          <p:cNvPr id="13824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6000"/>
          </a:blip>
          <a:srcRect/>
          <a:stretch>
            <a:fillRect/>
          </a:stretch>
        </p:blipFill>
        <p:spPr>
          <a:xfrm>
            <a:off x="1116013" y="1916113"/>
            <a:ext cx="6480175" cy="4537075"/>
          </a:xfrm>
        </p:spPr>
      </p:pic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755650" y="1773238"/>
            <a:ext cx="2736850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7092950" y="2420938"/>
            <a:ext cx="1511300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7175" y="2852738"/>
            <a:ext cx="264477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33375"/>
            <a:ext cx="2065337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2627313" y="188913"/>
            <a:ext cx="6516687" cy="2833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endParaRPr lang="ru-RU" altLang="ru-RU" sz="3600" b="1" i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>
              <a:defRPr/>
            </a:pPr>
            <a:r>
              <a:rPr lang="ru-RU" altLang="ru-RU" sz="36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Система</a:t>
            </a:r>
            <a:r>
              <a:rPr lang="en-US" altLang="ru-RU" sz="36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ru-RU" altLang="ru-RU" sz="36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кровообращения</a:t>
            </a:r>
          </a:p>
          <a:p>
            <a:pPr algn="ctr">
              <a:defRPr/>
            </a:pPr>
            <a:endParaRPr lang="en-US" altLang="ru-RU" sz="1200" b="1" i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>
              <a:defRPr/>
            </a:pPr>
            <a:r>
              <a:rPr lang="ru-RU" altLang="ru-RU" sz="2400">
                <a:latin typeface="Tahoma" pitchFamily="34" charset="0"/>
              </a:rPr>
              <a:t>   </a:t>
            </a:r>
          </a:p>
          <a:p>
            <a:pPr>
              <a:defRPr/>
            </a:pPr>
            <a:r>
              <a:rPr lang="ru-RU" altLang="ru-RU" sz="2400">
                <a:latin typeface="Tahoma" pitchFamily="34" charset="0"/>
              </a:rPr>
              <a:t> — система органов, которые обеспечивают  циркуляцию крови по организму живого организма.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684213" y="4221163"/>
            <a:ext cx="6842125" cy="2227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состав системы кровообращения входят кровеносные сосуды и </a:t>
            </a:r>
            <a:r>
              <a:rPr lang="ru-RU" altLang="ru-RU" sz="28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сердце </a:t>
            </a:r>
            <a:r>
              <a:rPr lang="ru-RU" altLang="ru-RU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— </a:t>
            </a:r>
            <a:endParaRPr lang="ru-RU" altLang="ru-RU" sz="2800" b="1" i="1" u="sng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altLang="ru-RU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главный орган обеспечивающий движение крови</a:t>
            </a:r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684213" y="3284538"/>
            <a:ext cx="24479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>
                <a:latin typeface="Tahoma" pitchFamily="34" charset="0"/>
              </a:rPr>
              <a:t>Уильям Гарвей (William Harvey) (1578-1657)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396413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6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ОЦЕНКА    АВТОМАТИИ  </a:t>
            </a:r>
            <a:br>
              <a:rPr lang="ru-RU" altLang="ru-RU" sz="26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ru-RU" altLang="ru-RU" sz="26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по ЭКГ и ПО ЧАСТОТЕ ПУЛЬСА</a:t>
            </a:r>
          </a:p>
        </p:txBody>
      </p:sp>
      <p:graphicFrame>
        <p:nvGraphicFramePr>
          <p:cNvPr id="35868" name="Object 28"/>
          <p:cNvGraphicFramePr>
            <a:graphicFrameLocks noChangeAspect="1"/>
          </p:cNvGraphicFramePr>
          <p:nvPr/>
        </p:nvGraphicFramePr>
        <p:xfrm>
          <a:off x="395288" y="3760788"/>
          <a:ext cx="2627312" cy="309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9" name="CorelDRAW" r:id="rId4" imgW="4672584" imgH="4934712" progId="">
                  <p:embed/>
                </p:oleObj>
              </mc:Choice>
              <mc:Fallback>
                <p:oleObj name="CorelDRAW" r:id="rId4" imgW="4672584" imgH="4934712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760788"/>
                        <a:ext cx="2627312" cy="309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7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1484313"/>
            <a:ext cx="28797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71" name="Text Box 6"/>
          <p:cNvSpPr txBox="1">
            <a:spLocks noChangeArrowheads="1"/>
          </p:cNvSpPr>
          <p:nvPr/>
        </p:nvSpPr>
        <p:spPr bwMode="auto">
          <a:xfrm>
            <a:off x="3130550" y="1484313"/>
            <a:ext cx="5545137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Clr>
                <a:srgbClr val="000066"/>
              </a:buClr>
              <a:buFont typeface="Arial" pitchFamily="34" charset="0"/>
              <a:buChar char="•"/>
            </a:pPr>
            <a:r>
              <a:rPr lang="ru-RU" altLang="ru-RU" sz="3600" dirty="0">
                <a:latin typeface="Tahoma" pitchFamily="34" charset="0"/>
              </a:rPr>
              <a:t>60-80 ударов в минуту – </a:t>
            </a:r>
            <a:r>
              <a:rPr lang="ru-RU" altLang="ru-RU" sz="3600" dirty="0" err="1">
                <a:latin typeface="Tahoma" pitchFamily="34" charset="0"/>
              </a:rPr>
              <a:t>нормокардия</a:t>
            </a:r>
            <a:r>
              <a:rPr lang="ru-RU" altLang="ru-RU" sz="3600" dirty="0">
                <a:latin typeface="Tahoma" pitchFamily="34" charset="0"/>
              </a:rPr>
              <a:t>;</a:t>
            </a:r>
          </a:p>
          <a:p>
            <a:pPr marL="571500" indent="-571500">
              <a:buClr>
                <a:srgbClr val="000066"/>
              </a:buClr>
              <a:buFont typeface="Arial" pitchFamily="34" charset="0"/>
              <a:buChar char="•"/>
            </a:pPr>
            <a:endParaRPr lang="ru-RU" altLang="ru-RU" sz="3600" dirty="0">
              <a:latin typeface="Tahoma" pitchFamily="34" charset="0"/>
            </a:endParaRPr>
          </a:p>
          <a:p>
            <a:pPr marL="571500" indent="-571500">
              <a:buClr>
                <a:srgbClr val="000066"/>
              </a:buClr>
              <a:buFont typeface="Arial" pitchFamily="34" charset="0"/>
              <a:buChar char="•"/>
            </a:pPr>
            <a:r>
              <a:rPr lang="ru-RU" altLang="ru-RU" sz="3600" dirty="0">
                <a:latin typeface="Tahoma" pitchFamily="34" charset="0"/>
              </a:rPr>
              <a:t>Чаще 80 ударов в минуту – тахикардия;</a:t>
            </a:r>
          </a:p>
          <a:p>
            <a:pPr marL="571500" indent="-571500">
              <a:buClr>
                <a:srgbClr val="000066"/>
              </a:buClr>
              <a:buFont typeface="Arial" pitchFamily="34" charset="0"/>
              <a:buChar char="•"/>
            </a:pPr>
            <a:endParaRPr lang="ru-RU" altLang="ru-RU" sz="3600" dirty="0">
              <a:latin typeface="Tahoma" pitchFamily="34" charset="0"/>
            </a:endParaRPr>
          </a:p>
          <a:p>
            <a:pPr marL="571500" indent="-571500">
              <a:buClr>
                <a:srgbClr val="000066"/>
              </a:buClr>
              <a:buFont typeface="Arial" pitchFamily="34" charset="0"/>
              <a:buChar char="•"/>
            </a:pPr>
            <a:r>
              <a:rPr lang="ru-RU" altLang="ru-RU" sz="3600" dirty="0">
                <a:latin typeface="Tahoma" pitchFamily="34" charset="0"/>
              </a:rPr>
              <a:t>Реже 60 ударов в минуту – брадикардия;</a:t>
            </a:r>
          </a:p>
          <a:p>
            <a:pPr marL="571500" indent="-571500">
              <a:spcBef>
                <a:spcPct val="50000"/>
              </a:spcBef>
              <a:buFont typeface="Arial" pitchFamily="34" charset="0"/>
              <a:buChar char="•"/>
            </a:pPr>
            <a:endParaRPr lang="ru-RU" altLang="ru-RU" sz="360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4067175"/>
            <a:ext cx="38100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412875"/>
            <a:ext cx="4211637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179388" y="549275"/>
            <a:ext cx="8496300" cy="1127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24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методы исследования </a:t>
            </a:r>
            <a:r>
              <a:rPr lang="ru-RU" altLang="ru-RU" sz="24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деятельности сердца:</a:t>
            </a:r>
            <a:endParaRPr lang="ru-RU" altLang="ru-RU" sz="3600" i="1" smtClean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>
              <a:defRPr/>
            </a:pPr>
            <a:endParaRPr lang="ru-RU" altLang="ru-RU" sz="4400" i="1" smtClean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457359" y="1989138"/>
            <a:ext cx="4895850" cy="4400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ru-RU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Механические (верхушечный толчок,  связанные с ударом  сердца о переднюю грудную стенку);</a:t>
            </a:r>
          </a:p>
          <a:p>
            <a:pPr marL="342900" indent="-342900">
              <a:spcBef>
                <a:spcPct val="50000"/>
              </a:spcBef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ru-RU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Звуковые – тоны сердца аускультация и ФКГ</a:t>
            </a:r>
          </a:p>
          <a:p>
            <a:pPr marL="342900" indent="-342900">
              <a:spcBef>
                <a:spcPct val="50000"/>
              </a:spcBef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ru-RU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</a:t>
            </a:r>
            <a:r>
              <a:rPr lang="en-US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I </a:t>
            </a:r>
            <a:r>
              <a:rPr lang="ru-RU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тон – систолический (низкий, протяжный, глухой);</a:t>
            </a:r>
            <a:endParaRPr lang="en-US" altLang="ru-RU" sz="2000" b="1" i="1" dirty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50000"/>
              </a:spcBef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en-US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II</a:t>
            </a:r>
            <a:r>
              <a:rPr lang="ru-RU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тон – диастолический (ясный, звонкий)</a:t>
            </a:r>
          </a:p>
          <a:p>
            <a:pPr marL="342900" indent="-342900">
              <a:spcBef>
                <a:spcPct val="50000"/>
              </a:spcBef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ru-RU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ЭКГ -регистрация электрических процессов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800" smtClean="0"/>
              <a:t>Аускультация тонов сердца</a:t>
            </a:r>
            <a:br>
              <a:rPr lang="ru-RU" altLang="ru-RU" sz="3800" smtClean="0"/>
            </a:br>
            <a:r>
              <a:rPr lang="ru-RU" altLang="ru-RU" sz="3000" smtClean="0"/>
              <a:t>(клапанного аппарата)</a:t>
            </a:r>
          </a:p>
        </p:txBody>
      </p:sp>
      <p:pic>
        <p:nvPicPr>
          <p:cNvPr id="14438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30000" contrast="48000"/>
          </a:blip>
          <a:srcRect/>
          <a:stretch>
            <a:fillRect/>
          </a:stretch>
        </p:blipFill>
        <p:spPr>
          <a:xfrm>
            <a:off x="827088" y="1844675"/>
            <a:ext cx="7772400" cy="4543425"/>
          </a:xfrm>
        </p:spPr>
      </p:pic>
      <p:sp>
        <p:nvSpPr>
          <p:cNvPr id="144387" name="Oval 4"/>
          <p:cNvSpPr>
            <a:spLocks noChangeArrowheads="1"/>
          </p:cNvSpPr>
          <p:nvPr/>
        </p:nvSpPr>
        <p:spPr bwMode="auto">
          <a:xfrm rot="-2227012">
            <a:off x="4427538" y="4941888"/>
            <a:ext cx="431800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altLang="ru-RU"/>
          </a:p>
        </p:txBody>
      </p:sp>
      <p:sp>
        <p:nvSpPr>
          <p:cNvPr id="144388" name="Oval 5"/>
          <p:cNvSpPr>
            <a:spLocks noChangeArrowheads="1"/>
          </p:cNvSpPr>
          <p:nvPr/>
        </p:nvSpPr>
        <p:spPr bwMode="auto">
          <a:xfrm rot="-1845602">
            <a:off x="4716463" y="4365625"/>
            <a:ext cx="576262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altLang="ru-RU"/>
          </a:p>
        </p:txBody>
      </p:sp>
      <p:sp>
        <p:nvSpPr>
          <p:cNvPr id="144389" name="Oval 6"/>
          <p:cNvSpPr>
            <a:spLocks noChangeArrowheads="1"/>
          </p:cNvSpPr>
          <p:nvPr/>
        </p:nvSpPr>
        <p:spPr bwMode="auto">
          <a:xfrm>
            <a:off x="4716463" y="3716338"/>
            <a:ext cx="431800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altLang="ru-RU"/>
          </a:p>
        </p:txBody>
      </p:sp>
      <p:sp>
        <p:nvSpPr>
          <p:cNvPr id="144390" name="Oval 7"/>
          <p:cNvSpPr>
            <a:spLocks noChangeArrowheads="1"/>
          </p:cNvSpPr>
          <p:nvPr/>
        </p:nvSpPr>
        <p:spPr bwMode="auto">
          <a:xfrm>
            <a:off x="4427538" y="4149725"/>
            <a:ext cx="504825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altLang="ru-RU"/>
          </a:p>
        </p:txBody>
      </p:sp>
      <p:sp>
        <p:nvSpPr>
          <p:cNvPr id="144391" name="Text Box 8"/>
          <p:cNvSpPr txBox="1">
            <a:spLocks noChangeArrowheads="1"/>
          </p:cNvSpPr>
          <p:nvPr/>
        </p:nvSpPr>
        <p:spPr bwMode="auto">
          <a:xfrm>
            <a:off x="5292725" y="2565400"/>
            <a:ext cx="2232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>
                <a:latin typeface="Times New Roman" pitchFamily="18" charset="0"/>
              </a:rPr>
              <a:t>Проекция клапана легочной артерии</a:t>
            </a:r>
          </a:p>
        </p:txBody>
      </p:sp>
      <p:sp>
        <p:nvSpPr>
          <p:cNvPr id="144392" name="Text Box 9"/>
          <p:cNvSpPr txBox="1">
            <a:spLocks noChangeArrowheads="1"/>
          </p:cNvSpPr>
          <p:nvPr/>
        </p:nvSpPr>
        <p:spPr bwMode="auto">
          <a:xfrm>
            <a:off x="5435600" y="4724400"/>
            <a:ext cx="3313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>
                <a:latin typeface="Times New Roman" pitchFamily="18" charset="0"/>
              </a:rPr>
              <a:t>Проекция трехстворчатого клапана</a:t>
            </a:r>
          </a:p>
        </p:txBody>
      </p:sp>
      <p:sp>
        <p:nvSpPr>
          <p:cNvPr id="144393" name="Text Box 10"/>
          <p:cNvSpPr txBox="1">
            <a:spLocks noChangeArrowheads="1"/>
          </p:cNvSpPr>
          <p:nvPr/>
        </p:nvSpPr>
        <p:spPr bwMode="auto">
          <a:xfrm>
            <a:off x="5364163" y="4149725"/>
            <a:ext cx="2879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>
                <a:latin typeface="Times New Roman" pitchFamily="18" charset="0"/>
              </a:rPr>
              <a:t>Проекция митрального клапана </a:t>
            </a:r>
          </a:p>
        </p:txBody>
      </p:sp>
      <p:sp>
        <p:nvSpPr>
          <p:cNvPr id="144394" name="Text Box 11"/>
          <p:cNvSpPr txBox="1">
            <a:spLocks noChangeArrowheads="1"/>
          </p:cNvSpPr>
          <p:nvPr/>
        </p:nvSpPr>
        <p:spPr bwMode="auto">
          <a:xfrm>
            <a:off x="2051050" y="3860800"/>
            <a:ext cx="2232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>
                <a:latin typeface="Times New Roman" pitchFamily="18" charset="0"/>
              </a:rPr>
              <a:t>Проекция аортального клапана</a:t>
            </a:r>
          </a:p>
        </p:txBody>
      </p:sp>
      <p:sp>
        <p:nvSpPr>
          <p:cNvPr id="144395" name="Line 12"/>
          <p:cNvSpPr>
            <a:spLocks noChangeShapeType="1"/>
          </p:cNvSpPr>
          <p:nvPr/>
        </p:nvSpPr>
        <p:spPr bwMode="auto">
          <a:xfrm flipH="1">
            <a:off x="5148263" y="4437063"/>
            <a:ext cx="2873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4396" name="Line 13"/>
          <p:cNvSpPr>
            <a:spLocks noChangeShapeType="1"/>
          </p:cNvSpPr>
          <p:nvPr/>
        </p:nvSpPr>
        <p:spPr bwMode="auto">
          <a:xfrm flipH="1">
            <a:off x="4716463" y="4868863"/>
            <a:ext cx="719137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4397" name="Line 14"/>
          <p:cNvSpPr>
            <a:spLocks noChangeShapeType="1"/>
          </p:cNvSpPr>
          <p:nvPr/>
        </p:nvSpPr>
        <p:spPr bwMode="auto">
          <a:xfrm>
            <a:off x="3419475" y="4149725"/>
            <a:ext cx="1223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4398" name="Line 15"/>
          <p:cNvSpPr>
            <a:spLocks noChangeShapeType="1"/>
          </p:cNvSpPr>
          <p:nvPr/>
        </p:nvSpPr>
        <p:spPr bwMode="auto">
          <a:xfrm flipH="1">
            <a:off x="4932363" y="2924175"/>
            <a:ext cx="431800" cy="865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4399" name="AutoShape 16"/>
          <p:cNvSpPr>
            <a:spLocks noChangeArrowheads="1"/>
          </p:cNvSpPr>
          <p:nvPr/>
        </p:nvSpPr>
        <p:spPr bwMode="auto">
          <a:xfrm rot="3230161">
            <a:off x="4864893" y="4650582"/>
            <a:ext cx="696913" cy="317500"/>
          </a:xfrm>
          <a:prstGeom prst="rightArrow">
            <a:avLst>
              <a:gd name="adj1" fmla="val 50000"/>
              <a:gd name="adj2" fmla="val 54875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altLang="ru-RU"/>
          </a:p>
        </p:txBody>
      </p:sp>
      <p:sp>
        <p:nvSpPr>
          <p:cNvPr id="144400" name="AutoShape 17"/>
          <p:cNvSpPr>
            <a:spLocks noChangeArrowheads="1"/>
          </p:cNvSpPr>
          <p:nvPr/>
        </p:nvSpPr>
        <p:spPr bwMode="auto">
          <a:xfrm rot="3789163">
            <a:off x="4210844" y="3790156"/>
            <a:ext cx="431800" cy="287338"/>
          </a:xfrm>
          <a:prstGeom prst="leftArrow">
            <a:avLst>
              <a:gd name="adj1" fmla="val 50000"/>
              <a:gd name="adj2" fmla="val 37569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08100" y="-315913"/>
            <a:ext cx="7696200" cy="1555751"/>
          </a:xfrm>
        </p:spPr>
        <p:txBody>
          <a:bodyPr/>
          <a:lstStyle/>
          <a:p>
            <a:pPr algn="ctr">
              <a:defRPr/>
            </a:pPr>
            <a:r>
              <a:rPr lang="ru-RU" altLang="ru-RU" sz="1700" b="1" dirty="0" smtClean="0"/>
              <a:t> </a:t>
            </a:r>
            <a:r>
              <a:rPr lang="en-US" altLang="ru-RU" sz="1700" b="1" dirty="0"/>
              <a:t/>
            </a:r>
            <a:br>
              <a:rPr lang="en-US" altLang="ru-RU" sz="1700" b="1" dirty="0"/>
            </a:br>
            <a:r>
              <a:rPr lang="ru-RU" altLang="ru-RU" sz="3200" b="1" dirty="0">
                <a:solidFill>
                  <a:srgbClr val="FF0000"/>
                </a:solidFill>
                <a:latin typeface="+mn-lt"/>
              </a:rPr>
              <a:t>ФОНОКАРДИОГРАФИЯ</a:t>
            </a:r>
            <a:br>
              <a:rPr lang="ru-RU" altLang="ru-RU" sz="3200" b="1" dirty="0">
                <a:solidFill>
                  <a:srgbClr val="FF0000"/>
                </a:solidFill>
                <a:latin typeface="+mn-lt"/>
              </a:rPr>
            </a:br>
            <a:endParaRPr lang="ru-RU" altLang="ru-RU" sz="17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5410" name="Объект 1"/>
          <p:cNvSpPr>
            <a:spLocks noGrp="1"/>
          </p:cNvSpPr>
          <p:nvPr>
            <p:ph sz="half" idx="1"/>
          </p:nvPr>
        </p:nvSpPr>
        <p:spPr>
          <a:xfrm>
            <a:off x="3575050" y="836613"/>
            <a:ext cx="5568950" cy="4105275"/>
          </a:xfrm>
        </p:spPr>
        <p:txBody>
          <a:bodyPr/>
          <a:lstStyle/>
          <a:p>
            <a:pPr>
              <a:buClr>
                <a:srgbClr val="B2B2B2"/>
              </a:buClr>
            </a:pPr>
            <a:endParaRPr lang="ru-RU" altLang="ru-RU" smtClean="0">
              <a:solidFill>
                <a:srgbClr val="000000"/>
              </a:solidFill>
            </a:endParaRPr>
          </a:p>
          <a:p>
            <a:endParaRPr lang="ru-RU" altLang="ru-RU" smtClean="0"/>
          </a:p>
          <a:p>
            <a:endParaRPr lang="ru-RU" altLang="ru-RU" smtClean="0"/>
          </a:p>
        </p:txBody>
      </p:sp>
      <p:pic>
        <p:nvPicPr>
          <p:cNvPr id="145411" name="Picture 9" descr="next">
            <a:hlinkClick r:id="" action="ppaction://hlinkshowjump?jump=nextslide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75" y="3727450"/>
            <a:ext cx="704850" cy="276225"/>
          </a:xfrm>
        </p:spPr>
      </p:pic>
      <p:sp>
        <p:nvSpPr>
          <p:cNvPr id="145412" name="Text Box 7"/>
          <p:cNvSpPr txBox="1">
            <a:spLocks noChangeArrowheads="1"/>
          </p:cNvSpPr>
          <p:nvPr/>
        </p:nvSpPr>
        <p:spPr bwMode="auto">
          <a:xfrm>
            <a:off x="4211638" y="1196975"/>
            <a:ext cx="4727575" cy="3514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 dirty="0">
                <a:solidFill>
                  <a:srgbClr val="000000"/>
                </a:solidFill>
              </a:rPr>
              <a:t>Звуковые явления, возникающие при деятельности сердца (тоны), могут быть зарегистрированы в помощью </a:t>
            </a:r>
            <a:r>
              <a:rPr lang="ru-RU" altLang="ru-RU" sz="1600" b="1" dirty="0" err="1">
                <a:solidFill>
                  <a:srgbClr val="000000"/>
                </a:solidFill>
              </a:rPr>
              <a:t>фонокардиографа</a:t>
            </a:r>
            <a:r>
              <a:rPr lang="ru-RU" altLang="ru-RU" sz="1600" b="1" dirty="0">
                <a:solidFill>
                  <a:srgbClr val="000000"/>
                </a:solidFill>
              </a:rPr>
              <a:t>. </a:t>
            </a:r>
            <a:endParaRPr lang="en-US" altLang="ru-RU" sz="1600" b="1" dirty="0">
              <a:solidFill>
                <a:srgbClr val="000000"/>
              </a:solidFill>
            </a:endParaRPr>
          </a:p>
          <a:p>
            <a:r>
              <a:rPr lang="ru-RU" altLang="ru-RU" sz="1600" b="1" dirty="0">
                <a:solidFill>
                  <a:srgbClr val="000000"/>
                </a:solidFill>
              </a:rPr>
              <a:t>Кривая записи тонов сердца обычно регистрируется вместе с электрокардиограммой и называется фонокардиограммой.</a:t>
            </a:r>
            <a:r>
              <a:rPr lang="en-US" altLang="ru-RU" sz="1600" b="1" dirty="0">
                <a:solidFill>
                  <a:srgbClr val="000000"/>
                </a:solidFill>
              </a:rPr>
              <a:t> </a:t>
            </a:r>
          </a:p>
          <a:p>
            <a:r>
              <a:rPr lang="ru-RU" altLang="ru-RU" sz="1600" b="1" dirty="0">
                <a:solidFill>
                  <a:srgbClr val="000000"/>
                </a:solidFill>
              </a:rPr>
              <a:t>На фонокардиограмме видны в основном два тона:  </a:t>
            </a:r>
            <a:r>
              <a:rPr lang="en-US" altLang="ru-RU" sz="1600" b="1" dirty="0">
                <a:solidFill>
                  <a:srgbClr val="000000"/>
                </a:solidFill>
              </a:rPr>
              <a:t>I</a:t>
            </a:r>
            <a:r>
              <a:rPr lang="ru-RU" altLang="ru-RU" sz="1600" b="1" dirty="0">
                <a:solidFill>
                  <a:srgbClr val="000000"/>
                </a:solidFill>
              </a:rPr>
              <a:t> тон зависит почти исключительно от захлопывания клапанов: двухстворчатого –первая составляющая первого она, и трехстворчатого – вторая составляющая первого тона. 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145413" name="Text Box 8"/>
          <p:cNvSpPr txBox="1">
            <a:spLocks noChangeArrowheads="1"/>
          </p:cNvSpPr>
          <p:nvPr/>
        </p:nvSpPr>
        <p:spPr bwMode="auto">
          <a:xfrm>
            <a:off x="179388" y="4868863"/>
            <a:ext cx="8777287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 dirty="0">
                <a:solidFill>
                  <a:srgbClr val="000000"/>
                </a:solidFill>
              </a:rPr>
              <a:t>На кривой I</a:t>
            </a:r>
            <a:r>
              <a:rPr lang="en-US" altLang="ru-RU" sz="1600" b="1" dirty="0">
                <a:solidFill>
                  <a:srgbClr val="000000"/>
                </a:solidFill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</a:rPr>
              <a:t>тон представлен несколькими (4-7) зубцами разной частоты и амплитуды. </a:t>
            </a:r>
          </a:p>
          <a:p>
            <a:r>
              <a:rPr lang="ru-RU" altLang="ru-RU" sz="1600" b="1" dirty="0">
                <a:solidFill>
                  <a:srgbClr val="000000"/>
                </a:solidFill>
              </a:rPr>
              <a:t> </a:t>
            </a:r>
            <a:r>
              <a:rPr lang="en-US" altLang="ru-RU" b="1" u="sng" dirty="0">
                <a:solidFill>
                  <a:srgbClr val="000000"/>
                </a:solidFill>
              </a:rPr>
              <a:t>I</a:t>
            </a:r>
            <a:r>
              <a:rPr lang="ru-RU" altLang="ru-RU" b="1" u="sng" dirty="0">
                <a:solidFill>
                  <a:srgbClr val="000000"/>
                </a:solidFill>
              </a:rPr>
              <a:t>  тон</a:t>
            </a:r>
            <a:r>
              <a:rPr lang="ru-RU" altLang="ru-RU" sz="1600" b="1" dirty="0">
                <a:solidFill>
                  <a:srgbClr val="000000"/>
                </a:solidFill>
              </a:rPr>
              <a:t>  начинается спустя  0,01-0,04 секунды от начала зубца  </a:t>
            </a:r>
            <a:r>
              <a:rPr lang="en-US" altLang="ru-RU" sz="1600" b="1" dirty="0">
                <a:solidFill>
                  <a:srgbClr val="000000"/>
                </a:solidFill>
              </a:rPr>
              <a:t>Q </a:t>
            </a:r>
            <a:r>
              <a:rPr lang="ru-RU" altLang="ru-RU" sz="1600" b="1" dirty="0">
                <a:solidFill>
                  <a:srgbClr val="000000"/>
                </a:solidFill>
              </a:rPr>
              <a:t>на ЭКГ и продолжается 0,14-0,17 </a:t>
            </a:r>
            <a:r>
              <a:rPr lang="ru-RU" altLang="ru-RU" sz="1600" b="1" dirty="0" smtClean="0">
                <a:solidFill>
                  <a:srgbClr val="000000"/>
                </a:solidFill>
              </a:rPr>
              <a:t>секунд и является многокомпонентным.</a:t>
            </a:r>
            <a:endParaRPr lang="en-US" altLang="ru-RU" sz="1600" b="1" dirty="0">
              <a:solidFill>
                <a:srgbClr val="000000"/>
              </a:solidFill>
            </a:endParaRPr>
          </a:p>
          <a:p>
            <a:r>
              <a:rPr lang="en-US" altLang="ru-RU" b="1" u="sng" dirty="0">
                <a:solidFill>
                  <a:srgbClr val="000000"/>
                </a:solidFill>
              </a:rPr>
              <a:t>II</a:t>
            </a:r>
            <a:r>
              <a:rPr lang="ru-RU" altLang="ru-RU" b="1" u="sng" dirty="0">
                <a:solidFill>
                  <a:srgbClr val="000000"/>
                </a:solidFill>
              </a:rPr>
              <a:t> тон</a:t>
            </a:r>
            <a:r>
              <a:rPr lang="ru-RU" altLang="ru-RU" sz="1600" b="1" dirty="0">
                <a:solidFill>
                  <a:srgbClr val="000000"/>
                </a:solidFill>
              </a:rPr>
              <a:t> зависит главным образом от  захлопывания полулунных клапанов, вначале аорты, затем легочной артерии.  </a:t>
            </a:r>
            <a:r>
              <a:rPr lang="en-US" altLang="ru-RU" sz="1600" b="1" dirty="0">
                <a:solidFill>
                  <a:srgbClr val="000000"/>
                </a:solidFill>
              </a:rPr>
              <a:t>II</a:t>
            </a:r>
            <a:r>
              <a:rPr lang="ru-RU" altLang="ru-RU" sz="1600" b="1" dirty="0">
                <a:solidFill>
                  <a:srgbClr val="000000"/>
                </a:solidFill>
              </a:rPr>
              <a:t> тон представлен двумя-тремя зубцами. Он начинается в конце зубца Т электрокардиограммы и продолжается 0,06-0,10 сек.</a:t>
            </a:r>
            <a:r>
              <a:rPr lang="ru-RU" altLang="ru-RU" sz="1600" dirty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14541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39838"/>
            <a:ext cx="360045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09" name="Object 25"/>
          <p:cNvGraphicFramePr>
            <a:graphicFrameLocks noChangeAspect="1"/>
          </p:cNvGraphicFramePr>
          <p:nvPr/>
        </p:nvGraphicFramePr>
        <p:xfrm>
          <a:off x="828675" y="327025"/>
          <a:ext cx="7515225" cy="828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9" name="Документ" r:id="rId3" imgW="5901089" imgH="6497217" progId="Word.Document.8">
                  <p:embed/>
                </p:oleObj>
              </mc:Choice>
              <mc:Fallback>
                <p:oleObj name="Документ" r:id="rId3" imgW="5901089" imgH="6497217" progId="Word.Document.8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327025"/>
                        <a:ext cx="7515225" cy="828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052513"/>
            <a:ext cx="8075612" cy="4105275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Tahoma" pitchFamily="34" charset="0"/>
              </a:rPr>
              <a:t/>
            </a:r>
            <a:br>
              <a:rPr lang="ru-RU" altLang="ru-RU" b="1" smtClean="0">
                <a:latin typeface="Tahoma" pitchFamily="34" charset="0"/>
              </a:rPr>
            </a:br>
            <a:r>
              <a:rPr lang="ru-RU" altLang="ru-RU" b="1" smtClean="0">
                <a:latin typeface="Tahoma" pitchFamily="34" charset="0"/>
              </a:rPr>
              <a:t>ЭЛЕКТРИЧЕСКИЕ ЯВЛЕНИЯ</a:t>
            </a:r>
            <a:br>
              <a:rPr lang="ru-RU" altLang="ru-RU" b="1" smtClean="0">
                <a:latin typeface="Tahoma" pitchFamily="34" charset="0"/>
              </a:rPr>
            </a:br>
            <a:r>
              <a:rPr lang="ru-RU" altLang="ru-RU" b="1" smtClean="0">
                <a:latin typeface="Tahoma" pitchFamily="34" charset="0"/>
              </a:rPr>
              <a:t>В СЕРДЦЕ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719138"/>
          </a:xfrm>
        </p:spPr>
        <p:txBody>
          <a:bodyPr/>
          <a:lstStyle/>
          <a:p>
            <a:r>
              <a:rPr lang="ru-RU" altLang="ru-RU" sz="3800" smtClean="0"/>
              <a:t>Регистрация ЭКГ в начале 20 века</a:t>
            </a:r>
          </a:p>
        </p:txBody>
      </p:sp>
      <p:pic>
        <p:nvPicPr>
          <p:cNvPr id="14950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1125538"/>
            <a:ext cx="5184775" cy="547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863600"/>
          </a:xfrm>
        </p:spPr>
        <p:txBody>
          <a:bodyPr/>
          <a:lstStyle/>
          <a:p>
            <a:pPr algn="ctr" eaLnBrk="1" hangingPunct="1"/>
            <a:r>
              <a:rPr lang="ru-RU" altLang="ru-RU" sz="3400" smtClean="0"/>
              <a:t>ЭКГ в классических биполярных отведениях</a:t>
            </a:r>
          </a:p>
        </p:txBody>
      </p:sp>
      <p:pic>
        <p:nvPicPr>
          <p:cNvPr id="15053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>
          <a:xfrm>
            <a:off x="1331913" y="1341438"/>
            <a:ext cx="6696075" cy="5256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658812"/>
          </a:xfrm>
        </p:spPr>
        <p:txBody>
          <a:bodyPr/>
          <a:lstStyle/>
          <a:p>
            <a:r>
              <a:rPr lang="ru-RU" altLang="ru-RU" sz="2900" smtClean="0"/>
              <a:t>ЭКГ: Униполярные и грудные отведения</a:t>
            </a:r>
          </a:p>
        </p:txBody>
      </p:sp>
      <p:pic>
        <p:nvPicPr>
          <p:cNvPr id="1515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>
          <a:xfrm>
            <a:off x="685800" y="1341438"/>
            <a:ext cx="7772400" cy="511175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76250"/>
            <a:ext cx="7696200" cy="550863"/>
          </a:xfrm>
        </p:spPr>
        <p:txBody>
          <a:bodyPr/>
          <a:lstStyle/>
          <a:p>
            <a:pPr>
              <a:defRPr/>
            </a:pPr>
            <a:r>
              <a:rPr lang="ru-RU" altLang="ru-RU" sz="1700" b="1" dirty="0" smtClean="0"/>
              <a:t>    </a:t>
            </a:r>
            <a:r>
              <a:rPr lang="ru-RU" altLang="ru-RU" sz="2000" b="1" dirty="0">
                <a:latin typeface="+mn-lt"/>
              </a:rPr>
              <a:t>ЭЛЕКТРОКАРДИОГРАФИЯ</a:t>
            </a:r>
            <a:r>
              <a:rPr lang="ru-RU" altLang="ru-RU" sz="4800" dirty="0">
                <a:latin typeface="+mn-lt"/>
              </a:rPr>
              <a:t> 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773238"/>
            <a:ext cx="5545137" cy="4608512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b="1" smtClean="0"/>
              <a:t>Электрокардиограмма является суммарным отражением тех электрических процессов, которые возникают в сердце во время его работы. Она отражает возникновение  и распространение возбуждения в сердце. </a:t>
            </a:r>
          </a:p>
          <a:p>
            <a:pPr>
              <a:lnSpc>
                <a:spcPct val="80000"/>
              </a:lnSpc>
            </a:pPr>
            <a:r>
              <a:rPr lang="ru-RU" altLang="ru-RU" sz="1600" b="1" smtClean="0"/>
              <a:t>На ЭКГ различают зубцы </a:t>
            </a:r>
            <a:r>
              <a:rPr lang="en-US" altLang="ru-RU" sz="1600" b="1" smtClean="0"/>
              <a:t>P</a:t>
            </a:r>
            <a:r>
              <a:rPr lang="ru-RU" altLang="ru-RU" sz="1600" b="1" smtClean="0"/>
              <a:t>,</a:t>
            </a:r>
            <a:r>
              <a:rPr lang="en-US" altLang="ru-RU" sz="1600" b="1" smtClean="0"/>
              <a:t>Q</a:t>
            </a:r>
            <a:r>
              <a:rPr lang="ru-RU" altLang="ru-RU" sz="1600" b="1" smtClean="0"/>
              <a:t>,</a:t>
            </a:r>
            <a:r>
              <a:rPr lang="en-US" altLang="ru-RU" sz="1600" b="1" smtClean="0"/>
              <a:t>R</a:t>
            </a:r>
            <a:r>
              <a:rPr lang="ru-RU" altLang="ru-RU" sz="1600" b="1" smtClean="0"/>
              <a:t>,</a:t>
            </a:r>
            <a:r>
              <a:rPr lang="en-US" altLang="ru-RU" sz="1600" b="1" smtClean="0"/>
              <a:t>S</a:t>
            </a:r>
            <a:r>
              <a:rPr lang="ru-RU" altLang="ru-RU" sz="1600" b="1" smtClean="0"/>
              <a:t>,</a:t>
            </a:r>
            <a:r>
              <a:rPr lang="en-US" altLang="ru-RU" sz="1600" b="1" smtClean="0"/>
              <a:t>T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smtClean="0"/>
              <a:t>	сегменты </a:t>
            </a:r>
            <a:r>
              <a:rPr lang="en-US" altLang="ru-RU" sz="1600" b="1" smtClean="0"/>
              <a:t>PQ </a:t>
            </a:r>
            <a:r>
              <a:rPr lang="ru-RU" altLang="ru-RU" sz="1600" b="1" smtClean="0"/>
              <a:t>и </a:t>
            </a:r>
            <a:r>
              <a:rPr lang="en-US" altLang="ru-RU" sz="1600" b="1" smtClean="0"/>
              <a:t>ST </a:t>
            </a:r>
            <a:r>
              <a:rPr lang="ru-RU" altLang="ru-RU" sz="1600" b="1" smtClean="0"/>
              <a:t>и</a:t>
            </a:r>
            <a:r>
              <a:rPr lang="en-US" altLang="ru-RU" sz="1600" b="1" smtClean="0"/>
              <a:t> </a:t>
            </a:r>
            <a:r>
              <a:rPr lang="ru-RU" altLang="ru-RU" sz="1600" b="1" smtClean="0"/>
              <a:t>интервалы </a:t>
            </a:r>
            <a:r>
              <a:rPr lang="en-US" altLang="ru-RU" sz="1600" b="1" smtClean="0"/>
              <a:t>PQ </a:t>
            </a:r>
            <a:r>
              <a:rPr lang="ru-RU" altLang="ru-RU" sz="1600" b="1" smtClean="0"/>
              <a:t>и </a:t>
            </a:r>
            <a:r>
              <a:rPr lang="en-US" altLang="ru-RU" sz="1600" b="1" smtClean="0"/>
              <a:t>ST </a:t>
            </a:r>
            <a:endParaRPr lang="ru-RU" altLang="ru-RU" sz="1600" b="1" smtClean="0"/>
          </a:p>
          <a:p>
            <a:pPr>
              <a:lnSpc>
                <a:spcPct val="80000"/>
              </a:lnSpc>
            </a:pPr>
            <a:r>
              <a:rPr lang="ru-RU" altLang="ru-RU" sz="1600" b="1" smtClean="0"/>
              <a:t>Зубец Р характеризует возбуждение     предсердий и называется предсердным.</a:t>
            </a:r>
          </a:p>
          <a:p>
            <a:pPr>
              <a:lnSpc>
                <a:spcPct val="80000"/>
              </a:lnSpc>
            </a:pPr>
            <a:r>
              <a:rPr lang="ru-RU" altLang="ru-RU" sz="1600" b="1" smtClean="0"/>
              <a:t>Зубцы </a:t>
            </a:r>
            <a:r>
              <a:rPr lang="en-US" altLang="ru-RU" sz="1600" b="1" smtClean="0"/>
              <a:t>QRST</a:t>
            </a:r>
            <a:r>
              <a:rPr lang="ru-RU" altLang="ru-RU" sz="1600" b="1" smtClean="0"/>
              <a:t> характеризуют возбуждение желудочков и называются желудочковым комплексом</a:t>
            </a:r>
          </a:p>
          <a:p>
            <a:pPr>
              <a:lnSpc>
                <a:spcPct val="80000"/>
              </a:lnSpc>
            </a:pPr>
            <a:r>
              <a:rPr lang="ru-RU" altLang="ru-RU" sz="1600" b="1" smtClean="0"/>
              <a:t>Интервал </a:t>
            </a:r>
            <a:r>
              <a:rPr lang="en-US" altLang="ru-RU" sz="1600" b="1" smtClean="0"/>
              <a:t>PQ</a:t>
            </a:r>
            <a:r>
              <a:rPr lang="ru-RU" altLang="ru-RU" sz="1600" b="1" smtClean="0"/>
              <a:t>  время перехода возбуждений с предсердий на желудочки и называется атриовентрикулярной  задержкой</a:t>
            </a:r>
            <a:r>
              <a:rPr lang="en-US" altLang="ru-RU" sz="1600" b="1" smtClean="0"/>
              <a:t>.</a:t>
            </a:r>
            <a:endParaRPr lang="ru-RU" altLang="ru-RU" sz="1600" b="1" smtClean="0"/>
          </a:p>
          <a:p>
            <a:pPr>
              <a:lnSpc>
                <a:spcPct val="80000"/>
              </a:lnSpc>
            </a:pPr>
            <a:r>
              <a:rPr lang="ru-RU" altLang="ru-RU" sz="1600" b="1" smtClean="0"/>
              <a:t>Интервал </a:t>
            </a:r>
            <a:r>
              <a:rPr lang="en-US" altLang="ru-RU" sz="1600" b="1" smtClean="0"/>
              <a:t>ST</a:t>
            </a:r>
            <a:r>
              <a:rPr lang="ru-RU" altLang="ru-RU" sz="1600" b="1" smtClean="0"/>
              <a:t> показывает время полного охвата возбуждением желудочков сердца.</a:t>
            </a:r>
          </a:p>
          <a:p>
            <a:pPr>
              <a:lnSpc>
                <a:spcPct val="80000"/>
              </a:lnSpc>
            </a:pPr>
            <a:r>
              <a:rPr lang="ru-RU" altLang="ru-RU" sz="1600" b="1" smtClean="0"/>
              <a:t>Расстояние РР или </a:t>
            </a:r>
            <a:r>
              <a:rPr lang="en-US" altLang="ru-RU" sz="1600" b="1" smtClean="0"/>
              <a:t>RR </a:t>
            </a:r>
            <a:r>
              <a:rPr lang="ru-RU" altLang="ru-RU" sz="1600" b="1" smtClean="0"/>
              <a:t>на ЭКГ характеризует продолжительность сердечного цикла.</a:t>
            </a:r>
          </a:p>
          <a:p>
            <a:pPr>
              <a:lnSpc>
                <a:spcPct val="80000"/>
              </a:lnSpc>
            </a:pPr>
            <a:r>
              <a:rPr lang="ru-RU" altLang="ru-RU" sz="1600" b="1" smtClean="0"/>
              <a:t>Расстояние </a:t>
            </a:r>
            <a:r>
              <a:rPr lang="en-US" altLang="ru-RU" sz="1600" b="1" smtClean="0"/>
              <a:t>QT</a:t>
            </a:r>
            <a:r>
              <a:rPr lang="ru-RU" altLang="ru-RU" sz="1600" b="1" smtClean="0"/>
              <a:t> называется  электрической систолой сердца.  </a:t>
            </a:r>
          </a:p>
        </p:txBody>
      </p:sp>
      <p:pic>
        <p:nvPicPr>
          <p:cNvPr id="152579" name="Picture 4" descr="нов9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contrast="42000"/>
            <a:grayscl/>
          </a:blip>
          <a:srcRect/>
          <a:stretch>
            <a:fillRect/>
          </a:stretch>
        </p:blipFill>
        <p:spPr>
          <a:xfrm>
            <a:off x="5219700" y="1844675"/>
            <a:ext cx="3744913" cy="2879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4463"/>
            <a:ext cx="4572000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333375"/>
            <a:ext cx="9001125" cy="6477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1" i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Схема системы кровообращения человека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538663" y="1414463"/>
            <a:ext cx="4572000" cy="5213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altLang="ru-RU" sz="2000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БОЛЬШОЙ КРУГ</a:t>
            </a:r>
          </a:p>
          <a:p>
            <a:pPr eaLnBrk="0" hangingPunct="0">
              <a:defRPr/>
            </a:pPr>
            <a:r>
              <a:rPr lang="ru-RU" altLang="ru-RU" sz="2000" b="1" i="1" dirty="0">
                <a:latin typeface="Tahoma" pitchFamily="34" charset="0"/>
              </a:rPr>
              <a:t>Начало:</a:t>
            </a:r>
            <a:r>
              <a:rPr lang="ru-RU" altLang="ru-RU" sz="2000" b="1" dirty="0">
                <a:latin typeface="Tahoma" pitchFamily="34" charset="0"/>
              </a:rPr>
              <a:t> левый желудочек - аорта</a:t>
            </a:r>
          </a:p>
          <a:p>
            <a:pPr algn="r" eaLnBrk="0" hangingPunct="0">
              <a:defRPr/>
            </a:pPr>
            <a:r>
              <a:rPr lang="ru-RU" altLang="ru-RU" sz="2000" b="1" i="1" dirty="0">
                <a:latin typeface="Tahoma" pitchFamily="34" charset="0"/>
              </a:rPr>
              <a:t>Окончание:</a:t>
            </a:r>
            <a:r>
              <a:rPr lang="ru-RU" altLang="ru-RU" sz="2000" b="1" dirty="0">
                <a:latin typeface="Tahoma" pitchFamily="34" charset="0"/>
              </a:rPr>
              <a:t> полые вены - правое предсердие</a:t>
            </a:r>
            <a:endParaRPr lang="en-US" altLang="ru-RU" sz="2000" b="1" dirty="0">
              <a:latin typeface="Tahoma" pitchFamily="34" charset="0"/>
            </a:endParaRPr>
          </a:p>
          <a:p>
            <a:pPr eaLnBrk="0" hangingPunct="0">
              <a:defRPr/>
            </a:pPr>
            <a:endParaRPr lang="ru-RU" altLang="ru-RU" sz="800" b="1" dirty="0"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ru-RU" altLang="ru-RU" sz="2000" b="1" dirty="0">
                <a:latin typeface="Tahoma" pitchFamily="34" charset="0"/>
              </a:rPr>
              <a:t>Состав: артерии, капилляры и вены мускулатуры тела и всех органов, кроме легких</a:t>
            </a:r>
          </a:p>
          <a:p>
            <a:pPr eaLnBrk="0" hangingPunct="0">
              <a:defRPr/>
            </a:pPr>
            <a:endParaRPr lang="ru-RU" altLang="ru-RU" sz="2000" b="1" dirty="0">
              <a:latin typeface="Tahoma" pitchFamily="34" charset="0"/>
            </a:endParaRPr>
          </a:p>
          <a:p>
            <a:pPr eaLnBrk="0" hangingPunct="0">
              <a:defRPr/>
            </a:pPr>
            <a:r>
              <a:rPr lang="ru-RU" altLang="ru-RU" sz="2000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МАЛЫЙ КРУГ</a:t>
            </a:r>
          </a:p>
          <a:p>
            <a:pPr eaLnBrk="0" hangingPunct="0">
              <a:defRPr/>
            </a:pPr>
            <a:r>
              <a:rPr lang="ru-RU" altLang="ru-RU" sz="2000" b="1" i="1" u="sng" dirty="0">
                <a:latin typeface="Tahoma" pitchFamily="34" charset="0"/>
              </a:rPr>
              <a:t>Начало:</a:t>
            </a:r>
            <a:r>
              <a:rPr lang="ru-RU" altLang="ru-RU" sz="2000" b="1" dirty="0">
                <a:latin typeface="Tahoma" pitchFamily="34" charset="0"/>
              </a:rPr>
              <a:t> правый желудочек - легочной ствол</a:t>
            </a:r>
          </a:p>
          <a:p>
            <a:pPr algn="r" eaLnBrk="0" hangingPunct="0">
              <a:defRPr/>
            </a:pPr>
            <a:r>
              <a:rPr lang="ru-RU" altLang="ru-RU" sz="2000" b="1" i="1" u="sng" dirty="0">
                <a:latin typeface="Tahoma" pitchFamily="34" charset="0"/>
              </a:rPr>
              <a:t>Окончание:</a:t>
            </a:r>
            <a:r>
              <a:rPr lang="ru-RU" altLang="ru-RU" sz="2000" b="1" dirty="0">
                <a:latin typeface="Tahoma" pitchFamily="34" charset="0"/>
              </a:rPr>
              <a:t> легочные вены - левое предсердие</a:t>
            </a:r>
          </a:p>
          <a:p>
            <a:pPr eaLnBrk="0" hangingPunct="0">
              <a:defRPr/>
            </a:pPr>
            <a:endParaRPr lang="ru-RU" altLang="ru-RU" sz="800" b="1" dirty="0">
              <a:latin typeface="Tahoma" pitchFamily="34" charset="0"/>
            </a:endParaRPr>
          </a:p>
          <a:p>
            <a:pPr eaLnBrk="0" hangingPunct="0">
              <a:defRPr/>
            </a:pPr>
            <a:r>
              <a:rPr lang="ru-RU" altLang="ru-RU" sz="2000" b="1" dirty="0">
                <a:latin typeface="Tahoma" pitchFamily="34" charset="0"/>
              </a:rPr>
              <a:t>Состав: сосудистая система  легких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400" smtClean="0">
                <a:solidFill>
                  <a:srgbClr val="FF3300"/>
                </a:solidFill>
                <a:latin typeface="Impact" pitchFamily="34" charset="0"/>
              </a:rPr>
              <a:t>ФОРМИРОВАНИЕ  ЗУБЦОВ  ЭКГ</a:t>
            </a:r>
            <a:r>
              <a:rPr lang="ru-RU" altLang="ru-RU" sz="2900" smtClean="0"/>
              <a:t> </a:t>
            </a:r>
            <a:br>
              <a:rPr lang="ru-RU" altLang="ru-RU" sz="2900" smtClean="0"/>
            </a:br>
            <a:r>
              <a:rPr lang="ru-RU" altLang="ru-RU" sz="1900" smtClean="0"/>
              <a:t>Соотношение различных участков ЭКГ с фазами возбуждения сердца</a:t>
            </a:r>
          </a:p>
        </p:txBody>
      </p:sp>
      <p:pic>
        <p:nvPicPr>
          <p:cNvPr id="1536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>
          <a:xfrm>
            <a:off x="685800" y="1628775"/>
            <a:ext cx="7772400" cy="4824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altLang="ru-RU" sz="3800" b="1" dirty="0">
                <a:solidFill>
                  <a:srgbClr val="CC00CC"/>
                </a:solidFill>
                <a:latin typeface="Arial Narrow" pitchFamily="34" charset="0"/>
              </a:rPr>
              <a:t>ОСНОВНЫЕ  ЭЛЕМЕНТЫ  ЭКГ</a:t>
            </a:r>
            <a:r>
              <a:rPr lang="ru-RU" altLang="ru-RU" sz="1600" b="1" dirty="0">
                <a:solidFill>
                  <a:srgbClr val="CC00CC"/>
                </a:solidFill>
                <a:latin typeface="Arial Narrow" pitchFamily="34" charset="0"/>
              </a:rPr>
              <a:t/>
            </a:r>
            <a:br>
              <a:rPr lang="ru-RU" altLang="ru-RU" sz="1600" b="1" dirty="0">
                <a:solidFill>
                  <a:srgbClr val="CC00CC"/>
                </a:solidFill>
                <a:latin typeface="Arial Narrow" pitchFamily="34" charset="0"/>
              </a:rPr>
            </a:br>
            <a:r>
              <a:rPr lang="ru-RU" altLang="ru-RU" sz="2400" b="1" dirty="0">
                <a:solidFill>
                  <a:srgbClr val="CC00CC"/>
                </a:solidFill>
                <a:latin typeface="Arial Narrow" pitchFamily="34" charset="0"/>
              </a:rPr>
              <a:t>р</a:t>
            </a: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-1-2 мм. ( 0,1-0,2мВ;) </a:t>
            </a:r>
            <a:r>
              <a:rPr lang="en-US" altLang="ru-RU" sz="2400" b="1" dirty="0">
                <a:solidFill>
                  <a:srgbClr val="CC00CC"/>
                </a:solidFill>
                <a:latin typeface="Arial Narrow" pitchFamily="34" charset="0"/>
              </a:rPr>
              <a:t>Q</a:t>
            </a:r>
            <a:r>
              <a:rPr lang="en-US" altLang="ru-RU" b="1" dirty="0">
                <a:solidFill>
                  <a:srgbClr val="CC00CC"/>
                </a:solidFill>
                <a:latin typeface="Arial Narrow" pitchFamily="34" charset="0"/>
              </a:rPr>
              <a:t>-</a:t>
            </a: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1-3 мм. </a:t>
            </a:r>
            <a:r>
              <a:rPr lang="en-US" altLang="ru-RU" b="1" dirty="0">
                <a:solidFill>
                  <a:srgbClr val="CC00CC"/>
                </a:solidFill>
                <a:latin typeface="Arial Narrow" pitchFamily="34" charset="0"/>
              </a:rPr>
              <a:t>(</a:t>
            </a: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0,1-0,3 мВ. </a:t>
            </a:r>
            <a:r>
              <a:rPr lang="en-US" altLang="ru-RU" sz="2400" b="1" dirty="0">
                <a:solidFill>
                  <a:srgbClr val="CC00CC"/>
                </a:solidFill>
                <a:latin typeface="Arial Narrow" pitchFamily="34" charset="0"/>
              </a:rPr>
              <a:t>R</a:t>
            </a:r>
            <a:r>
              <a:rPr lang="en-US" altLang="ru-RU" b="1" dirty="0">
                <a:solidFill>
                  <a:srgbClr val="CC00CC"/>
                </a:solidFill>
                <a:latin typeface="Arial Narrow" pitchFamily="34" charset="0"/>
              </a:rPr>
              <a:t>-1</a:t>
            </a: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2-20 мм. </a:t>
            </a:r>
            <a:r>
              <a:rPr lang="en-US" altLang="ru-RU" b="1" dirty="0">
                <a:solidFill>
                  <a:srgbClr val="CC00CC"/>
                </a:solidFill>
                <a:latin typeface="Arial Narrow" pitchFamily="34" charset="0"/>
              </a:rPr>
              <a:t>(</a:t>
            </a: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1,2-2,0 мВ.</a:t>
            </a:r>
            <a:r>
              <a:rPr lang="en-US" altLang="ru-RU" b="1" dirty="0">
                <a:solidFill>
                  <a:srgbClr val="CC00CC"/>
                </a:solidFill>
                <a:latin typeface="Arial Narrow" pitchFamily="34" charset="0"/>
              </a:rPr>
              <a:t>)</a:t>
            </a: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,</a:t>
            </a:r>
            <a:r>
              <a:rPr lang="en-US" altLang="ru-RU" b="1" dirty="0">
                <a:solidFill>
                  <a:srgbClr val="CC00CC"/>
                </a:solidFill>
                <a:latin typeface="Arial Narrow" pitchFamily="34" charset="0"/>
              </a:rPr>
              <a:t/>
            </a:r>
            <a:br>
              <a:rPr lang="en-US" altLang="ru-RU" b="1" dirty="0">
                <a:solidFill>
                  <a:srgbClr val="CC00CC"/>
                </a:solidFill>
                <a:latin typeface="Arial Narrow" pitchFamily="34" charset="0"/>
              </a:rPr>
            </a:b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 </a:t>
            </a:r>
            <a:r>
              <a:rPr lang="en-US" altLang="ru-RU" sz="2400" b="1" dirty="0">
                <a:solidFill>
                  <a:srgbClr val="CC00CC"/>
                </a:solidFill>
                <a:latin typeface="Arial Narrow" pitchFamily="34" charset="0"/>
              </a:rPr>
              <a:t>S</a:t>
            </a:r>
            <a:r>
              <a:rPr lang="en-US" altLang="ru-RU" b="1" dirty="0">
                <a:solidFill>
                  <a:srgbClr val="CC00CC"/>
                </a:solidFill>
                <a:latin typeface="Arial Narrow" pitchFamily="34" charset="0"/>
              </a:rPr>
              <a:t>-</a:t>
            </a: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1-5</a:t>
            </a:r>
            <a:r>
              <a:rPr lang="en-US" altLang="ru-RU" b="1" dirty="0">
                <a:solidFill>
                  <a:srgbClr val="CC00CC"/>
                </a:solidFill>
                <a:latin typeface="Arial Narrow" pitchFamily="34" charset="0"/>
              </a:rPr>
              <a:t> </a:t>
            </a: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мм </a:t>
            </a:r>
            <a:r>
              <a:rPr lang="en-US" altLang="ru-RU" b="1" dirty="0">
                <a:solidFill>
                  <a:srgbClr val="CC00CC"/>
                </a:solidFill>
                <a:latin typeface="Arial Narrow" pitchFamily="34" charset="0"/>
              </a:rPr>
              <a:t>(0.1-.05 </a:t>
            </a: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мВ). </a:t>
            </a:r>
            <a:r>
              <a:rPr lang="ru-RU" altLang="ru-RU" sz="2400" b="1" dirty="0">
                <a:solidFill>
                  <a:srgbClr val="CC00CC"/>
                </a:solidFill>
                <a:latin typeface="Arial Narrow" pitchFamily="34" charset="0"/>
              </a:rPr>
              <a:t>Т- </a:t>
            </a: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3-5</a:t>
            </a:r>
            <a:r>
              <a:rPr lang="ru-RU" altLang="ru-RU" sz="2400" b="1" dirty="0">
                <a:solidFill>
                  <a:srgbClr val="CC00CC"/>
                </a:solidFill>
                <a:latin typeface="Arial Narrow" pitchFamily="34" charset="0"/>
              </a:rPr>
              <a:t> </a:t>
            </a:r>
            <a:r>
              <a:rPr lang="ru-RU" altLang="ru-RU" b="1" dirty="0">
                <a:solidFill>
                  <a:srgbClr val="CC00CC"/>
                </a:solidFill>
                <a:latin typeface="Arial Narrow" pitchFamily="34" charset="0"/>
              </a:rPr>
              <a:t>мм. (0,3-0,5мВ.)   </a:t>
            </a:r>
            <a:r>
              <a:rPr lang="ru-RU" altLang="ru-RU" b="1" i="1" dirty="0">
                <a:solidFill>
                  <a:srgbClr val="CC00CC"/>
                </a:solidFill>
                <a:latin typeface="Arial Narrow" pitchFamily="34" charset="0"/>
              </a:rPr>
              <a:t>( </a:t>
            </a:r>
            <a:r>
              <a:rPr lang="en-US" altLang="ru-RU" sz="2800" b="1" i="1" dirty="0">
                <a:solidFill>
                  <a:srgbClr val="CC00CC"/>
                </a:solidFill>
                <a:latin typeface="Arial Narrow" pitchFamily="34" charset="0"/>
              </a:rPr>
              <a:t>II</a:t>
            </a:r>
            <a:r>
              <a:rPr lang="en-US" altLang="ru-RU" b="1" i="1" dirty="0">
                <a:solidFill>
                  <a:srgbClr val="CC00CC"/>
                </a:solidFill>
                <a:latin typeface="Arial Narrow" pitchFamily="34" charset="0"/>
              </a:rPr>
              <a:t> </a:t>
            </a:r>
            <a:r>
              <a:rPr lang="ru-RU" altLang="ru-RU" b="1" i="1" dirty="0">
                <a:solidFill>
                  <a:srgbClr val="CC00CC"/>
                </a:solidFill>
                <a:latin typeface="Arial Narrow" pitchFamily="34" charset="0"/>
              </a:rPr>
              <a:t>стандартное отведение</a:t>
            </a:r>
            <a:r>
              <a:rPr lang="ru-RU" altLang="ru-RU" i="1" dirty="0">
                <a:solidFill>
                  <a:srgbClr val="CC00CC"/>
                </a:solidFill>
                <a:latin typeface="Impact" pitchFamily="34" charset="0"/>
              </a:rPr>
              <a:t>)</a:t>
            </a:r>
          </a:p>
        </p:txBody>
      </p:sp>
      <p:pic>
        <p:nvPicPr>
          <p:cNvPr id="154626" name="Picture 3" descr="EK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889125"/>
            <a:ext cx="71628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AutoShape 4"/>
          <p:cNvSpPr>
            <a:spLocks/>
          </p:cNvSpPr>
          <p:nvPr/>
        </p:nvSpPr>
        <p:spPr bwMode="auto">
          <a:xfrm>
            <a:off x="4648200" y="2276475"/>
            <a:ext cx="914400" cy="457200"/>
          </a:xfrm>
          <a:prstGeom prst="borderCallout1">
            <a:avLst>
              <a:gd name="adj1" fmla="val 31718"/>
              <a:gd name="adj2" fmla="val -8333"/>
              <a:gd name="adj3" fmla="val -444051"/>
              <a:gd name="adj4" fmla="val -56773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400">
                <a:latin typeface="Times New Roman" pitchFamily="18" charset="0"/>
              </a:rPr>
              <a:t> </a:t>
            </a:r>
            <a:r>
              <a:rPr lang="en-US" altLang="ru-RU" sz="2400" b="1">
                <a:solidFill>
                  <a:srgbClr val="FF3300"/>
                </a:solidFill>
                <a:latin typeface="Times New Roman" pitchFamily="18" charset="0"/>
              </a:rPr>
              <a:t>RR</a:t>
            </a:r>
            <a:endParaRPr lang="ru-RU" altLang="ru-RU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400" smtClean="0">
                <a:solidFill>
                  <a:srgbClr val="FF3300"/>
                </a:solidFill>
                <a:latin typeface="Impact" pitchFamily="34" charset="0"/>
              </a:rPr>
              <a:t>Схема треугольника Эйнтховена</a:t>
            </a:r>
          </a:p>
        </p:txBody>
      </p:sp>
      <p:pic>
        <p:nvPicPr>
          <p:cNvPr id="15565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 contrast="24000"/>
          </a:blip>
          <a:srcRect/>
          <a:stretch>
            <a:fillRect/>
          </a:stretch>
        </p:blipFill>
        <p:spPr>
          <a:xfrm>
            <a:off x="684213" y="1700213"/>
            <a:ext cx="4660900" cy="4197350"/>
          </a:xfrm>
        </p:spPr>
      </p:pic>
      <p:pic>
        <p:nvPicPr>
          <p:cNvPr id="155651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12000" contrast="12000"/>
          </a:blip>
          <a:srcRect/>
          <a:stretch>
            <a:fillRect/>
          </a:stretch>
        </p:blipFill>
        <p:spPr>
          <a:xfrm>
            <a:off x="5508625" y="2205038"/>
            <a:ext cx="3024188" cy="2005012"/>
          </a:xfrm>
        </p:spPr>
      </p:pic>
      <p:pic>
        <p:nvPicPr>
          <p:cNvPr id="155652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-12000" contrast="12000"/>
          </a:blip>
          <a:srcRect/>
          <a:stretch>
            <a:fillRect/>
          </a:stretch>
        </p:blipFill>
        <p:spPr>
          <a:xfrm>
            <a:off x="5508625" y="4581525"/>
            <a:ext cx="2965450" cy="2011363"/>
          </a:xfrm>
        </p:spPr>
      </p:pic>
      <p:sp>
        <p:nvSpPr>
          <p:cNvPr id="155653" name="Text Box 6"/>
          <p:cNvSpPr txBox="1">
            <a:spLocks noChangeArrowheads="1"/>
          </p:cNvSpPr>
          <p:nvPr/>
        </p:nvSpPr>
        <p:spPr bwMode="auto">
          <a:xfrm>
            <a:off x="5867400" y="1700213"/>
            <a:ext cx="216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правограмма</a:t>
            </a:r>
          </a:p>
        </p:txBody>
      </p:sp>
      <p:sp>
        <p:nvSpPr>
          <p:cNvPr id="155654" name="Text Box 7"/>
          <p:cNvSpPr txBox="1">
            <a:spLocks noChangeArrowheads="1"/>
          </p:cNvSpPr>
          <p:nvPr/>
        </p:nvSpPr>
        <p:spPr bwMode="auto">
          <a:xfrm>
            <a:off x="5651500" y="4076700"/>
            <a:ext cx="2592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левограмма</a:t>
            </a:r>
          </a:p>
        </p:txBody>
      </p:sp>
      <p:sp>
        <p:nvSpPr>
          <p:cNvPr id="155655" name="Text Box 8"/>
          <p:cNvSpPr txBox="1">
            <a:spLocks noChangeArrowheads="1"/>
          </p:cNvSpPr>
          <p:nvPr/>
        </p:nvSpPr>
        <p:spPr bwMode="auto">
          <a:xfrm>
            <a:off x="1908175" y="5734050"/>
            <a:ext cx="2519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800">
                <a:latin typeface="Times New Roman" pitchFamily="18" charset="0"/>
              </a:rPr>
              <a:t>нормограмма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569325" cy="7620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altLang="ru-RU" sz="3400" smtClean="0">
                <a:solidFill>
                  <a:srgbClr val="FF3300"/>
                </a:solidFill>
                <a:latin typeface="Arial" charset="0"/>
              </a:rPr>
              <a:t>Определение положения электрической оси сердца по схеме Дьеда</a:t>
            </a:r>
          </a:p>
        </p:txBody>
      </p:sp>
      <p:sp>
        <p:nvSpPr>
          <p:cNvPr id="156674" name="AutoShape 3"/>
          <p:cNvSpPr>
            <a:spLocks noChangeArrowheads="1"/>
          </p:cNvSpPr>
          <p:nvPr/>
        </p:nvSpPr>
        <p:spPr bwMode="auto">
          <a:xfrm flipV="1">
            <a:off x="2895600" y="2971800"/>
            <a:ext cx="3505200" cy="3200400"/>
          </a:xfrm>
          <a:prstGeom prst="triangle">
            <a:avLst>
              <a:gd name="adj" fmla="val 48412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altLang="ru-RU"/>
          </a:p>
        </p:txBody>
      </p:sp>
      <p:sp>
        <p:nvSpPr>
          <p:cNvPr id="156675" name="AutoShape 4"/>
          <p:cNvSpPr>
            <a:spLocks/>
          </p:cNvSpPr>
          <p:nvPr/>
        </p:nvSpPr>
        <p:spPr bwMode="auto">
          <a:xfrm>
            <a:off x="4114800" y="1828800"/>
            <a:ext cx="914400" cy="701675"/>
          </a:xfrm>
          <a:prstGeom prst="borderCallout1">
            <a:avLst>
              <a:gd name="adj1" fmla="val 16292"/>
              <a:gd name="adj2" fmla="val -8333"/>
              <a:gd name="adj3" fmla="val -11310"/>
              <a:gd name="adj4" fmla="val -10989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4000" b="1"/>
              <a:t>  I</a:t>
            </a:r>
          </a:p>
        </p:txBody>
      </p:sp>
      <p:sp>
        <p:nvSpPr>
          <p:cNvPr id="156676" name="AutoShape 5"/>
          <p:cNvSpPr>
            <a:spLocks/>
          </p:cNvSpPr>
          <p:nvPr/>
        </p:nvSpPr>
        <p:spPr bwMode="auto">
          <a:xfrm>
            <a:off x="2514600" y="4343400"/>
            <a:ext cx="4267200" cy="701675"/>
          </a:xfrm>
          <a:prstGeom prst="borderCallout1">
            <a:avLst>
              <a:gd name="adj1" fmla="val 16292"/>
              <a:gd name="adj2" fmla="val -1787"/>
              <a:gd name="adj3" fmla="val -52940"/>
              <a:gd name="adj4" fmla="val -1558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4000" b="1"/>
              <a:t>II                       III</a:t>
            </a:r>
          </a:p>
        </p:txBody>
      </p:sp>
      <p:sp>
        <p:nvSpPr>
          <p:cNvPr id="156677" name="Oval 6"/>
          <p:cNvSpPr>
            <a:spLocks noChangeArrowheads="1"/>
          </p:cNvSpPr>
          <p:nvPr/>
        </p:nvSpPr>
        <p:spPr bwMode="auto">
          <a:xfrm>
            <a:off x="2438400" y="1981200"/>
            <a:ext cx="4343400" cy="426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altLang="ru-RU"/>
          </a:p>
        </p:txBody>
      </p:sp>
      <p:sp>
        <p:nvSpPr>
          <p:cNvPr id="156678" name="Line 7"/>
          <p:cNvSpPr>
            <a:spLocks noChangeShapeType="1"/>
          </p:cNvSpPr>
          <p:nvPr/>
        </p:nvSpPr>
        <p:spPr bwMode="auto">
          <a:xfrm>
            <a:off x="4648200" y="2819400"/>
            <a:ext cx="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79" name="Line 8"/>
          <p:cNvSpPr>
            <a:spLocks noChangeShapeType="1"/>
          </p:cNvSpPr>
          <p:nvPr/>
        </p:nvSpPr>
        <p:spPr bwMode="auto">
          <a:xfrm flipV="1">
            <a:off x="5105400" y="2819400"/>
            <a:ext cx="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80" name="Line 9"/>
          <p:cNvSpPr>
            <a:spLocks noChangeShapeType="1"/>
          </p:cNvSpPr>
          <p:nvPr/>
        </p:nvSpPr>
        <p:spPr bwMode="auto">
          <a:xfrm flipV="1">
            <a:off x="5486400" y="2819400"/>
            <a:ext cx="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81" name="Line 10"/>
          <p:cNvSpPr>
            <a:spLocks noChangeShapeType="1"/>
          </p:cNvSpPr>
          <p:nvPr/>
        </p:nvSpPr>
        <p:spPr bwMode="auto">
          <a:xfrm flipV="1">
            <a:off x="4191000" y="2819400"/>
            <a:ext cx="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82" name="Line 11"/>
          <p:cNvSpPr>
            <a:spLocks noChangeShapeType="1"/>
          </p:cNvSpPr>
          <p:nvPr/>
        </p:nvSpPr>
        <p:spPr bwMode="auto">
          <a:xfrm flipV="1">
            <a:off x="3810000" y="2819400"/>
            <a:ext cx="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83" name="Line 12"/>
          <p:cNvSpPr>
            <a:spLocks noChangeShapeType="1"/>
          </p:cNvSpPr>
          <p:nvPr/>
        </p:nvSpPr>
        <p:spPr bwMode="auto">
          <a:xfrm flipV="1">
            <a:off x="3352800" y="2819400"/>
            <a:ext cx="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84" name="Line 13"/>
          <p:cNvSpPr>
            <a:spLocks noChangeShapeType="1"/>
          </p:cNvSpPr>
          <p:nvPr/>
        </p:nvSpPr>
        <p:spPr bwMode="auto">
          <a:xfrm flipV="1">
            <a:off x="5943600" y="2819400"/>
            <a:ext cx="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85" name="Line 14"/>
          <p:cNvSpPr>
            <a:spLocks noChangeShapeType="1"/>
          </p:cNvSpPr>
          <p:nvPr/>
        </p:nvSpPr>
        <p:spPr bwMode="auto">
          <a:xfrm>
            <a:off x="5486400" y="45720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86" name="Line 15"/>
          <p:cNvSpPr>
            <a:spLocks noChangeShapeType="1"/>
          </p:cNvSpPr>
          <p:nvPr/>
        </p:nvSpPr>
        <p:spPr bwMode="auto">
          <a:xfrm>
            <a:off x="5334000" y="48768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87" name="Line 16"/>
          <p:cNvSpPr>
            <a:spLocks noChangeShapeType="1"/>
          </p:cNvSpPr>
          <p:nvPr/>
        </p:nvSpPr>
        <p:spPr bwMode="auto">
          <a:xfrm>
            <a:off x="5181600" y="51816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88" name="Line 17"/>
          <p:cNvSpPr>
            <a:spLocks noChangeShapeType="1"/>
          </p:cNvSpPr>
          <p:nvPr/>
        </p:nvSpPr>
        <p:spPr bwMode="auto">
          <a:xfrm>
            <a:off x="5029200" y="54864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89" name="Line 18"/>
          <p:cNvSpPr>
            <a:spLocks noChangeShapeType="1"/>
          </p:cNvSpPr>
          <p:nvPr/>
        </p:nvSpPr>
        <p:spPr bwMode="auto">
          <a:xfrm>
            <a:off x="4800600" y="58674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90" name="Line 19"/>
          <p:cNvSpPr>
            <a:spLocks noChangeShapeType="1"/>
          </p:cNvSpPr>
          <p:nvPr/>
        </p:nvSpPr>
        <p:spPr bwMode="auto">
          <a:xfrm>
            <a:off x="5715000" y="42672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91" name="Line 20"/>
          <p:cNvSpPr>
            <a:spLocks noChangeShapeType="1"/>
          </p:cNvSpPr>
          <p:nvPr/>
        </p:nvSpPr>
        <p:spPr bwMode="auto">
          <a:xfrm>
            <a:off x="5867400" y="3886200"/>
            <a:ext cx="2286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92" name="Line 21"/>
          <p:cNvSpPr>
            <a:spLocks noChangeShapeType="1"/>
          </p:cNvSpPr>
          <p:nvPr/>
        </p:nvSpPr>
        <p:spPr bwMode="auto">
          <a:xfrm>
            <a:off x="6096000" y="35814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93" name="Line 22"/>
          <p:cNvSpPr>
            <a:spLocks noChangeShapeType="1"/>
          </p:cNvSpPr>
          <p:nvPr/>
        </p:nvSpPr>
        <p:spPr bwMode="auto">
          <a:xfrm>
            <a:off x="6248400" y="32766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94" name="AutoShape 23"/>
          <p:cNvSpPr>
            <a:spLocks/>
          </p:cNvSpPr>
          <p:nvPr/>
        </p:nvSpPr>
        <p:spPr bwMode="auto">
          <a:xfrm>
            <a:off x="3048000" y="2332038"/>
            <a:ext cx="3429000" cy="519112"/>
          </a:xfrm>
          <a:prstGeom prst="borderCallout1">
            <a:avLst>
              <a:gd name="adj1" fmla="val 23454"/>
              <a:gd name="adj2" fmla="val -2222"/>
              <a:gd name="adj3" fmla="val -62542"/>
              <a:gd name="adj4" fmla="val -2106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800" b="1">
                <a:latin typeface="Times New Roman" pitchFamily="18" charset="0"/>
              </a:rPr>
              <a:t>  -40        0        +40</a:t>
            </a:r>
          </a:p>
        </p:txBody>
      </p:sp>
      <p:sp>
        <p:nvSpPr>
          <p:cNvPr id="156695" name="AutoShape 24"/>
          <p:cNvSpPr>
            <a:spLocks/>
          </p:cNvSpPr>
          <p:nvPr/>
        </p:nvSpPr>
        <p:spPr bwMode="auto">
          <a:xfrm>
            <a:off x="5651500" y="4451350"/>
            <a:ext cx="914400" cy="519113"/>
          </a:xfrm>
          <a:prstGeom prst="borderCallout1">
            <a:avLst>
              <a:gd name="adj1" fmla="val 18750"/>
              <a:gd name="adj2" fmla="val -8333"/>
              <a:gd name="adj3" fmla="val -8856"/>
              <a:gd name="adj4" fmla="val -541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800" b="1">
                <a:latin typeface="Times New Roman" pitchFamily="18" charset="0"/>
              </a:rPr>
              <a:t>0</a:t>
            </a:r>
          </a:p>
        </p:txBody>
      </p:sp>
      <p:sp>
        <p:nvSpPr>
          <p:cNvPr id="156696" name="AutoShape 25"/>
          <p:cNvSpPr>
            <a:spLocks/>
          </p:cNvSpPr>
          <p:nvPr/>
        </p:nvSpPr>
        <p:spPr bwMode="auto">
          <a:xfrm>
            <a:off x="4953000" y="5562600"/>
            <a:ext cx="914400" cy="519113"/>
          </a:xfrm>
          <a:prstGeom prst="borderCallout1">
            <a:avLst>
              <a:gd name="adj1" fmla="val 22019"/>
              <a:gd name="adj2" fmla="val -8333"/>
              <a:gd name="adj3" fmla="val 22935"/>
              <a:gd name="adj4" fmla="val -137153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800" b="1">
                <a:latin typeface="Times New Roman" pitchFamily="18" charset="0"/>
              </a:rPr>
              <a:t>+40</a:t>
            </a:r>
          </a:p>
        </p:txBody>
      </p:sp>
      <p:sp>
        <p:nvSpPr>
          <p:cNvPr id="156697" name="AutoShape 26"/>
          <p:cNvSpPr>
            <a:spLocks/>
          </p:cNvSpPr>
          <p:nvPr/>
        </p:nvSpPr>
        <p:spPr bwMode="auto">
          <a:xfrm>
            <a:off x="6096000" y="3505200"/>
            <a:ext cx="914400" cy="519113"/>
          </a:xfrm>
          <a:prstGeom prst="borderCallout1">
            <a:avLst>
              <a:gd name="adj1" fmla="val 22019"/>
              <a:gd name="adj2" fmla="val -8333"/>
              <a:gd name="adj3" fmla="val -16819"/>
              <a:gd name="adj4" fmla="val -9670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800" b="1">
                <a:latin typeface="Times New Roman" pitchFamily="18" charset="0"/>
              </a:rPr>
              <a:t>-40</a:t>
            </a:r>
          </a:p>
        </p:txBody>
      </p:sp>
      <p:sp>
        <p:nvSpPr>
          <p:cNvPr id="156698" name="Line 27"/>
          <p:cNvSpPr>
            <a:spLocks noChangeShapeType="1"/>
          </p:cNvSpPr>
          <p:nvPr/>
        </p:nvSpPr>
        <p:spPr bwMode="auto">
          <a:xfrm>
            <a:off x="4648200" y="29718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699" name="Line 28"/>
          <p:cNvSpPr>
            <a:spLocks noChangeShapeType="1"/>
          </p:cNvSpPr>
          <p:nvPr/>
        </p:nvSpPr>
        <p:spPr bwMode="auto">
          <a:xfrm flipH="1" flipV="1">
            <a:off x="2971800" y="3048000"/>
            <a:ext cx="2590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700" name="Line 29"/>
          <p:cNvSpPr>
            <a:spLocks noChangeShapeType="1"/>
          </p:cNvSpPr>
          <p:nvPr/>
        </p:nvSpPr>
        <p:spPr bwMode="auto">
          <a:xfrm>
            <a:off x="5181600" y="29718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701" name="Line 30"/>
          <p:cNvSpPr>
            <a:spLocks noChangeShapeType="1"/>
          </p:cNvSpPr>
          <p:nvPr/>
        </p:nvSpPr>
        <p:spPr bwMode="auto">
          <a:xfrm flipH="1" flipV="1">
            <a:off x="5105400" y="4648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702" name="Oval 31"/>
          <p:cNvSpPr>
            <a:spLocks noChangeArrowheads="1"/>
          </p:cNvSpPr>
          <p:nvPr/>
        </p:nvSpPr>
        <p:spPr bwMode="auto">
          <a:xfrm>
            <a:off x="4572000" y="4038600"/>
            <a:ext cx="1524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altLang="ru-RU"/>
          </a:p>
        </p:txBody>
      </p:sp>
      <p:sp>
        <p:nvSpPr>
          <p:cNvPr id="156703" name="Line 32"/>
          <p:cNvSpPr>
            <a:spLocks noChangeShapeType="1"/>
          </p:cNvSpPr>
          <p:nvPr/>
        </p:nvSpPr>
        <p:spPr bwMode="auto">
          <a:xfrm>
            <a:off x="4648200" y="4114800"/>
            <a:ext cx="2133600" cy="22860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704" name="Line 33"/>
          <p:cNvSpPr>
            <a:spLocks noChangeShapeType="1"/>
          </p:cNvSpPr>
          <p:nvPr/>
        </p:nvSpPr>
        <p:spPr bwMode="auto">
          <a:xfrm>
            <a:off x="4648200" y="1752600"/>
            <a:ext cx="0" cy="472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705" name="Line 34"/>
          <p:cNvSpPr>
            <a:spLocks noChangeShapeType="1"/>
          </p:cNvSpPr>
          <p:nvPr/>
        </p:nvSpPr>
        <p:spPr bwMode="auto">
          <a:xfrm>
            <a:off x="2209800" y="41148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706" name="AutoShape 35"/>
          <p:cNvSpPr>
            <a:spLocks/>
          </p:cNvSpPr>
          <p:nvPr/>
        </p:nvSpPr>
        <p:spPr bwMode="auto">
          <a:xfrm>
            <a:off x="7081838" y="3835400"/>
            <a:ext cx="914400" cy="701675"/>
          </a:xfrm>
          <a:prstGeom prst="borderCallout1">
            <a:avLst>
              <a:gd name="adj1" fmla="val 18750"/>
              <a:gd name="adj2" fmla="val -8333"/>
              <a:gd name="adj3" fmla="val -68491"/>
              <a:gd name="adj4" fmla="val -20662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4000">
                <a:solidFill>
                  <a:srgbClr val="FF3300"/>
                </a:solidFill>
                <a:latin typeface="Impact" pitchFamily="34" charset="0"/>
              </a:rPr>
              <a:t>0</a:t>
            </a:r>
            <a:r>
              <a:rPr lang="ru-RU" altLang="ru-RU" sz="4000" baseline="30000">
                <a:solidFill>
                  <a:srgbClr val="FF3300"/>
                </a:solidFill>
                <a:latin typeface="Impact" pitchFamily="34" charset="0"/>
              </a:rPr>
              <a:t>о</a:t>
            </a:r>
            <a:endParaRPr lang="ru-RU" altLang="ru-RU" sz="4000">
              <a:solidFill>
                <a:srgbClr val="FF3300"/>
              </a:solidFill>
              <a:latin typeface="Impact" pitchFamily="34" charset="0"/>
            </a:endParaRPr>
          </a:p>
        </p:txBody>
      </p:sp>
      <p:sp>
        <p:nvSpPr>
          <p:cNvPr id="156707" name="AutoShape 36"/>
          <p:cNvSpPr>
            <a:spLocks/>
          </p:cNvSpPr>
          <p:nvPr/>
        </p:nvSpPr>
        <p:spPr bwMode="auto">
          <a:xfrm>
            <a:off x="762000" y="3779838"/>
            <a:ext cx="1377950" cy="701675"/>
          </a:xfrm>
          <a:prstGeom prst="borderCallout1">
            <a:avLst>
              <a:gd name="adj1" fmla="val 8718"/>
              <a:gd name="adj2" fmla="val -5528"/>
              <a:gd name="adj3" fmla="val -192736"/>
              <a:gd name="adj4" fmla="val -2891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4000">
                <a:solidFill>
                  <a:srgbClr val="FF3300"/>
                </a:solidFill>
                <a:latin typeface="Impact" pitchFamily="34" charset="0"/>
              </a:rPr>
              <a:t>   180</a:t>
            </a:r>
            <a:r>
              <a:rPr lang="ru-RU" altLang="ru-RU" sz="4000" baseline="30000">
                <a:solidFill>
                  <a:srgbClr val="FF3300"/>
                </a:solidFill>
                <a:latin typeface="Impact" pitchFamily="34" charset="0"/>
              </a:rPr>
              <a:t>о</a:t>
            </a:r>
            <a:endParaRPr lang="ru-RU" altLang="ru-RU" sz="4000">
              <a:solidFill>
                <a:srgbClr val="FF3300"/>
              </a:solidFill>
              <a:latin typeface="Impact" pitchFamily="34" charset="0"/>
            </a:endParaRPr>
          </a:p>
        </p:txBody>
      </p:sp>
      <p:sp>
        <p:nvSpPr>
          <p:cNvPr id="156708" name="AutoShape 37"/>
          <p:cNvSpPr>
            <a:spLocks/>
          </p:cNvSpPr>
          <p:nvPr/>
        </p:nvSpPr>
        <p:spPr bwMode="auto">
          <a:xfrm>
            <a:off x="4167188" y="1201738"/>
            <a:ext cx="914400" cy="701675"/>
          </a:xfrm>
          <a:prstGeom prst="borderCallout1">
            <a:avLst>
              <a:gd name="adj1" fmla="val 18750"/>
              <a:gd name="adj2" fmla="val -8333"/>
              <a:gd name="adj3" fmla="val 18750"/>
              <a:gd name="adj4" fmla="val -88023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4000">
                <a:solidFill>
                  <a:srgbClr val="FF3300"/>
                </a:solidFill>
                <a:latin typeface="Impact" pitchFamily="34" charset="0"/>
              </a:rPr>
              <a:t>-90</a:t>
            </a:r>
          </a:p>
        </p:txBody>
      </p:sp>
      <p:sp>
        <p:nvSpPr>
          <p:cNvPr id="156709" name="AutoShape 38"/>
          <p:cNvSpPr>
            <a:spLocks/>
          </p:cNvSpPr>
          <p:nvPr/>
        </p:nvSpPr>
        <p:spPr bwMode="auto">
          <a:xfrm>
            <a:off x="4038600" y="6188075"/>
            <a:ext cx="1524000" cy="701675"/>
          </a:xfrm>
          <a:prstGeom prst="borderCallout1">
            <a:avLst>
              <a:gd name="adj1" fmla="val 16292"/>
              <a:gd name="adj2" fmla="val -5000"/>
              <a:gd name="adj3" fmla="val -64028"/>
              <a:gd name="adj4" fmla="val -3885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4000">
                <a:solidFill>
                  <a:srgbClr val="FF3300"/>
                </a:solidFill>
                <a:latin typeface="Impact" pitchFamily="34" charset="0"/>
              </a:rPr>
              <a:t>+90</a:t>
            </a:r>
          </a:p>
        </p:txBody>
      </p:sp>
      <p:sp>
        <p:nvSpPr>
          <p:cNvPr id="156710" name="AutoShape 39"/>
          <p:cNvSpPr>
            <a:spLocks/>
          </p:cNvSpPr>
          <p:nvPr/>
        </p:nvSpPr>
        <p:spPr bwMode="auto">
          <a:xfrm>
            <a:off x="6705600" y="6172200"/>
            <a:ext cx="2438400" cy="579438"/>
          </a:xfrm>
          <a:prstGeom prst="borderCallout1">
            <a:avLst>
              <a:gd name="adj1" fmla="val 16667"/>
              <a:gd name="adj2" fmla="val -3125"/>
              <a:gd name="adj3" fmla="val -99074"/>
              <a:gd name="adj4" fmla="val -722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3200">
                <a:solidFill>
                  <a:schemeClr val="accent2"/>
                </a:solidFill>
                <a:latin typeface="Impact" pitchFamily="34" charset="0"/>
              </a:rPr>
              <a:t>нормальное</a:t>
            </a:r>
          </a:p>
        </p:txBody>
      </p:sp>
      <p:sp>
        <p:nvSpPr>
          <p:cNvPr id="156711" name="AutoShape 40"/>
          <p:cNvSpPr>
            <a:spLocks/>
          </p:cNvSpPr>
          <p:nvPr/>
        </p:nvSpPr>
        <p:spPr bwMode="auto">
          <a:xfrm>
            <a:off x="6577013" y="2266950"/>
            <a:ext cx="2566987" cy="1066800"/>
          </a:xfrm>
          <a:prstGeom prst="borderCallout1">
            <a:avLst>
              <a:gd name="adj1" fmla="val 18750"/>
              <a:gd name="adj2" fmla="val -2968"/>
              <a:gd name="adj3" fmla="val -64065"/>
              <a:gd name="adj4" fmla="val -25912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3200">
                <a:solidFill>
                  <a:schemeClr val="accent2"/>
                </a:solidFill>
                <a:latin typeface="Impact" pitchFamily="34" charset="0"/>
              </a:rPr>
              <a:t>Отклонение</a:t>
            </a:r>
          </a:p>
          <a:p>
            <a:pPr algn="ctr" eaLnBrk="0" hangingPunct="0"/>
            <a:r>
              <a:rPr lang="ru-RU" altLang="ru-RU" sz="3200">
                <a:solidFill>
                  <a:schemeClr val="accent2"/>
                </a:solidFill>
                <a:latin typeface="Impact" pitchFamily="34" charset="0"/>
              </a:rPr>
              <a:t>влево</a:t>
            </a:r>
          </a:p>
        </p:txBody>
      </p:sp>
      <p:sp>
        <p:nvSpPr>
          <p:cNvPr id="156712" name="AutoShape 41"/>
          <p:cNvSpPr>
            <a:spLocks/>
          </p:cNvSpPr>
          <p:nvPr/>
        </p:nvSpPr>
        <p:spPr bwMode="auto">
          <a:xfrm>
            <a:off x="242888" y="4814888"/>
            <a:ext cx="2424112" cy="1066800"/>
          </a:xfrm>
          <a:prstGeom prst="borderCallout1">
            <a:avLst>
              <a:gd name="adj1" fmla="val 10713"/>
              <a:gd name="adj2" fmla="val 103144"/>
              <a:gd name="adj3" fmla="val 36310"/>
              <a:gd name="adj4" fmla="val 118273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3200">
                <a:solidFill>
                  <a:schemeClr val="accent2"/>
                </a:solidFill>
                <a:latin typeface="Impact" pitchFamily="34" charset="0"/>
              </a:rPr>
              <a:t>Отклонение</a:t>
            </a:r>
          </a:p>
          <a:p>
            <a:pPr algn="ctr" eaLnBrk="0" hangingPunct="0"/>
            <a:r>
              <a:rPr lang="ru-RU" altLang="ru-RU" sz="3200">
                <a:solidFill>
                  <a:schemeClr val="accent2"/>
                </a:solidFill>
                <a:latin typeface="Impact" pitchFamily="34" charset="0"/>
              </a:rPr>
              <a:t>вправо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3400" smtClean="0"/>
              <a:t>Некоторые типичные нарушения ЭКГ </a:t>
            </a:r>
          </a:p>
        </p:txBody>
      </p:sp>
      <p:pic>
        <p:nvPicPr>
          <p:cNvPr id="157698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12000" contrast="12000"/>
          </a:blip>
          <a:srcRect/>
          <a:stretch>
            <a:fillRect/>
          </a:stretch>
        </p:blipFill>
        <p:spPr>
          <a:xfrm>
            <a:off x="1112968" y="3683000"/>
            <a:ext cx="7635496" cy="1688931"/>
          </a:xfrm>
        </p:spPr>
      </p:pic>
      <p:sp>
        <p:nvSpPr>
          <p:cNvPr id="157699" name="Rectangle 7"/>
          <p:cNvSpPr>
            <a:spLocks noGrp="1" noChangeArrowheads="1"/>
          </p:cNvSpPr>
          <p:nvPr>
            <p:ph sz="half" idx="4294967295"/>
          </p:nvPr>
        </p:nvSpPr>
        <p:spPr>
          <a:xfrm flipH="1">
            <a:off x="8686800" y="6084888"/>
            <a:ext cx="46038" cy="46037"/>
          </a:xfrm>
        </p:spPr>
        <p:txBody>
          <a:bodyPr/>
          <a:lstStyle/>
          <a:p>
            <a:endParaRPr lang="ru-RU" altLang="ru-RU" sz="2400" smtClean="0"/>
          </a:p>
        </p:txBody>
      </p:sp>
      <p:pic>
        <p:nvPicPr>
          <p:cNvPr id="15770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lum bright="-12000" contrast="12000"/>
          </a:blip>
          <a:srcRect/>
          <a:stretch>
            <a:fillRect/>
          </a:stretch>
        </p:blipFill>
        <p:spPr>
          <a:xfrm>
            <a:off x="1187624" y="1260781"/>
            <a:ext cx="7488832" cy="1664162"/>
          </a:xfrm>
        </p:spPr>
      </p:pic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1619250" y="2852738"/>
            <a:ext cx="61928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Атриовентрикулярная (предсердная) экстрасистола</a:t>
            </a: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1547813" y="4341813"/>
            <a:ext cx="58324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ru-RU" altLang="ru-RU" sz="2400">
              <a:latin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ru-RU" altLang="ru-RU" sz="2400">
              <a:latin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Желудочковая экстрасистола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3779838" y="1600200"/>
            <a:ext cx="4906962" cy="4530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ru-RU" altLang="ru-RU" sz="2400" smtClean="0">
              <a:solidFill>
                <a:srgbClr val="CC0066"/>
              </a:solidFill>
              <a:latin typeface="Impact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altLang="ru-RU" sz="3200" smtClean="0">
              <a:solidFill>
                <a:srgbClr val="CC0066"/>
              </a:solidFill>
              <a:latin typeface="Impact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altLang="ru-RU" sz="3200" smtClean="0">
              <a:solidFill>
                <a:srgbClr val="CC0066"/>
              </a:solidFill>
              <a:latin typeface="Impact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4800" b="1" smtClean="0">
                <a:solidFill>
                  <a:srgbClr val="CC0066"/>
                </a:solidFill>
                <a:latin typeface="Tahoma" pitchFamily="34" charset="0"/>
              </a:rPr>
              <a:t>РЕГУЛЯЦИЯ РАБОТЫ СЕРДЦА</a:t>
            </a:r>
            <a:endParaRPr lang="ru-RU" altLang="ru-RU" sz="4800" b="1" smtClean="0">
              <a:latin typeface="Tahoma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altLang="ru-RU" sz="4000" b="1" smtClean="0">
              <a:solidFill>
                <a:srgbClr val="CC0066"/>
              </a:solidFill>
              <a:latin typeface="Tahoma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altLang="ru-RU" sz="4000" b="1" smtClean="0">
              <a:solidFill>
                <a:srgbClr val="CC0066"/>
              </a:solidFill>
              <a:latin typeface="Tahoma" pitchFamily="34" charset="0"/>
            </a:endParaRPr>
          </a:p>
        </p:txBody>
      </p:sp>
      <p:pic>
        <p:nvPicPr>
          <p:cNvPr id="158722" name="Picture 3" descr="HE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700213"/>
            <a:ext cx="352742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336550"/>
            <a:ext cx="7340600" cy="863600"/>
          </a:xfrm>
        </p:spPr>
        <p:txBody>
          <a:bodyPr/>
          <a:lstStyle/>
          <a:p>
            <a:pPr eaLnBrk="1" hangingPunct="1"/>
            <a:r>
              <a:rPr lang="ru-RU" altLang="ru-RU" sz="2900" smtClean="0"/>
              <a:t>Изменение работы сердца при нагрузке</a:t>
            </a:r>
          </a:p>
        </p:txBody>
      </p:sp>
      <p:pic>
        <p:nvPicPr>
          <p:cNvPr id="16077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36000"/>
          </a:blip>
          <a:srcRect/>
          <a:stretch>
            <a:fillRect/>
          </a:stretch>
        </p:blipFill>
        <p:spPr>
          <a:xfrm>
            <a:off x="971550" y="1341438"/>
            <a:ext cx="5541963" cy="5183187"/>
          </a:xfrm>
        </p:spPr>
      </p:pic>
      <p:sp>
        <p:nvSpPr>
          <p:cNvPr id="160771" name="Text Box 4"/>
          <p:cNvSpPr txBox="1">
            <a:spLocks noChangeArrowheads="1"/>
          </p:cNvSpPr>
          <p:nvPr/>
        </p:nvSpPr>
        <p:spPr bwMode="auto">
          <a:xfrm>
            <a:off x="6588125" y="2565400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покой</a:t>
            </a:r>
          </a:p>
        </p:txBody>
      </p:sp>
      <p:sp>
        <p:nvSpPr>
          <p:cNvPr id="160772" name="Text Box 5"/>
          <p:cNvSpPr txBox="1">
            <a:spLocks noChangeArrowheads="1"/>
          </p:cNvSpPr>
          <p:nvPr/>
        </p:nvSpPr>
        <p:spPr bwMode="auto">
          <a:xfrm>
            <a:off x="6516688" y="5805488"/>
            <a:ext cx="1728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бег</a:t>
            </a:r>
          </a:p>
        </p:txBody>
      </p:sp>
      <p:sp>
        <p:nvSpPr>
          <p:cNvPr id="160773" name="Text Box 6"/>
          <p:cNvSpPr txBox="1">
            <a:spLocks noChangeArrowheads="1"/>
          </p:cNvSpPr>
          <p:nvPr/>
        </p:nvSpPr>
        <p:spPr bwMode="auto">
          <a:xfrm>
            <a:off x="6588125" y="4076700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ходьба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7813"/>
            <a:ext cx="8147050" cy="1143000"/>
          </a:xfrm>
        </p:spPr>
        <p:txBody>
          <a:bodyPr/>
          <a:lstStyle/>
          <a:p>
            <a:pPr algn="ctr" eaLnBrk="1" hangingPunct="1"/>
            <a:r>
              <a:rPr lang="ru-RU" altLang="ru-RU" sz="3800" b="1" smtClean="0">
                <a:solidFill>
                  <a:schemeClr val="accent2"/>
                </a:solidFill>
                <a:latin typeface="Tahoma" pitchFamily="34" charset="0"/>
              </a:rPr>
              <a:t>ЗАДАЧА СИСТЕМЫ РЕГУЛЯЦИИ</a:t>
            </a:r>
          </a:p>
        </p:txBody>
      </p:sp>
      <p:sp>
        <p:nvSpPr>
          <p:cNvPr id="1617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3200" b="1" smtClean="0"/>
              <a:t>Координация (изменение) частоты и силы сердечных сокращений в зависимости от запросов организма для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3200" b="1" smtClean="0"/>
              <a:t>обеспечение необходимого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3200" b="1" smtClean="0"/>
              <a:t> </a:t>
            </a:r>
            <a:r>
              <a:rPr lang="ru-RU" altLang="ru-RU" sz="5400" b="1" smtClean="0">
                <a:solidFill>
                  <a:schemeClr val="accent2"/>
                </a:solidFill>
              </a:rPr>
              <a:t>МОК = ЧСС х СО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4000" b="1" smtClean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179388" y="333375"/>
            <a:ext cx="8964612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44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Регуляция работы сердца</a:t>
            </a:r>
          </a:p>
        </p:txBody>
      </p:sp>
      <p:sp>
        <p:nvSpPr>
          <p:cNvPr id="162818" name="AutoShape 5"/>
          <p:cNvSpPr>
            <a:spLocks noChangeArrowheads="1"/>
          </p:cNvSpPr>
          <p:nvPr/>
        </p:nvSpPr>
        <p:spPr bwMode="auto">
          <a:xfrm>
            <a:off x="1547813" y="1052513"/>
            <a:ext cx="360362" cy="576262"/>
          </a:xfrm>
          <a:prstGeom prst="downArrow">
            <a:avLst>
              <a:gd name="adj1" fmla="val 50000"/>
              <a:gd name="adj2" fmla="val 399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62819" name="AutoShape 6"/>
          <p:cNvSpPr>
            <a:spLocks noChangeArrowheads="1"/>
          </p:cNvSpPr>
          <p:nvPr/>
        </p:nvSpPr>
        <p:spPr bwMode="auto">
          <a:xfrm>
            <a:off x="6443663" y="1052513"/>
            <a:ext cx="360362" cy="576262"/>
          </a:xfrm>
          <a:prstGeom prst="downArrow">
            <a:avLst>
              <a:gd name="adj1" fmla="val 50000"/>
              <a:gd name="adj2" fmla="val 399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611560" y="1700808"/>
            <a:ext cx="4392240" cy="51706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altLang="ru-RU" b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РЕФЛЕКТОРНЫЙ  МЕХАНИЗМ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altLang="ru-RU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Системный уровень</a:t>
            </a:r>
            <a:r>
              <a:rPr lang="ru-RU" altLang="ru-RU" dirty="0"/>
              <a:t> (влияние симпатического и парасимпатического отделов на  работу сердца)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altLang="ru-RU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Органный уровень -</a:t>
            </a:r>
            <a:r>
              <a:rPr lang="ru-RU" altLang="ru-RU" b="1" dirty="0"/>
              <a:t>за счет собственной нервной системы сердца</a:t>
            </a:r>
            <a:endParaRPr lang="ru-RU" altLang="ru-RU" b="1" i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altLang="ru-RU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Клеточный уровень</a:t>
            </a:r>
            <a:r>
              <a:rPr lang="ru-RU" altLang="ru-RU" dirty="0">
                <a:latin typeface="Tahoma" pitchFamily="34" charset="0"/>
              </a:rPr>
              <a:t> -(миогенные механизмы:</a:t>
            </a:r>
          </a:p>
          <a:p>
            <a:pPr marL="342900" indent="-342900">
              <a:spcBef>
                <a:spcPct val="50000"/>
              </a:spcBef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ru-RU" altLang="ru-RU" sz="2000" dirty="0">
                <a:latin typeface="Tahoma" pitchFamily="34" charset="0"/>
              </a:rPr>
              <a:t> </a:t>
            </a:r>
            <a:r>
              <a:rPr lang="ru-RU" altLang="ru-RU" sz="2000" dirty="0" err="1">
                <a:latin typeface="Tahoma" pitchFamily="34" charset="0"/>
              </a:rPr>
              <a:t>гомеометрический</a:t>
            </a:r>
            <a:r>
              <a:rPr lang="ru-RU" altLang="ru-RU" dirty="0">
                <a:latin typeface="Tahoma" pitchFamily="34" charset="0"/>
              </a:rPr>
              <a:t>, без изменения длины мышечного волокна</a:t>
            </a:r>
          </a:p>
          <a:p>
            <a:pPr marL="342900" indent="-342900">
              <a:spcBef>
                <a:spcPct val="50000"/>
              </a:spcBef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ru-RU" altLang="ru-RU" sz="2000" dirty="0" err="1">
                <a:latin typeface="Tahoma" pitchFamily="34" charset="0"/>
              </a:rPr>
              <a:t>гетерометрический</a:t>
            </a:r>
            <a:r>
              <a:rPr lang="ru-RU" altLang="ru-RU" sz="2000" dirty="0">
                <a:latin typeface="Tahoma" pitchFamily="34" charset="0"/>
              </a:rPr>
              <a:t> </a:t>
            </a:r>
            <a:r>
              <a:rPr lang="ru-RU" altLang="ru-RU" dirty="0">
                <a:latin typeface="Tahoma" pitchFamily="34" charset="0"/>
              </a:rPr>
              <a:t>(сила сокращения определяется длинной </a:t>
            </a:r>
            <a:r>
              <a:rPr lang="ru-RU" altLang="ru-RU" dirty="0" err="1">
                <a:latin typeface="Tahoma" pitchFamily="34" charset="0"/>
              </a:rPr>
              <a:t>кардиомиоцитов</a:t>
            </a:r>
            <a:r>
              <a:rPr lang="ru-RU" altLang="ru-RU" dirty="0">
                <a:latin typeface="Tahoma" pitchFamily="34" charset="0"/>
              </a:rPr>
              <a:t> в период диастолы);</a:t>
            </a:r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5219700" y="1916113"/>
            <a:ext cx="3924300" cy="51090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ru-RU" sz="2800" b="1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Гуморальный механизм</a:t>
            </a:r>
            <a:r>
              <a:rPr lang="ru-RU" altLang="ru-RU" sz="2400" u="sng" dirty="0">
                <a:latin typeface="Tahoma" pitchFamily="34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ru-RU" altLang="ru-RU" sz="2000" dirty="0">
                <a:latin typeface="Tahoma" pitchFamily="34" charset="0"/>
              </a:rPr>
              <a:t>(влияние гормонов, БАВ, электролитов на работу сердца)</a:t>
            </a:r>
          </a:p>
          <a:p>
            <a:pPr marL="342900" indent="-342900"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ru-RU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стимулирующие </a:t>
            </a: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- катехоламины (</a:t>
            </a:r>
            <a:r>
              <a:rPr lang="ru-RU" altLang="ru-RU" sz="2000" dirty="0">
                <a:latin typeface="Tahoma" pitchFamily="34" charset="0"/>
              </a:rPr>
              <a:t>адреналин, норадреналин), тироксин и </a:t>
            </a:r>
            <a:r>
              <a:rPr lang="ru-RU" altLang="ru-RU" sz="2000" dirty="0" err="1">
                <a:latin typeface="Tahoma" pitchFamily="34" charset="0"/>
              </a:rPr>
              <a:t>трийодтиронин</a:t>
            </a:r>
            <a:r>
              <a:rPr lang="ru-RU" altLang="ru-RU" sz="2000" dirty="0">
                <a:latin typeface="Tahoma" pitchFamily="34" charset="0"/>
              </a:rPr>
              <a:t>, </a:t>
            </a:r>
            <a:r>
              <a:rPr lang="ru-RU" altLang="ru-RU" sz="2000" dirty="0" err="1">
                <a:latin typeface="Tahoma" pitchFamily="34" charset="0"/>
              </a:rPr>
              <a:t>глюкокортикоиды</a:t>
            </a:r>
            <a:r>
              <a:rPr lang="ru-RU" altLang="ru-RU" sz="2000" dirty="0">
                <a:latin typeface="Tahoma" pitchFamily="34" charset="0"/>
              </a:rPr>
              <a:t>,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altLang="ru-RU" sz="2000" dirty="0">
                <a:latin typeface="Tahoma" pitchFamily="34" charset="0"/>
              </a:rPr>
              <a:t>ионы кальция;</a:t>
            </a:r>
            <a:endParaRPr lang="ru-RU" altLang="ru-RU" sz="2000" b="1" i="1" dirty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marL="342900" indent="-342900">
              <a:buClr>
                <a:srgbClr val="000066"/>
              </a:buClr>
              <a:buFont typeface="Arial" pitchFamily="34" charset="0"/>
              <a:buChar char="•"/>
              <a:defRPr/>
            </a:pPr>
            <a:r>
              <a:rPr lang="ru-RU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угнетающие сердечную деятельность </a:t>
            </a:r>
            <a:r>
              <a:rPr lang="ru-RU" altLang="ru-RU" sz="2000" dirty="0">
                <a:latin typeface="Tahoma" pitchFamily="34" charset="0"/>
              </a:rPr>
              <a:t>(ацетилхолин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altLang="ru-RU" sz="2000" dirty="0">
                <a:latin typeface="Tahoma" pitchFamily="34" charset="0"/>
              </a:rPr>
              <a:t>ионы калия).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52525"/>
          </a:xfrm>
        </p:spPr>
        <p:txBody>
          <a:bodyPr/>
          <a:lstStyle/>
          <a:p>
            <a:pPr algn="ctr" eaLnBrk="1" hangingPunct="1"/>
            <a:r>
              <a:rPr lang="ru-RU" altLang="ru-RU" sz="2000" b="1" smtClean="0">
                <a:solidFill>
                  <a:schemeClr val="tx1"/>
                </a:solidFill>
                <a:latin typeface="Tahoma" pitchFamily="34" charset="0"/>
              </a:rPr>
              <a:t>ЭКСТРАКАРДИАЛЬНАЯ (ВНЕШНЯЯ) </a:t>
            </a:r>
            <a:br>
              <a:rPr lang="ru-RU" altLang="ru-RU" sz="2000" b="1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ru-RU" altLang="ru-RU" sz="2000" b="1" smtClean="0">
                <a:solidFill>
                  <a:schemeClr val="tx1"/>
                </a:solidFill>
                <a:latin typeface="Tahoma" pitchFamily="34" charset="0"/>
              </a:rPr>
              <a:t>САМОРЕГУЛЯЦИЯ РАБОТЫ СЕРДЦА</a:t>
            </a:r>
            <a:r>
              <a:rPr lang="ru-RU" altLang="ru-RU" sz="2000" smtClean="0">
                <a:solidFill>
                  <a:srgbClr val="FF0000"/>
                </a:solidFill>
                <a:latin typeface="Impact" pitchFamily="34" charset="0"/>
              </a:rPr>
              <a:t> </a:t>
            </a:r>
            <a:br>
              <a:rPr lang="ru-RU" altLang="ru-RU" sz="2000" smtClean="0">
                <a:solidFill>
                  <a:srgbClr val="FF0000"/>
                </a:solidFill>
                <a:latin typeface="Impact" pitchFamily="34" charset="0"/>
              </a:rPr>
            </a:br>
            <a:endParaRPr lang="ru-RU" altLang="ru-RU" sz="2200" smtClean="0">
              <a:latin typeface="Tahoma" pitchFamily="34" charset="0"/>
            </a:endParaRPr>
          </a:p>
        </p:txBody>
      </p:sp>
      <p:pic>
        <p:nvPicPr>
          <p:cNvPr id="1638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24000"/>
          </a:blip>
          <a:srcRect/>
          <a:stretch>
            <a:fillRect/>
          </a:stretch>
        </p:blipFill>
        <p:spPr>
          <a:xfrm>
            <a:off x="900113" y="1844675"/>
            <a:ext cx="7775575" cy="4679950"/>
          </a:xfrm>
        </p:spPr>
      </p:pic>
      <p:sp>
        <p:nvSpPr>
          <p:cNvPr id="163843" name="Rectangle 4"/>
          <p:cNvSpPr>
            <a:spLocks noChangeArrowheads="1"/>
          </p:cNvSpPr>
          <p:nvPr/>
        </p:nvSpPr>
        <p:spPr bwMode="auto">
          <a:xfrm>
            <a:off x="684213" y="1700213"/>
            <a:ext cx="763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b="1" i="1" u="sng">
                <a:solidFill>
                  <a:srgbClr val="FF0000"/>
                </a:solidFill>
              </a:rPr>
              <a:t>вегетативная иннервация структур сердца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600" b="1" smtClean="0">
                <a:solidFill>
                  <a:srgbClr val="000066"/>
                </a:solidFill>
                <a:latin typeface="Arial" charset="0"/>
              </a:rPr>
              <a:t>ФУНКЦИИ  СИСТЕМЫ  КРОВООБРАЩЕНИЯ</a:t>
            </a:r>
            <a:br>
              <a:rPr lang="ru-RU" altLang="ru-RU" sz="2600" b="1" smtClean="0">
                <a:solidFill>
                  <a:srgbClr val="000066"/>
                </a:solidFill>
                <a:latin typeface="Arial" charset="0"/>
              </a:rPr>
            </a:br>
            <a:r>
              <a:rPr lang="ru-RU" altLang="ru-RU" sz="2600" b="1" smtClean="0">
                <a:solidFill>
                  <a:srgbClr val="000066"/>
                </a:solidFill>
                <a:latin typeface="Arial" charset="0"/>
              </a:rPr>
              <a:t>(сердце + сосуды)</a:t>
            </a:r>
          </a:p>
        </p:txBody>
      </p:sp>
      <p:sp>
        <p:nvSpPr>
          <p:cNvPr id="104450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8050213" cy="45307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4000" b="1" dirty="0" smtClean="0">
                <a:solidFill>
                  <a:srgbClr val="FF0000"/>
                </a:solidFill>
              </a:rPr>
              <a:t>Сердце – мышечный насос-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4000" b="1" dirty="0" smtClean="0">
                <a:solidFill>
                  <a:srgbClr val="FF0000"/>
                </a:solidFill>
              </a:rPr>
              <a:t>создающий   давление.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600" b="1" i="1" u="sng" dirty="0" smtClean="0"/>
              <a:t>Сосуды - транспортная: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000" b="1" i="1" u="sng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	ДЫХАТЕЛЬНАЯ – (О</a:t>
            </a:r>
            <a:r>
              <a:rPr lang="ru-RU" altLang="ru-RU" sz="1400" b="1" dirty="0" smtClean="0"/>
              <a:t>2</a:t>
            </a:r>
            <a:r>
              <a:rPr lang="ru-RU" altLang="ru-RU" sz="2000" b="1" dirty="0" smtClean="0"/>
              <a:t>-СО</a:t>
            </a:r>
            <a:r>
              <a:rPr lang="ru-RU" altLang="ru-RU" sz="1600" b="1" dirty="0" smtClean="0"/>
              <a:t>2</a:t>
            </a:r>
            <a:r>
              <a:rPr lang="ru-RU" altLang="ru-RU" sz="2000" b="1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	ПИТАТЕЛЬНАЯ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	ЭКСКРЕТОРНАЯ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	ТЕРМОРЕГУЛЯТОРНАЯ (теплоноситель)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	</a:t>
            </a:r>
            <a:r>
              <a:rPr lang="ru-RU" altLang="ru-RU" sz="2000" b="1" dirty="0" smtClean="0"/>
              <a:t>ТРАНСПОРТ </a:t>
            </a:r>
            <a:r>
              <a:rPr lang="ru-RU" altLang="ru-RU" sz="2000" b="1" dirty="0" smtClean="0"/>
              <a:t>ФАКТОРОВ ГУМОРАЛЬНОЙ РЕГУЛЯЦИИ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	ТРАНСПОРТ СРЕДСТВ ЗАЩИТЫ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640"/>
            <a:ext cx="8280400" cy="1233761"/>
          </a:xfrm>
        </p:spPr>
        <p:txBody>
          <a:bodyPr/>
          <a:lstStyle/>
          <a:p>
            <a:pPr algn="ctr" eaLnBrk="1" hangingPunct="1"/>
            <a:r>
              <a:rPr lang="ru-RU" altLang="ru-RU" sz="2000" b="1" dirty="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ru-RU" altLang="ru-RU" sz="2000" b="1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ru-RU" altLang="ru-RU" sz="2000" b="1" dirty="0" smtClean="0">
                <a:solidFill>
                  <a:schemeClr val="tx1"/>
                </a:solidFill>
                <a:latin typeface="Tahoma" pitchFamily="34" charset="0"/>
              </a:rPr>
              <a:t>ЭКСТРАКАРДИАЛЬНАЯ </a:t>
            </a:r>
            <a:r>
              <a:rPr lang="ru-RU" altLang="ru-RU" sz="2000" b="1" dirty="0">
                <a:solidFill>
                  <a:schemeClr val="tx1"/>
                </a:solidFill>
                <a:latin typeface="Tahoma" pitchFamily="34" charset="0"/>
              </a:rPr>
              <a:t>САМОРЕГУЛЯЦИЯ</a:t>
            </a:r>
            <a:br>
              <a:rPr lang="ru-RU" altLang="ru-RU" sz="2000" b="1" dirty="0">
                <a:solidFill>
                  <a:schemeClr val="tx1"/>
                </a:solidFill>
                <a:latin typeface="Tahoma" pitchFamily="34" charset="0"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latin typeface="Tahoma" pitchFamily="34" charset="0"/>
              </a:rPr>
              <a:t>Основной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Tahoma" pitchFamily="34" charset="0"/>
              </a:rPr>
              <a:t>фактор- величина АД 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ru-RU" altLang="ru-RU" sz="2400" b="1" i="1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Arial" charset="0"/>
              </a:rPr>
              <a:t>Афферентная </a:t>
            </a:r>
            <a:r>
              <a:rPr lang="ru-RU" altLang="ru-RU" sz="2000" b="1" dirty="0" err="1">
                <a:solidFill>
                  <a:srgbClr val="000000"/>
                </a:solidFill>
                <a:latin typeface="Arial" charset="0"/>
              </a:rPr>
              <a:t>импульсация</a:t>
            </a:r>
            <a:r>
              <a:rPr lang="ru-RU" altLang="ru-RU" sz="2000" b="1" dirty="0">
                <a:solidFill>
                  <a:srgbClr val="000000"/>
                </a:solidFill>
                <a:latin typeface="Arial" charset="0"/>
              </a:rPr>
              <a:t> от </a:t>
            </a:r>
            <a:r>
              <a:rPr lang="ru-RU" altLang="ru-RU" sz="1800" b="1" dirty="0" err="1">
                <a:solidFill>
                  <a:srgbClr val="000000"/>
                </a:solidFill>
                <a:latin typeface="Arial" charset="0"/>
              </a:rPr>
              <a:t>б</a:t>
            </a:r>
            <a:r>
              <a:rPr lang="ru-RU" altLang="ru-RU" sz="2000" b="1" dirty="0" err="1">
                <a:solidFill>
                  <a:srgbClr val="000000"/>
                </a:solidFill>
                <a:latin typeface="Arial" charset="0"/>
              </a:rPr>
              <a:t>арорецепторов</a:t>
            </a:r>
            <a:r>
              <a:rPr lang="ru-RU" altLang="ru-RU" sz="2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1800" b="1" dirty="0">
                <a:solidFill>
                  <a:srgbClr val="000000"/>
                </a:solidFill>
                <a:latin typeface="Arial" charset="0"/>
              </a:rPr>
              <a:t>сосудов</a:t>
            </a:r>
            <a:r>
              <a:rPr lang="ru-RU" altLang="ru-RU" sz="2000" b="1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ru-RU" altLang="ru-RU" sz="2000" b="1" dirty="0">
                <a:solidFill>
                  <a:srgbClr val="000000"/>
                </a:solidFill>
                <a:latin typeface="Arial" charset="0"/>
              </a:rPr>
            </a:br>
            <a:endParaRPr lang="ru-RU" altLang="ru-RU" sz="1600" dirty="0" smtClean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62518" name="Object 54"/>
          <p:cNvGraphicFramePr>
            <a:graphicFrameLocks noChangeAspect="1"/>
          </p:cNvGraphicFramePr>
          <p:nvPr/>
        </p:nvGraphicFramePr>
        <p:xfrm>
          <a:off x="2944813" y="2732088"/>
          <a:ext cx="4392612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8" name="CorelDRAW CMX" r:id="rId4" imgW="3176016" imgH="4395216" progId="">
                  <p:embed/>
                </p:oleObj>
              </mc:Choice>
              <mc:Fallback>
                <p:oleObj name="CorelDRAW CMX" r:id="rId4" imgW="3176016" imgH="4395216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4813" y="2732088"/>
                        <a:ext cx="4392612" cy="352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520" name="Line 4"/>
          <p:cNvSpPr>
            <a:spLocks noChangeShapeType="1"/>
          </p:cNvSpPr>
          <p:nvPr/>
        </p:nvSpPr>
        <p:spPr bwMode="auto">
          <a:xfrm>
            <a:off x="3635375" y="4581525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21" name="Line 5"/>
          <p:cNvSpPr>
            <a:spLocks noChangeShapeType="1"/>
          </p:cNvSpPr>
          <p:nvPr/>
        </p:nvSpPr>
        <p:spPr bwMode="auto">
          <a:xfrm flipV="1">
            <a:off x="3851275" y="4365625"/>
            <a:ext cx="73025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22" name="Line 6"/>
          <p:cNvSpPr>
            <a:spLocks noChangeShapeType="1"/>
          </p:cNvSpPr>
          <p:nvPr/>
        </p:nvSpPr>
        <p:spPr bwMode="auto">
          <a:xfrm flipH="1" flipV="1">
            <a:off x="2514600" y="4038600"/>
            <a:ext cx="1552575" cy="327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23" name="AutoShape 7"/>
          <p:cNvSpPr>
            <a:spLocks/>
          </p:cNvSpPr>
          <p:nvPr/>
        </p:nvSpPr>
        <p:spPr bwMode="auto">
          <a:xfrm>
            <a:off x="495300" y="3573463"/>
            <a:ext cx="2347913" cy="1200150"/>
          </a:xfrm>
          <a:prstGeom prst="borderCallout1">
            <a:avLst>
              <a:gd name="adj1" fmla="val 26921"/>
              <a:gd name="adj2" fmla="val -3245"/>
              <a:gd name="adj3" fmla="val 26921"/>
              <a:gd name="adj4" fmla="val -324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>
                <a:latin typeface="Impact" pitchFamily="34" charset="0"/>
              </a:rPr>
              <a:t>Рефлекс</a:t>
            </a:r>
          </a:p>
          <a:p>
            <a:pPr algn="ctr" eaLnBrk="0" hangingPunct="0"/>
            <a:r>
              <a:rPr lang="ru-RU" altLang="ru-RU">
                <a:latin typeface="Impact" pitchFamily="34" charset="0"/>
              </a:rPr>
              <a:t>Бейнбриджа </a:t>
            </a:r>
          </a:p>
          <a:p>
            <a:pPr algn="ctr" eaLnBrk="0" hangingPunct="0"/>
            <a:r>
              <a:rPr lang="ru-RU" altLang="ru-RU" b="1"/>
              <a:t>(барорецепторы предсердий)</a:t>
            </a:r>
          </a:p>
        </p:txBody>
      </p:sp>
      <p:sp>
        <p:nvSpPr>
          <p:cNvPr id="62524" name="Line 8"/>
          <p:cNvSpPr>
            <a:spLocks noChangeShapeType="1"/>
          </p:cNvSpPr>
          <p:nvPr/>
        </p:nvSpPr>
        <p:spPr bwMode="auto">
          <a:xfrm>
            <a:off x="2514600" y="44196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25" name="Line 9"/>
          <p:cNvSpPr>
            <a:spLocks noChangeShapeType="1"/>
          </p:cNvSpPr>
          <p:nvPr/>
        </p:nvSpPr>
        <p:spPr bwMode="auto">
          <a:xfrm flipV="1">
            <a:off x="3962400" y="2590800"/>
            <a:ext cx="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26" name="Line 10"/>
          <p:cNvSpPr>
            <a:spLocks noChangeShapeType="1"/>
          </p:cNvSpPr>
          <p:nvPr/>
        </p:nvSpPr>
        <p:spPr bwMode="auto">
          <a:xfrm flipV="1">
            <a:off x="4356100" y="2393950"/>
            <a:ext cx="17463" cy="3444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27" name="Freeform 11"/>
          <p:cNvSpPr>
            <a:spLocks/>
          </p:cNvSpPr>
          <p:nvPr/>
        </p:nvSpPr>
        <p:spPr bwMode="auto">
          <a:xfrm>
            <a:off x="4373563" y="2251075"/>
            <a:ext cx="533400" cy="177800"/>
          </a:xfrm>
          <a:custGeom>
            <a:avLst/>
            <a:gdLst>
              <a:gd name="T0" fmla="*/ 0 w 336"/>
              <a:gd name="T1" fmla="*/ 2147483647 h 112"/>
              <a:gd name="T2" fmla="*/ 2147483647 w 336"/>
              <a:gd name="T3" fmla="*/ 2147483647 h 112"/>
              <a:gd name="T4" fmla="*/ 2147483647 w 336"/>
              <a:gd name="T5" fmla="*/ 2147483647 h 112"/>
              <a:gd name="T6" fmla="*/ 0 60000 65536"/>
              <a:gd name="T7" fmla="*/ 0 60000 65536"/>
              <a:gd name="T8" fmla="*/ 0 60000 65536"/>
              <a:gd name="T9" fmla="*/ 0 w 336"/>
              <a:gd name="T10" fmla="*/ 0 h 112"/>
              <a:gd name="T11" fmla="*/ 336 w 336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112">
                <a:moveTo>
                  <a:pt x="0" y="112"/>
                </a:moveTo>
                <a:cubicBezTo>
                  <a:pt x="44" y="72"/>
                  <a:pt x="88" y="32"/>
                  <a:pt x="144" y="16"/>
                </a:cubicBezTo>
                <a:cubicBezTo>
                  <a:pt x="200" y="0"/>
                  <a:pt x="268" y="8"/>
                  <a:pt x="336" y="16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28" name="Freeform 12"/>
          <p:cNvSpPr>
            <a:spLocks/>
          </p:cNvSpPr>
          <p:nvPr/>
        </p:nvSpPr>
        <p:spPr bwMode="auto">
          <a:xfrm>
            <a:off x="3924300" y="2085975"/>
            <a:ext cx="812800" cy="479425"/>
          </a:xfrm>
          <a:custGeom>
            <a:avLst/>
            <a:gdLst>
              <a:gd name="T0" fmla="*/ 2147483647 w 512"/>
              <a:gd name="T1" fmla="*/ 2147483647 h 312"/>
              <a:gd name="T2" fmla="*/ 2147483647 w 512"/>
              <a:gd name="T3" fmla="*/ 2147483647 h 312"/>
              <a:gd name="T4" fmla="*/ 2147483647 w 512"/>
              <a:gd name="T5" fmla="*/ 2147483647 h 312"/>
              <a:gd name="T6" fmla="*/ 2147483647 w 512"/>
              <a:gd name="T7" fmla="*/ 2147483647 h 312"/>
              <a:gd name="T8" fmla="*/ 0 60000 65536"/>
              <a:gd name="T9" fmla="*/ 0 60000 65536"/>
              <a:gd name="T10" fmla="*/ 0 60000 65536"/>
              <a:gd name="T11" fmla="*/ 0 60000 65536"/>
              <a:gd name="T12" fmla="*/ 0 w 512"/>
              <a:gd name="T13" fmla="*/ 0 h 312"/>
              <a:gd name="T14" fmla="*/ 512 w 512"/>
              <a:gd name="T15" fmla="*/ 312 h 3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12" h="312">
                <a:moveTo>
                  <a:pt x="32" y="312"/>
                </a:moveTo>
                <a:cubicBezTo>
                  <a:pt x="16" y="264"/>
                  <a:pt x="0" y="216"/>
                  <a:pt x="32" y="168"/>
                </a:cubicBezTo>
                <a:cubicBezTo>
                  <a:pt x="64" y="120"/>
                  <a:pt x="144" y="48"/>
                  <a:pt x="224" y="24"/>
                </a:cubicBezTo>
                <a:cubicBezTo>
                  <a:pt x="304" y="0"/>
                  <a:pt x="464" y="24"/>
                  <a:pt x="512" y="24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29" name="Line 13"/>
          <p:cNvSpPr>
            <a:spLocks noChangeShapeType="1"/>
          </p:cNvSpPr>
          <p:nvPr/>
        </p:nvSpPr>
        <p:spPr bwMode="auto">
          <a:xfrm>
            <a:off x="4859338" y="2276475"/>
            <a:ext cx="381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30" name="Line 14"/>
          <p:cNvSpPr>
            <a:spLocks noChangeShapeType="1"/>
          </p:cNvSpPr>
          <p:nvPr/>
        </p:nvSpPr>
        <p:spPr bwMode="auto">
          <a:xfrm flipV="1">
            <a:off x="4724400" y="1905000"/>
            <a:ext cx="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31" name="Line 15"/>
          <p:cNvSpPr>
            <a:spLocks noChangeShapeType="1"/>
          </p:cNvSpPr>
          <p:nvPr/>
        </p:nvSpPr>
        <p:spPr bwMode="auto">
          <a:xfrm flipV="1">
            <a:off x="4876800" y="1905000"/>
            <a:ext cx="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32" name="Line 16"/>
          <p:cNvSpPr>
            <a:spLocks noChangeShapeType="1"/>
          </p:cNvSpPr>
          <p:nvPr/>
        </p:nvSpPr>
        <p:spPr bwMode="auto">
          <a:xfrm>
            <a:off x="4876800" y="2133600"/>
            <a:ext cx="22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33" name="Line 17"/>
          <p:cNvSpPr>
            <a:spLocks noChangeShapeType="1"/>
          </p:cNvSpPr>
          <p:nvPr/>
        </p:nvSpPr>
        <p:spPr bwMode="auto">
          <a:xfrm flipH="1" flipV="1">
            <a:off x="4343400" y="1447800"/>
            <a:ext cx="3810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34" name="Line 18"/>
          <p:cNvSpPr>
            <a:spLocks noChangeShapeType="1"/>
          </p:cNvSpPr>
          <p:nvPr/>
        </p:nvSpPr>
        <p:spPr bwMode="auto">
          <a:xfrm flipV="1">
            <a:off x="4876800" y="1447800"/>
            <a:ext cx="3810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35" name="Line 19"/>
          <p:cNvSpPr>
            <a:spLocks noChangeShapeType="1"/>
          </p:cNvSpPr>
          <p:nvPr/>
        </p:nvSpPr>
        <p:spPr bwMode="auto">
          <a:xfrm flipH="1" flipV="1">
            <a:off x="4495800" y="1447800"/>
            <a:ext cx="3048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36" name="Line 20"/>
          <p:cNvSpPr>
            <a:spLocks noChangeShapeType="1"/>
          </p:cNvSpPr>
          <p:nvPr/>
        </p:nvSpPr>
        <p:spPr bwMode="auto">
          <a:xfrm flipV="1">
            <a:off x="4800600" y="1447800"/>
            <a:ext cx="3048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37" name="AutoShape 21"/>
          <p:cNvSpPr>
            <a:spLocks/>
          </p:cNvSpPr>
          <p:nvPr/>
        </p:nvSpPr>
        <p:spPr bwMode="auto">
          <a:xfrm>
            <a:off x="971550" y="4941888"/>
            <a:ext cx="1978025" cy="457200"/>
          </a:xfrm>
          <a:prstGeom prst="borderCallout1">
            <a:avLst>
              <a:gd name="adj1" fmla="val 25000"/>
              <a:gd name="adj2" fmla="val 103852"/>
              <a:gd name="adj3" fmla="val -75000"/>
              <a:gd name="adj4" fmla="val 13218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>
                <a:solidFill>
                  <a:srgbClr val="FF0000"/>
                </a:solidFill>
                <a:latin typeface="Impact" pitchFamily="34" charset="0"/>
              </a:rPr>
              <a:t>Тахикардия</a:t>
            </a:r>
          </a:p>
        </p:txBody>
      </p:sp>
      <p:sp>
        <p:nvSpPr>
          <p:cNvPr id="62538" name="Line 26"/>
          <p:cNvSpPr>
            <a:spLocks noChangeShapeType="1"/>
          </p:cNvSpPr>
          <p:nvPr/>
        </p:nvSpPr>
        <p:spPr bwMode="auto">
          <a:xfrm flipH="1">
            <a:off x="3505200" y="19050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39" name="Line 27"/>
          <p:cNvSpPr>
            <a:spLocks noChangeShapeType="1"/>
          </p:cNvSpPr>
          <p:nvPr/>
        </p:nvSpPr>
        <p:spPr bwMode="auto">
          <a:xfrm flipH="1">
            <a:off x="3581400" y="22098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40" name="AutoShape 28"/>
          <p:cNvSpPr>
            <a:spLocks/>
          </p:cNvSpPr>
          <p:nvPr/>
        </p:nvSpPr>
        <p:spPr bwMode="auto">
          <a:xfrm>
            <a:off x="684213" y="1412875"/>
            <a:ext cx="2828925" cy="1014413"/>
          </a:xfrm>
          <a:prstGeom prst="borderCallout1">
            <a:avLst>
              <a:gd name="adj1" fmla="val 7773"/>
              <a:gd name="adj2" fmla="val 37213"/>
              <a:gd name="adj3" fmla="val 72032"/>
              <a:gd name="adj4" fmla="val 3721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>
                <a:latin typeface="Impact" pitchFamily="34" charset="0"/>
              </a:rPr>
              <a:t>Рефлекс Геринга</a:t>
            </a:r>
          </a:p>
          <a:p>
            <a:pPr algn="ctr" eaLnBrk="0" hangingPunct="0"/>
            <a:r>
              <a:rPr lang="ru-RU" altLang="ru-RU" sz="1400" b="1"/>
              <a:t>(барорецепторы и хеморецептры сосудистых рефлексогенных зон)</a:t>
            </a:r>
          </a:p>
        </p:txBody>
      </p:sp>
      <p:sp>
        <p:nvSpPr>
          <p:cNvPr id="62541" name="Line 29"/>
          <p:cNvSpPr>
            <a:spLocks noChangeShapeType="1"/>
          </p:cNvSpPr>
          <p:nvPr/>
        </p:nvSpPr>
        <p:spPr bwMode="auto">
          <a:xfrm flipV="1">
            <a:off x="4284663" y="2205038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sm"/>
            <a:tailEnd type="arrow" w="med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42" name="Line 30"/>
          <p:cNvSpPr>
            <a:spLocks noChangeShapeType="1"/>
          </p:cNvSpPr>
          <p:nvPr/>
        </p:nvSpPr>
        <p:spPr bwMode="auto">
          <a:xfrm>
            <a:off x="3048000" y="2438400"/>
            <a:ext cx="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43" name="Line 31"/>
          <p:cNvSpPr>
            <a:spLocks noChangeShapeType="1"/>
          </p:cNvSpPr>
          <p:nvPr/>
        </p:nvSpPr>
        <p:spPr bwMode="auto">
          <a:xfrm>
            <a:off x="2987675" y="2708275"/>
            <a:ext cx="1152525" cy="4333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544" name="AutoShape 32"/>
          <p:cNvSpPr>
            <a:spLocks/>
          </p:cNvSpPr>
          <p:nvPr/>
        </p:nvSpPr>
        <p:spPr bwMode="auto">
          <a:xfrm>
            <a:off x="971550" y="2565400"/>
            <a:ext cx="2152650" cy="457200"/>
          </a:xfrm>
          <a:prstGeom prst="borderCallout1">
            <a:avLst>
              <a:gd name="adj1" fmla="val 29750"/>
              <a:gd name="adj2" fmla="val -3542"/>
              <a:gd name="adj3" fmla="val -184713"/>
              <a:gd name="adj4" fmla="val -41222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400">
                <a:solidFill>
                  <a:srgbClr val="FF0000"/>
                </a:solidFill>
                <a:latin typeface="Impact" pitchFamily="34" charset="0"/>
              </a:rPr>
              <a:t>Брадикардия</a:t>
            </a:r>
          </a:p>
        </p:txBody>
      </p:sp>
      <p:sp>
        <p:nvSpPr>
          <p:cNvPr id="62545" name="Line 34"/>
          <p:cNvSpPr>
            <a:spLocks noChangeShapeType="1"/>
          </p:cNvSpPr>
          <p:nvPr/>
        </p:nvSpPr>
        <p:spPr bwMode="auto">
          <a:xfrm>
            <a:off x="5508625" y="3789363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ru-RU" altLang="ru-RU" sz="3800" b="1">
                <a:solidFill>
                  <a:schemeClr val="tx2"/>
                </a:solidFill>
              </a:rPr>
              <a:t>4 типа регуляторных эффектов на сердце</a:t>
            </a:r>
          </a:p>
        </p:txBody>
      </p:sp>
      <p:sp>
        <p:nvSpPr>
          <p:cNvPr id="169986" name="Rectangle 3"/>
          <p:cNvSpPr>
            <a:spLocks noChangeArrowheads="1"/>
          </p:cNvSpPr>
          <p:nvPr/>
        </p:nvSpPr>
        <p:spPr bwMode="auto">
          <a:xfrm>
            <a:off x="611188" y="1600200"/>
            <a:ext cx="853281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endParaRPr lang="ru-RU" altLang="ru-RU" sz="2400">
              <a:solidFill>
                <a:schemeClr val="accent2"/>
              </a:solidFill>
              <a:latin typeface="Impact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ru-RU" altLang="ru-RU" sz="2000" b="1"/>
              <a:t>1. ХРОНОТРОПНЫЙ ЭФФЕКТ - влияние на частоту сокращений (изменение автоматии)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ru-RU" altLang="ru-RU" sz="2000" b="1"/>
              <a:t>2. ИНОТРОПНЫЙ ЭФФЕКТ - влияние на силу и скорость сокращений (изменение сократимости)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ru-RU" altLang="ru-RU" sz="2000" b="1"/>
              <a:t>3. БАТМОТРОПНЫЙ ЭФФЕКТ - влияние на возбудимость миокарда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ru-RU" altLang="ru-RU" sz="2000" b="1"/>
              <a:t>4. ДРОМОТРОПНЫЙ ЭФФЕКТ - влияние на проводимость в миокарде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ru-RU" altLang="ru-RU" sz="2400" b="1" i="1">
                <a:solidFill>
                  <a:schemeClr val="accent2"/>
                </a:solidFill>
              </a:rPr>
              <a:t>СИМПАТИКУС:</a:t>
            </a:r>
            <a:r>
              <a:rPr lang="ru-RU" altLang="ru-RU" sz="2400">
                <a:solidFill>
                  <a:schemeClr val="accent2"/>
                </a:solidFill>
              </a:rPr>
              <a:t>  положительные, особенно 1,2,3 </a:t>
            </a:r>
            <a:endParaRPr lang="ru-RU" altLang="ru-RU" sz="2400">
              <a:solidFill>
                <a:srgbClr val="CC0066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ru-RU" altLang="ru-RU" sz="2400" b="1" i="1">
                <a:solidFill>
                  <a:srgbClr val="FF0000"/>
                </a:solidFill>
              </a:rPr>
              <a:t>ВАГУС -</a:t>
            </a:r>
            <a:r>
              <a:rPr lang="ru-RU" altLang="ru-RU" sz="2400">
                <a:solidFill>
                  <a:srgbClr val="FF0000"/>
                </a:solidFill>
              </a:rPr>
              <a:t> двоякое влияние: отрицательные и положительные эффекты, особенно 1, 3,4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endParaRPr lang="ru-RU" altLang="ru-RU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mtClean="0">
                <a:solidFill>
                  <a:srgbClr val="330033"/>
                </a:solidFill>
                <a:latin typeface="Arial" charset="0"/>
              </a:rPr>
              <a:t>Регуляция через симпатические нервы</a:t>
            </a:r>
            <a:br>
              <a:rPr lang="ru-RU" sz="2800" b="1" smtClean="0">
                <a:solidFill>
                  <a:srgbClr val="330033"/>
                </a:solidFill>
                <a:latin typeface="Arial" charset="0"/>
              </a:rPr>
            </a:br>
            <a:r>
              <a:rPr lang="ru-RU" sz="2800" b="1" smtClean="0">
                <a:solidFill>
                  <a:srgbClr val="330033"/>
                </a:solidFill>
                <a:latin typeface="Arial" charset="0"/>
              </a:rPr>
              <a:t>(</a:t>
            </a:r>
            <a:r>
              <a:rPr lang="ru-RU" altLang="ru-RU" sz="1800" b="1" smtClean="0">
                <a:solidFill>
                  <a:srgbClr val="000000"/>
                </a:solidFill>
                <a:latin typeface="Tahoma" pitchFamily="34" charset="0"/>
              </a:rPr>
              <a:t>ЭКСТРАКАРДИАЛЬНАЯ)</a:t>
            </a:r>
            <a:endParaRPr lang="ru-RU" sz="4000" smtClean="0"/>
          </a:p>
        </p:txBody>
      </p:sp>
      <p:sp>
        <p:nvSpPr>
          <p:cNvPr id="165890" name="Объект 2"/>
          <p:cNvSpPr>
            <a:spLocks noGrp="1"/>
          </p:cNvSpPr>
          <p:nvPr>
            <p:ph idx="1"/>
          </p:nvPr>
        </p:nvSpPr>
        <p:spPr>
          <a:xfrm>
            <a:off x="539750" y="1436688"/>
            <a:ext cx="5688013" cy="5184775"/>
          </a:xfrm>
        </p:spPr>
        <p:txBody>
          <a:bodyPr/>
          <a:lstStyle/>
          <a:p>
            <a:r>
              <a:rPr lang="ru-RU" sz="1600" smtClean="0"/>
              <a:t>Преганглионарные симпатические волокна берут начало в боковых рогах пяти верхних грудных сегментов (</a:t>
            </a:r>
            <a:r>
              <a:rPr lang="en-US" sz="1600" smtClean="0"/>
              <a:t>Th</a:t>
            </a:r>
            <a:r>
              <a:rPr lang="en-US" sz="900" smtClean="0"/>
              <a:t>1</a:t>
            </a:r>
            <a:r>
              <a:rPr lang="en-US" sz="1600" smtClean="0"/>
              <a:t>-Th</a:t>
            </a:r>
            <a:r>
              <a:rPr lang="en-US" sz="1000" smtClean="0"/>
              <a:t>5</a:t>
            </a:r>
            <a:r>
              <a:rPr lang="ru-RU" sz="1600" smtClean="0"/>
              <a:t>).</a:t>
            </a:r>
          </a:p>
          <a:p>
            <a:r>
              <a:rPr lang="ru-RU" sz="1600" smtClean="0"/>
              <a:t>Волокна симпатической нервной системы равномерно распределены по всем отделам сердца.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	но при этом синоатриальный узел иннервируется преимущественно правым симпатическим нервом, а атриовентрикулярный –левым.</a:t>
            </a:r>
          </a:p>
          <a:p>
            <a:r>
              <a:rPr lang="ru-RU" sz="1600" b="1" smtClean="0"/>
              <a:t>Тонус симпатических нервов для сердца не выражен – блокада симпатических нервов деятельности сердца не изменяет.</a:t>
            </a:r>
          </a:p>
          <a:p>
            <a:r>
              <a:rPr lang="ru-RU" sz="1600" smtClean="0"/>
              <a:t> Симпатические нервы ускоряют проведение возбуждения в области атриовентрикулярного узла. Возрастание скорости проведения возбуждения увеличивает ЭМС, что усиливает сокращения кардиомиоцитов.</a:t>
            </a:r>
          </a:p>
          <a:p>
            <a:r>
              <a:rPr lang="ru-RU" sz="1600" smtClean="0"/>
              <a:t>Эфферентные влияния симпатической нервной системы на деятельность сердца выражается в положительных эффектах</a:t>
            </a:r>
          </a:p>
        </p:txBody>
      </p:sp>
      <p:pic>
        <p:nvPicPr>
          <p:cNvPr id="16589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1916113"/>
            <a:ext cx="29511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Заголовок 1"/>
          <p:cNvSpPr>
            <a:spLocks noGrp="1"/>
          </p:cNvSpPr>
          <p:nvPr>
            <p:ph type="title"/>
          </p:nvPr>
        </p:nvSpPr>
        <p:spPr>
          <a:xfrm>
            <a:off x="684213" y="277813"/>
            <a:ext cx="8002587" cy="1143000"/>
          </a:xfrm>
        </p:spPr>
        <p:txBody>
          <a:bodyPr/>
          <a:lstStyle/>
          <a:p>
            <a:r>
              <a:rPr lang="ru-RU" altLang="ru-RU" sz="2600" b="1" smtClean="0">
                <a:solidFill>
                  <a:srgbClr val="330033"/>
                </a:solidFill>
                <a:latin typeface="Tahoma" pitchFamily="34" charset="0"/>
              </a:rPr>
              <a:t>Медиаторы сердечных нервов и их эффекты</a:t>
            </a:r>
            <a:endParaRPr lang="ru-RU" smtClean="0"/>
          </a:p>
        </p:txBody>
      </p:sp>
      <p:sp>
        <p:nvSpPr>
          <p:cNvPr id="168962" name="Объект 2"/>
          <p:cNvSpPr>
            <a:spLocks noGrp="1"/>
          </p:cNvSpPr>
          <p:nvPr>
            <p:ph idx="1"/>
          </p:nvPr>
        </p:nvSpPr>
        <p:spPr>
          <a:xfrm>
            <a:off x="250825" y="1600200"/>
            <a:ext cx="5473700" cy="4530725"/>
          </a:xfrm>
        </p:spPr>
        <p:txBody>
          <a:bodyPr/>
          <a:lstStyle/>
          <a:p>
            <a:pPr>
              <a:buClr>
                <a:srgbClr val="B2B2B2"/>
              </a:buClr>
            </a:pPr>
            <a:r>
              <a:rPr lang="ru-RU" sz="1800" b="1" i="1" smtClean="0">
                <a:solidFill>
                  <a:srgbClr val="000000"/>
                </a:solidFill>
              </a:rPr>
              <a:t>Медиатором симпатической нервной системы является норадреналин.</a:t>
            </a:r>
          </a:p>
          <a:p>
            <a:pPr>
              <a:buClr>
                <a:srgbClr val="B2B2B2"/>
              </a:buClr>
            </a:pPr>
            <a:r>
              <a:rPr lang="ru-RU" sz="1600" smtClean="0">
                <a:solidFill>
                  <a:srgbClr val="000000"/>
                </a:solidFill>
              </a:rPr>
              <a:t>Действие катехоламинов на миокард реализуется с помощью посредников (метаботропные адренорецепторы) и активации электрофизиологических процессов, что приводит к увеличению проницаемости мембран пейсмекерных клеток для  </a:t>
            </a:r>
            <a:r>
              <a:rPr lang="en-US" sz="1600" smtClean="0">
                <a:solidFill>
                  <a:srgbClr val="000000"/>
                </a:solidFill>
              </a:rPr>
              <a:t>Na</a:t>
            </a:r>
            <a:r>
              <a:rPr lang="ru-RU" sz="1600" smtClean="0">
                <a:solidFill>
                  <a:srgbClr val="000000"/>
                </a:solidFill>
              </a:rPr>
              <a:t> и Са и ускорение МДД.</a:t>
            </a:r>
          </a:p>
          <a:p>
            <a:pPr>
              <a:buClr>
                <a:srgbClr val="B2B2B2"/>
              </a:buClr>
            </a:pPr>
            <a:r>
              <a:rPr lang="ru-RU" sz="1600" smtClean="0">
                <a:solidFill>
                  <a:srgbClr val="000000"/>
                </a:solidFill>
              </a:rPr>
              <a:t> Возрастание тока Са ведет к усилению мышечного сокращения. Эти эффекты реализуются посредством </a:t>
            </a:r>
            <a:r>
              <a:rPr lang="ru-RU" altLang="ru-RU" sz="1800" b="1" smtClean="0">
                <a:solidFill>
                  <a:srgbClr val="000000"/>
                </a:solidFill>
                <a:sym typeface="Symbol" pitchFamily="18" charset="2"/>
              </a:rPr>
              <a:t></a:t>
            </a:r>
            <a:r>
              <a:rPr lang="ru-RU" altLang="ru-RU" sz="1200" b="1" smtClean="0">
                <a:solidFill>
                  <a:srgbClr val="000000"/>
                </a:solidFill>
                <a:sym typeface="Symbol" pitchFamily="18" charset="2"/>
              </a:rPr>
              <a:t>1</a:t>
            </a:r>
            <a:r>
              <a:rPr lang="en-US" sz="1200" smtClean="0">
                <a:solidFill>
                  <a:srgbClr val="000000"/>
                </a:solidFill>
              </a:rPr>
              <a:t> </a:t>
            </a:r>
            <a:r>
              <a:rPr lang="en-US" sz="1600" smtClean="0">
                <a:solidFill>
                  <a:srgbClr val="000000"/>
                </a:solidFill>
              </a:rPr>
              <a:t>-</a:t>
            </a:r>
            <a:r>
              <a:rPr lang="ru-RU" sz="1600" smtClean="0">
                <a:solidFill>
                  <a:srgbClr val="000000"/>
                </a:solidFill>
              </a:rPr>
              <a:t> адренорецепторов</a:t>
            </a: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ru-RU" sz="1600" smtClean="0">
                <a:solidFill>
                  <a:srgbClr val="000000"/>
                </a:solidFill>
              </a:rPr>
              <a:t>и активации внутриклеточного фермента аденилатциклазы, которая ускоряет образование цАМФ; последний активирует фосфорилазу.</a:t>
            </a:r>
          </a:p>
          <a:p>
            <a:pPr>
              <a:buClr>
                <a:srgbClr val="B2B2B2"/>
              </a:buClr>
            </a:pPr>
            <a:r>
              <a:rPr lang="ru-RU" sz="1600" smtClean="0">
                <a:solidFill>
                  <a:srgbClr val="000000"/>
                </a:solidFill>
              </a:rPr>
              <a:t>Освобождение энергии обеспечивает усиление сокращения всех кардиомиоцитов – предсердий и желудочков.</a:t>
            </a:r>
          </a:p>
        </p:txBody>
      </p:sp>
      <p:pic>
        <p:nvPicPr>
          <p:cNvPr id="16896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5150" y="1773238"/>
            <a:ext cx="3498850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56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19843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ru-RU" sz="3200" b="1" dirty="0" smtClean="0">
                <a:latin typeface="+mn-lt"/>
              </a:rPr>
              <a:t>Регуляция через блуждающие нервы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(</a:t>
            </a:r>
            <a:r>
              <a:rPr lang="ru-RU" altLang="ru-RU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ЭКСТРАКАРДИАЛЬНАЯ)</a:t>
            </a:r>
            <a:endParaRPr lang="ru-RU" sz="3200" b="1" dirty="0">
              <a:latin typeface="+mn-lt"/>
            </a:endParaRPr>
          </a:p>
        </p:txBody>
      </p:sp>
      <p:sp>
        <p:nvSpPr>
          <p:cNvPr id="164866" name="Объект 4"/>
          <p:cNvSpPr>
            <a:spLocks noGrp="1"/>
          </p:cNvSpPr>
          <p:nvPr>
            <p:ph idx="1"/>
          </p:nvPr>
        </p:nvSpPr>
        <p:spPr>
          <a:xfrm>
            <a:off x="468313" y="1557338"/>
            <a:ext cx="5759450" cy="4824412"/>
          </a:xfrm>
        </p:spPr>
        <p:txBody>
          <a:bodyPr/>
          <a:lstStyle/>
          <a:p>
            <a:r>
              <a:rPr lang="ru-RU" sz="1600" smtClean="0"/>
              <a:t>Волокна от правого блуждающего нерва иннервируют преимущественно правое предсердие и особенно – </a:t>
            </a:r>
            <a:r>
              <a:rPr lang="ru-RU" sz="1600" b="1" i="1" u="sng" smtClean="0"/>
              <a:t>синоатриальный узел.</a:t>
            </a:r>
          </a:p>
          <a:p>
            <a:r>
              <a:rPr lang="ru-RU" sz="1600" smtClean="0"/>
              <a:t>К атриовентрикулярному узлу подходят волокна от левого блуждающего нерва.</a:t>
            </a:r>
          </a:p>
          <a:p>
            <a:r>
              <a:rPr lang="ru-RU" sz="1600" smtClean="0"/>
              <a:t>Парасимпатическая иннервация желудочков выражена слабее чем предсердий.</a:t>
            </a:r>
          </a:p>
          <a:p>
            <a:r>
              <a:rPr lang="ru-RU" sz="1600" b="1" smtClean="0"/>
              <a:t>Тонус центров блуждающего нерва очень высокий и формируется через афферентные рефлекторные и гуморальные влияния, обеспечивается спонтанной активностью самих нейронов (нейронов РФ).</a:t>
            </a:r>
          </a:p>
          <a:p>
            <a:r>
              <a:rPr lang="ru-RU" sz="1600" smtClean="0"/>
              <a:t>Увеличение тонуса ведет к урежению сердечных сокращения, а уменьшение – к учащению. </a:t>
            </a:r>
          </a:p>
          <a:p>
            <a:pPr algn="ctr">
              <a:buFont typeface="Wingdings" pitchFamily="2" charset="2"/>
              <a:buNone/>
            </a:pPr>
            <a:r>
              <a:rPr lang="ru-RU" sz="1600" b="1" smtClean="0"/>
              <a:t>	Пример – дыхательная аритмия</a:t>
            </a:r>
            <a:r>
              <a:rPr lang="ru-RU" sz="1600" smtClean="0"/>
              <a:t>.</a:t>
            </a:r>
          </a:p>
          <a:p>
            <a:r>
              <a:rPr lang="ru-RU" sz="1600" smtClean="0"/>
              <a:t>При сильном раздражении и возбуждении блуждающего нерва возникает </a:t>
            </a:r>
            <a:r>
              <a:rPr lang="ru-RU" sz="1600" b="1" i="1" smtClean="0"/>
              <a:t>гиперполяризация пейсмекерных клеток</a:t>
            </a:r>
            <a:r>
              <a:rPr lang="ru-RU" sz="1600" smtClean="0"/>
              <a:t> до уровня, когда их возбуждение становиться невозможным и сердце останавливается</a:t>
            </a:r>
          </a:p>
          <a:p>
            <a:endParaRPr lang="ru-RU" sz="1600" smtClean="0"/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>
            <a:lum bright="-12000" contrast="24000"/>
          </a:blip>
          <a:srcRect/>
          <a:stretch>
            <a:fillRect/>
          </a:stretch>
        </p:blipFill>
        <p:spPr bwMode="auto">
          <a:xfrm>
            <a:off x="6119813" y="1989138"/>
            <a:ext cx="30226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7813"/>
            <a:ext cx="8604250" cy="1143000"/>
          </a:xfrm>
        </p:spPr>
        <p:txBody>
          <a:bodyPr/>
          <a:lstStyle/>
          <a:p>
            <a:pPr algn="ctr" eaLnBrk="1" hangingPunct="1"/>
            <a:r>
              <a:rPr lang="ru-RU" altLang="ru-RU" sz="2600" b="1" smtClean="0">
                <a:latin typeface="Tahoma" pitchFamily="34" charset="0"/>
              </a:rPr>
              <a:t>Медиаторы сердечных нервов и их эффекты</a:t>
            </a:r>
          </a:p>
        </p:txBody>
      </p:sp>
      <p:sp>
        <p:nvSpPr>
          <p:cNvPr id="167938" name="Объект 1"/>
          <p:cNvSpPr>
            <a:spLocks noGrp="1"/>
          </p:cNvSpPr>
          <p:nvPr>
            <p:ph idx="1"/>
          </p:nvPr>
        </p:nvSpPr>
        <p:spPr>
          <a:xfrm>
            <a:off x="611188" y="1916113"/>
            <a:ext cx="5168900" cy="4214812"/>
          </a:xfrm>
        </p:spPr>
        <p:txBody>
          <a:bodyPr/>
          <a:lstStyle/>
          <a:p>
            <a:r>
              <a:rPr lang="ru-RU" sz="1800" b="1" i="1" smtClean="0"/>
              <a:t>Медиатором парасимпатической нервной системы является ацетилхолин.</a:t>
            </a:r>
          </a:p>
          <a:p>
            <a:r>
              <a:rPr lang="ru-RU" sz="1800" smtClean="0"/>
              <a:t>Влияние  Ах на сердце осуществляется через посредство М</a:t>
            </a:r>
            <a:r>
              <a:rPr lang="ru-RU" sz="1200" smtClean="0"/>
              <a:t>2</a:t>
            </a:r>
            <a:r>
              <a:rPr lang="ru-RU" sz="1800" smtClean="0"/>
              <a:t> – ионотропных рецепторов, активируя калиевые каналы пейсмекерных клеток но при этом снижают активность </a:t>
            </a:r>
            <a:r>
              <a:rPr lang="en-US" sz="1800" smtClean="0"/>
              <a:t>Na- </a:t>
            </a:r>
            <a:r>
              <a:rPr lang="ru-RU" sz="1800" smtClean="0"/>
              <a:t>и</a:t>
            </a:r>
            <a:r>
              <a:rPr lang="en-US" sz="1800" smtClean="0"/>
              <a:t> Ca</a:t>
            </a:r>
            <a:r>
              <a:rPr lang="ru-RU" sz="1800" smtClean="0"/>
              <a:t> – каналов через угнетение активности системы аденилатциклаза – цАМФ.</a:t>
            </a:r>
          </a:p>
          <a:p>
            <a:pPr>
              <a:buClr>
                <a:srgbClr val="B2B2B2"/>
              </a:buClr>
            </a:pPr>
            <a:r>
              <a:rPr lang="ru-RU" sz="1800" smtClean="0">
                <a:solidFill>
                  <a:srgbClr val="000000"/>
                </a:solidFill>
              </a:rPr>
              <a:t>Ах угнетает также АТФазную активность миозина, что также ведет к ослаблению сокращений предсердий.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  </a:t>
            </a:r>
          </a:p>
        </p:txBody>
      </p:sp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 bwMode="auto">
          <a:xfrm>
            <a:off x="5651500" y="2060575"/>
            <a:ext cx="34925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000" b="1" smtClean="0">
                <a:latin typeface="Arial" charset="0"/>
              </a:rPr>
              <a:t>ВНУТРИСЕРДЕЧНАЯ (ОРГАННАЯ) РЕФЛЕКТОРНАЯ </a:t>
            </a:r>
            <a:br>
              <a:rPr lang="ru-RU" altLang="ru-RU" sz="2000" b="1" smtClean="0">
                <a:latin typeface="Arial" charset="0"/>
              </a:rPr>
            </a:br>
            <a:r>
              <a:rPr lang="ru-RU" altLang="ru-RU" sz="2000" b="1" smtClean="0">
                <a:latin typeface="Arial" charset="0"/>
              </a:rPr>
              <a:t>САМОРЕГУЛЯЦИЯ РАБОТЫ СЕРДЦА</a:t>
            </a:r>
            <a:r>
              <a:rPr lang="ru-RU" altLang="ru-RU" sz="2600" b="1" smtClean="0">
                <a:latin typeface="Arial" charset="0"/>
              </a:rPr>
              <a:t/>
            </a:r>
            <a:br>
              <a:rPr lang="ru-RU" altLang="ru-RU" sz="2600" b="1" smtClean="0">
                <a:latin typeface="Arial" charset="0"/>
              </a:rPr>
            </a:br>
            <a:endParaRPr lang="ru-RU" altLang="ru-RU" sz="2600" b="1" smtClean="0">
              <a:latin typeface="Arial" charset="0"/>
            </a:endParaRPr>
          </a:p>
        </p:txBody>
      </p:sp>
      <p:sp>
        <p:nvSpPr>
          <p:cNvPr id="175106" name="Объект 1"/>
          <p:cNvSpPr>
            <a:spLocks noGrp="1"/>
          </p:cNvSpPr>
          <p:nvPr>
            <p:ph idx="1"/>
          </p:nvPr>
        </p:nvSpPr>
        <p:spPr>
          <a:xfrm>
            <a:off x="539750" y="1600200"/>
            <a:ext cx="4194175" cy="4530725"/>
          </a:xfrm>
        </p:spPr>
        <p:txBody>
          <a:bodyPr/>
          <a:lstStyle/>
          <a:p>
            <a:r>
              <a:rPr lang="ru-RU" sz="1600" smtClean="0"/>
              <a:t>Внутрисердечная нервная система образует периферические рефлекторные дуги, включающие афферентный нейрон (клетка Догеля</a:t>
            </a:r>
            <a:r>
              <a:rPr lang="en-US" sz="1600" smtClean="0"/>
              <a:t> II</a:t>
            </a:r>
            <a:r>
              <a:rPr lang="ru-RU" sz="1600" smtClean="0"/>
              <a:t> типа) рецептор на растяжение кардиомиоцитов, эфферентный </a:t>
            </a:r>
            <a:r>
              <a:rPr lang="ru-RU" sz="1600" smtClean="0">
                <a:solidFill>
                  <a:srgbClr val="000000"/>
                </a:solidFill>
              </a:rPr>
              <a:t>(клетка Догеля</a:t>
            </a:r>
            <a:r>
              <a:rPr lang="en-US" sz="1600" smtClean="0">
                <a:solidFill>
                  <a:srgbClr val="000000"/>
                </a:solidFill>
              </a:rPr>
              <a:t> I</a:t>
            </a:r>
            <a:r>
              <a:rPr lang="ru-RU" sz="1600" smtClean="0">
                <a:solidFill>
                  <a:srgbClr val="000000"/>
                </a:solidFill>
              </a:rPr>
              <a:t> типа) и внутрисердечный вставочный нейрон (клетка Догеля</a:t>
            </a:r>
            <a:r>
              <a:rPr lang="en-US" sz="1600" smtClean="0">
                <a:solidFill>
                  <a:srgbClr val="000000"/>
                </a:solidFill>
              </a:rPr>
              <a:t> III</a:t>
            </a:r>
            <a:r>
              <a:rPr lang="ru-RU" sz="1600" smtClean="0">
                <a:solidFill>
                  <a:srgbClr val="000000"/>
                </a:solidFill>
              </a:rPr>
              <a:t> типа)</a:t>
            </a:r>
            <a:endParaRPr lang="en-US" sz="1600" smtClean="0">
              <a:solidFill>
                <a:srgbClr val="000000"/>
              </a:solidFill>
            </a:endParaRPr>
          </a:p>
          <a:p>
            <a:r>
              <a:rPr lang="ru-RU" sz="1600" smtClean="0">
                <a:solidFill>
                  <a:srgbClr val="000000"/>
                </a:solidFill>
              </a:rPr>
              <a:t>Внутрисердечная нервная система стабилизирует давление в артериальной системе, предупреждая резкие колебания давления в аорте</a:t>
            </a:r>
          </a:p>
          <a:p>
            <a:r>
              <a:rPr lang="ru-RU" sz="1600" smtClean="0">
                <a:solidFill>
                  <a:srgbClr val="000000"/>
                </a:solidFill>
              </a:rPr>
              <a:t>При высоком давлении в аорте наблюдается угнетение сердечной деятельности, при низком – ее усиление.</a:t>
            </a:r>
          </a:p>
          <a:p>
            <a:pPr>
              <a:buFont typeface="Wingdings" pitchFamily="2" charset="2"/>
              <a:buNone/>
            </a:pPr>
            <a:r>
              <a:rPr lang="ru-RU" sz="160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7510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3925" y="2636838"/>
            <a:ext cx="44100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000" b="1" smtClean="0">
                <a:solidFill>
                  <a:srgbClr val="CC3300"/>
                </a:solidFill>
                <a:latin typeface="Arial" charset="0"/>
              </a:rPr>
              <a:t>Миогенный механизм регуляции силы сокращения сердца </a:t>
            </a:r>
            <a:br>
              <a:rPr lang="ru-RU" altLang="ru-RU" sz="3000" b="1" smtClean="0">
                <a:solidFill>
                  <a:srgbClr val="CC3300"/>
                </a:solidFill>
                <a:latin typeface="Arial" charset="0"/>
              </a:rPr>
            </a:br>
            <a:r>
              <a:rPr lang="ru-RU" altLang="ru-RU" sz="2400" b="1" smtClean="0">
                <a:solidFill>
                  <a:srgbClr val="CC3300"/>
                </a:solidFill>
                <a:latin typeface="Arial" charset="0"/>
              </a:rPr>
              <a:t>(интеркардиальная регуляция)</a:t>
            </a:r>
            <a:endParaRPr lang="ru-RU" altLang="ru-RU" sz="2000" b="1" smtClean="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77154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00200"/>
            <a:ext cx="5543550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b="1" i="1" smtClean="0"/>
              <a:t>Гомеометрическая саморегуляция –</a:t>
            </a:r>
            <a:r>
              <a:rPr lang="ru-RU" altLang="ru-RU" sz="2000" b="1" smtClean="0"/>
              <a:t>(реализуется при увеличении сопротивления на выходе из желудочков) - повышение </a:t>
            </a:r>
            <a:r>
              <a:rPr lang="ru-RU" altLang="ru-RU" sz="2000" b="1" smtClean="0">
                <a:solidFill>
                  <a:schemeClr val="accent2"/>
                </a:solidFill>
              </a:rPr>
              <a:t>силы за счет увеличения частоты</a:t>
            </a:r>
            <a:r>
              <a:rPr lang="ru-RU" altLang="ru-RU" sz="2000" b="1" smtClean="0"/>
              <a:t> сокращений сердца при </a:t>
            </a:r>
            <a:r>
              <a:rPr lang="ru-RU" altLang="ru-RU" sz="2000" b="1" i="1" u="sng" smtClean="0">
                <a:solidFill>
                  <a:schemeClr val="accent2"/>
                </a:solidFill>
              </a:rPr>
              <a:t>неменяющейся</a:t>
            </a:r>
            <a:r>
              <a:rPr lang="ru-RU" altLang="ru-RU" sz="2000" b="1" smtClean="0">
                <a:solidFill>
                  <a:schemeClr val="accent2"/>
                </a:solidFill>
              </a:rPr>
              <a:t> </a:t>
            </a:r>
            <a:r>
              <a:rPr lang="ru-RU" altLang="ru-RU" sz="2000" b="1" smtClean="0"/>
              <a:t>исходной длине мышечного волокна  - лестница Боудича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i="1" smtClean="0"/>
              <a:t>Гетерометрическая саморегуляция –</a:t>
            </a:r>
            <a:r>
              <a:rPr lang="ru-RU" altLang="ru-RU" sz="2000" b="1" smtClean="0">
                <a:solidFill>
                  <a:srgbClr val="3399FF"/>
                </a:solidFill>
              </a:rPr>
              <a:t>НАГРУЗКА ОБЪЕМОМ</a:t>
            </a:r>
            <a:endParaRPr lang="ru-RU" altLang="ru-RU" sz="2000" b="1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/>
              <a:t>повышение </a:t>
            </a:r>
            <a:r>
              <a:rPr lang="ru-RU" altLang="ru-RU" sz="2000" b="1" smtClean="0">
                <a:solidFill>
                  <a:schemeClr val="accent2"/>
                </a:solidFill>
              </a:rPr>
              <a:t>силы</a:t>
            </a:r>
            <a:r>
              <a:rPr lang="ru-RU" altLang="ru-RU" sz="2000" b="1" smtClean="0"/>
              <a:t> сокращений сердца в ответ на </a:t>
            </a:r>
            <a:r>
              <a:rPr lang="ru-RU" altLang="ru-RU" sz="2000" b="1" smtClean="0">
                <a:solidFill>
                  <a:schemeClr val="accent2"/>
                </a:solidFill>
              </a:rPr>
              <a:t> </a:t>
            </a:r>
            <a:r>
              <a:rPr lang="ru-RU" altLang="ru-RU" sz="2000" b="1" i="1" u="sng" smtClean="0">
                <a:solidFill>
                  <a:schemeClr val="accent2"/>
                </a:solidFill>
              </a:rPr>
              <a:t>увеличение  исходной</a:t>
            </a:r>
            <a:r>
              <a:rPr lang="ru-RU" altLang="ru-RU" sz="2000" b="1" smtClean="0">
                <a:solidFill>
                  <a:schemeClr val="accent2"/>
                </a:solidFill>
              </a:rPr>
              <a:t> </a:t>
            </a:r>
            <a:r>
              <a:rPr lang="ru-RU" altLang="ru-RU" sz="2000" b="1" smtClean="0"/>
              <a:t> (диастолической) длины мышечного волокна - </a:t>
            </a:r>
            <a:r>
              <a:rPr lang="ru-RU" altLang="ru-RU" sz="1500" b="1" smtClean="0"/>
              <a:t>ЗАКОН   СЕРДЦА  ФРАНКА – СТАРЛИНГА ( реализуется </a:t>
            </a:r>
            <a:r>
              <a:rPr lang="ru-RU" altLang="ru-RU" sz="1700" i="1" smtClean="0"/>
              <a:t>при увеличении притока крови по венозной системе к предсердиям)</a:t>
            </a:r>
          </a:p>
        </p:txBody>
      </p:sp>
      <p:pic>
        <p:nvPicPr>
          <p:cNvPr id="177155" name="Picture 4" descr="Лесница Боудич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557338"/>
            <a:ext cx="3276600" cy="34559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838200"/>
          </a:xfrm>
        </p:spPr>
        <p:txBody>
          <a:bodyPr/>
          <a:lstStyle/>
          <a:p>
            <a:pPr algn="ctr" eaLnBrk="1" hangingPunct="1"/>
            <a:r>
              <a:rPr lang="ru-RU" altLang="ru-RU" sz="2800" b="1" smtClean="0">
                <a:solidFill>
                  <a:srgbClr val="FF0000"/>
                </a:solidFill>
                <a:latin typeface="Tahoma" pitchFamily="34" charset="0"/>
              </a:rPr>
              <a:t>ГУМОРАЛЬНЫЕ (стимулирующие) ВЛИЯНИЯ НА РАБОТУ  СЕРДЦА</a:t>
            </a:r>
          </a:p>
        </p:txBody>
      </p:sp>
      <p:sp>
        <p:nvSpPr>
          <p:cNvPr id="181250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981200"/>
            <a:ext cx="8532812" cy="4114800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Адреналин - </a:t>
            </a:r>
            <a:r>
              <a:rPr lang="ru-RU" altLang="ru-RU" sz="2400" b="1" smtClean="0">
                <a:sym typeface="Symbol" pitchFamily="18" charset="2"/>
              </a:rPr>
              <a:t> -</a:t>
            </a:r>
            <a:r>
              <a:rPr lang="ru-RU" altLang="ru-RU" sz="2400" b="1" smtClean="0"/>
              <a:t> адренорецепторы -   4 поло-жительных эффекта</a:t>
            </a:r>
          </a:p>
          <a:p>
            <a:pPr eaLnBrk="1" hangingPunct="1">
              <a:buClr>
                <a:srgbClr val="B2B2B2"/>
              </a:buClr>
            </a:pPr>
            <a:r>
              <a:rPr lang="ru-RU" altLang="ru-RU" sz="2400" b="1" smtClean="0"/>
              <a:t>Норадреналин - </a:t>
            </a:r>
            <a:r>
              <a:rPr lang="ru-RU" altLang="ru-RU" sz="2400" b="1" smtClean="0">
                <a:solidFill>
                  <a:srgbClr val="000000"/>
                </a:solidFill>
              </a:rPr>
              <a:t>4 положительных эффекта</a:t>
            </a:r>
          </a:p>
          <a:p>
            <a:pPr eaLnBrk="1" hangingPunct="1">
              <a:buClr>
                <a:srgbClr val="B2B2B2"/>
              </a:buClr>
            </a:pPr>
            <a:r>
              <a:rPr lang="ru-RU" altLang="ru-RU" sz="2400" b="1" smtClean="0"/>
              <a:t>Тироксин - положительный хронотропный эффект</a:t>
            </a:r>
          </a:p>
          <a:p>
            <a:pPr eaLnBrk="1" hangingPunct="1"/>
            <a:r>
              <a:rPr lang="ru-RU" altLang="ru-RU" sz="2400" b="1" smtClean="0"/>
              <a:t>Глюкагон - положительный инотропный эффект</a:t>
            </a:r>
          </a:p>
          <a:p>
            <a:pPr eaLnBrk="1" hangingPunct="1">
              <a:buClr>
                <a:srgbClr val="B2B2B2"/>
              </a:buClr>
            </a:pPr>
            <a:r>
              <a:rPr lang="ru-RU" altLang="ru-RU" sz="2400" b="1" smtClean="0"/>
              <a:t>Инсулин - </a:t>
            </a:r>
            <a:r>
              <a:rPr lang="ru-RU" altLang="ru-RU" sz="2400" b="1" smtClean="0">
                <a:solidFill>
                  <a:srgbClr val="000000"/>
                </a:solidFill>
              </a:rPr>
              <a:t>положительный инотропный эффект</a:t>
            </a:r>
          </a:p>
          <a:p>
            <a:pPr eaLnBrk="1" hangingPunct="1">
              <a:buClr>
                <a:srgbClr val="B2B2B2"/>
              </a:buClr>
            </a:pPr>
            <a:r>
              <a:rPr lang="ru-RU" altLang="ru-RU" sz="2400" b="1" smtClean="0"/>
              <a:t>Вазопрессин - </a:t>
            </a:r>
            <a:r>
              <a:rPr lang="ru-RU" altLang="ru-RU" sz="2400" b="1" smtClean="0">
                <a:solidFill>
                  <a:srgbClr val="000000"/>
                </a:solidFill>
              </a:rPr>
              <a:t>положительный инотропный эффект</a:t>
            </a:r>
          </a:p>
          <a:p>
            <a:pPr eaLnBrk="1" hangingPunct="1">
              <a:buClr>
                <a:srgbClr val="B2B2B2"/>
              </a:buClr>
            </a:pPr>
            <a:r>
              <a:rPr lang="ru-RU" altLang="ru-RU" sz="2400" b="1" smtClean="0"/>
              <a:t>Эндотелин- </a:t>
            </a:r>
            <a:r>
              <a:rPr lang="ru-RU" altLang="ru-RU" sz="2400" b="1" smtClean="0">
                <a:solidFill>
                  <a:srgbClr val="000000"/>
                </a:solidFill>
              </a:rPr>
              <a:t>положительный инотропный эффект</a:t>
            </a:r>
            <a:endParaRPr lang="ru-RU" altLang="ru-RU" sz="2400" b="1" smtClean="0"/>
          </a:p>
          <a:p>
            <a:pPr eaLnBrk="1" hangingPunct="1"/>
            <a:r>
              <a:rPr lang="ru-RU" altLang="ru-RU" sz="2400" b="1" smtClean="0"/>
              <a:t>Ангиотензин - положительный инотропный эффект</a:t>
            </a:r>
          </a:p>
          <a:p>
            <a:pPr eaLnBrk="1" hangingPunct="1"/>
            <a:r>
              <a:rPr lang="ru-RU" altLang="ru-RU" sz="2400" b="1" smtClean="0"/>
              <a:t>Кортикоиды - положительный инотропный эффект</a:t>
            </a:r>
            <a:endParaRPr lang="ru-RU" altLang="ru-RU" sz="2400" b="1" smtClean="0">
              <a:sym typeface="Symbol" pitchFamily="18" charset="2"/>
            </a:endParaRPr>
          </a:p>
          <a:p>
            <a:pPr eaLnBrk="1" hangingPunct="1"/>
            <a:endParaRPr lang="ru-RU" altLang="ru-RU" sz="2400" b="1" smtClean="0">
              <a:sym typeface="Symbol" pitchFamily="18" charset="2"/>
            </a:endParaRPr>
          </a:p>
          <a:p>
            <a:pPr eaLnBrk="1" hangingPunct="1"/>
            <a:endParaRPr lang="ru-RU" altLang="ru-RU" b="1" smtClean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>
                <a:latin typeface="Arial" charset="0"/>
              </a:rPr>
              <a:t>Влияние ионов на сокращение миокарда</a:t>
            </a:r>
          </a:p>
        </p:txBody>
      </p:sp>
      <p:graphicFrame>
        <p:nvGraphicFramePr>
          <p:cNvPr id="186381" name="Group 13"/>
          <p:cNvGraphicFramePr>
            <a:graphicFrameLocks noGrp="1"/>
          </p:cNvGraphicFramePr>
          <p:nvPr>
            <p:ph idx="1"/>
          </p:nvPr>
        </p:nvGraphicFramePr>
        <p:xfrm>
          <a:off x="684213" y="1600200"/>
          <a:ext cx="8208962" cy="2476500"/>
        </p:xfrm>
        <a:graphic>
          <a:graphicData uri="http://schemas.openxmlformats.org/drawingml/2006/table">
            <a:tbl>
              <a:tblPr/>
              <a:tblGrid>
                <a:gridCol w="4105275"/>
                <a:gridCol w="4103687"/>
              </a:tblGrid>
              <a:tr h="247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Действие кальция – усиливает сердечные сокращения, потому что улучшает ЭМС, активирует фосфорилазу, что способствует высвобождению энергии. Большая концентрация Са вызывает остановку сердца в систоле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Влияние калия зависит от  его концентрации в крови: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Увеличение концентации К </a:t>
                      </a:r>
                      <a:r>
                        <a:rPr kumimoji="0" lang="ru-RU" sz="1400" b="1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вне клеток в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раза ведет к снижению возбудимости и проводимости кардиомиоцитов и даже к полной остановке сердца в фазе диастолы.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Уменьшение ниже нормы – приводит к частичной деполяризации и как следствие повышению активности пейсмекера, появление нарушения ритма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8330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437063"/>
            <a:ext cx="86042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208756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2411413" y="333375"/>
            <a:ext cx="6408737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44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Сердце </a:t>
            </a:r>
          </a:p>
        </p:txBody>
      </p:sp>
      <p:sp>
        <p:nvSpPr>
          <p:cNvPr id="105475" name="Text Box 9"/>
          <p:cNvSpPr txBox="1">
            <a:spLocks noChangeArrowheads="1"/>
          </p:cNvSpPr>
          <p:nvPr/>
        </p:nvSpPr>
        <p:spPr bwMode="auto">
          <a:xfrm>
            <a:off x="2195513" y="1557338"/>
            <a:ext cx="6948487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ru-RU" altLang="ru-RU" b="1">
                <a:latin typeface="Tahoma" pitchFamily="34" charset="0"/>
              </a:rPr>
              <a:t>полый мышечный орган; масса сердца - 250-300 граммов;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altLang="ru-RU" b="1">
                <a:latin typeface="Tahoma" pitchFamily="34" charset="0"/>
              </a:rPr>
              <a:t>находится в грудной полости, на 2/3 в левой половине, 1/3 в правой;</a:t>
            </a:r>
          </a:p>
        </p:txBody>
      </p:sp>
      <p:sp>
        <p:nvSpPr>
          <p:cNvPr id="105476" name="Text Box 10"/>
          <p:cNvSpPr txBox="1">
            <a:spLocks noChangeArrowheads="1"/>
          </p:cNvSpPr>
          <p:nvPr/>
        </p:nvSpPr>
        <p:spPr bwMode="auto">
          <a:xfrm>
            <a:off x="971550" y="3213100"/>
            <a:ext cx="7993063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>
                <a:latin typeface="Tahoma" pitchFamily="34" charset="0"/>
              </a:rPr>
              <a:t>Длинник сердца - 12-14 см;</a:t>
            </a:r>
          </a:p>
          <a:p>
            <a:pPr>
              <a:spcBef>
                <a:spcPct val="50000"/>
              </a:spcBef>
            </a:pPr>
            <a:r>
              <a:rPr lang="ru-RU" altLang="ru-RU" sz="2000" b="1">
                <a:latin typeface="Tahoma" pitchFamily="34" charset="0"/>
              </a:rPr>
              <a:t>Поперечник - 9-12 см;</a:t>
            </a:r>
          </a:p>
          <a:p>
            <a:pPr>
              <a:spcBef>
                <a:spcPct val="50000"/>
              </a:spcBef>
            </a:pPr>
            <a:r>
              <a:rPr lang="ru-RU" altLang="ru-RU" sz="2000" b="1">
                <a:latin typeface="Tahoma" pitchFamily="34" charset="0"/>
              </a:rPr>
              <a:t>Сердце человека состоит из четырех камер: два предсердия и  два желудочка.</a:t>
            </a:r>
            <a:r>
              <a:rPr lang="ru-RU" altLang="ru-RU" sz="2000">
                <a:latin typeface="Tahoma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altLang="ru-RU" sz="2000" b="1">
                <a:latin typeface="Tahoma" pitchFamily="34" charset="0"/>
              </a:rPr>
              <a:t>Стенка сердце имеет три оболочки: эпикард, миокард, эндокард;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2000" b="1" i="1" u="sng">
                <a:latin typeface="Tahoma" pitchFamily="34" charset="0"/>
              </a:rPr>
              <a:t>физиологическая ось направлена:</a:t>
            </a:r>
            <a:r>
              <a:rPr lang="ru-RU" altLang="ru-RU" sz="2000" b="1">
                <a:latin typeface="Tahoma" pitchFamily="34" charset="0"/>
              </a:rPr>
              <a:t> справа налево, сверху вниз и сзади кпереди;</a:t>
            </a:r>
          </a:p>
          <a:p>
            <a:pPr>
              <a:spcBef>
                <a:spcPct val="50000"/>
              </a:spcBef>
            </a:pPr>
            <a:endParaRPr lang="ru-RU" altLang="ru-RU" sz="2000" b="1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918450" cy="1196975"/>
          </a:xfrm>
        </p:spPr>
        <p:txBody>
          <a:bodyPr/>
          <a:lstStyle/>
          <a:p>
            <a:pPr algn="ctr" eaLnBrk="1" hangingPunct="1"/>
            <a:r>
              <a:rPr lang="ru-RU" altLang="ru-RU" sz="2900" b="1" i="1" smtClean="0">
                <a:latin typeface="Tahoma" pitchFamily="34" charset="0"/>
              </a:rPr>
              <a:t>Интероцептивные (внесистемные) рефлексы на сердце</a:t>
            </a:r>
            <a:br>
              <a:rPr lang="ru-RU" altLang="ru-RU" sz="2900" b="1" i="1" smtClean="0">
                <a:latin typeface="Tahoma" pitchFamily="34" charset="0"/>
              </a:rPr>
            </a:br>
            <a:r>
              <a:rPr lang="ru-RU" altLang="ru-RU" sz="1800" b="1" smtClean="0">
                <a:solidFill>
                  <a:srgbClr val="FF0000"/>
                </a:solidFill>
                <a:latin typeface="Arial" charset="0"/>
              </a:rPr>
              <a:t>ВАГУСНЫЕ    РЕФЛЕКСЫ</a:t>
            </a:r>
          </a:p>
        </p:txBody>
      </p:sp>
      <p:pic>
        <p:nvPicPr>
          <p:cNvPr id="1792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>
          <a:xfrm>
            <a:off x="900113" y="1268413"/>
            <a:ext cx="7559675" cy="5589587"/>
          </a:xfrm>
        </p:spPr>
      </p:pic>
      <p:sp>
        <p:nvSpPr>
          <p:cNvPr id="179203" name="Text Box 4"/>
          <p:cNvSpPr txBox="1">
            <a:spLocks noChangeArrowheads="1"/>
          </p:cNvSpPr>
          <p:nvPr/>
        </p:nvSpPr>
        <p:spPr bwMode="auto">
          <a:xfrm>
            <a:off x="1619250" y="5229225"/>
            <a:ext cx="2592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solidFill>
                  <a:srgbClr val="000000"/>
                </a:solidFill>
                <a:latin typeface="Times New Roman" pitchFamily="18" charset="0"/>
              </a:rPr>
              <a:t>Рефлекс Гольца</a:t>
            </a:r>
          </a:p>
        </p:txBody>
      </p:sp>
      <p:sp>
        <p:nvSpPr>
          <p:cNvPr id="179204" name="Text Box 5"/>
          <p:cNvSpPr txBox="1">
            <a:spLocks noChangeArrowheads="1"/>
          </p:cNvSpPr>
          <p:nvPr/>
        </p:nvSpPr>
        <p:spPr bwMode="auto">
          <a:xfrm>
            <a:off x="4427538" y="5229225"/>
            <a:ext cx="3744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solidFill>
                  <a:srgbClr val="000000"/>
                </a:solidFill>
                <a:latin typeface="Times New Roman" pitchFamily="18" charset="0"/>
              </a:rPr>
              <a:t>Рефлекс Данини-Ашнера</a:t>
            </a:r>
          </a:p>
        </p:txBody>
      </p:sp>
    </p:spTree>
    <p:extLst>
      <p:ext uri="{BB962C8B-B14F-4D97-AF65-F5344CB8AC3E}">
        <p14:creationId xmlns:p14="http://schemas.microsoft.com/office/powerpoint/2010/main" val="302770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936625"/>
          </a:xfrm>
        </p:spPr>
        <p:txBody>
          <a:bodyPr/>
          <a:lstStyle/>
          <a:p>
            <a:pPr algn="ctr" eaLnBrk="1" hangingPunct="1"/>
            <a:r>
              <a:rPr lang="ru-RU" altLang="ru-RU" sz="3800" smtClean="0">
                <a:latin typeface="Arial" charset="0"/>
              </a:rPr>
              <a:t>Условные (корковые)</a:t>
            </a:r>
            <a:br>
              <a:rPr lang="ru-RU" altLang="ru-RU" sz="3800" smtClean="0">
                <a:latin typeface="Arial" charset="0"/>
              </a:rPr>
            </a:br>
            <a:r>
              <a:rPr lang="ru-RU" altLang="ru-RU" sz="3800" smtClean="0">
                <a:latin typeface="Arial" charset="0"/>
              </a:rPr>
              <a:t> рефлексы на сердце</a:t>
            </a:r>
          </a:p>
        </p:txBody>
      </p:sp>
      <p:pic>
        <p:nvPicPr>
          <p:cNvPr id="18022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>
          <a:xfrm>
            <a:off x="1476375" y="1557338"/>
            <a:ext cx="6119813" cy="5300662"/>
          </a:xfrm>
        </p:spPr>
      </p:pic>
      <p:sp>
        <p:nvSpPr>
          <p:cNvPr id="180227" name="Text Box 4"/>
          <p:cNvSpPr txBox="1">
            <a:spLocks noChangeArrowheads="1"/>
          </p:cNvSpPr>
          <p:nvPr/>
        </p:nvSpPr>
        <p:spPr bwMode="auto">
          <a:xfrm>
            <a:off x="5940425" y="2492375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t>адреналин</a:t>
            </a:r>
          </a:p>
        </p:txBody>
      </p:sp>
      <p:sp>
        <p:nvSpPr>
          <p:cNvPr id="180228" name="Text Box 5"/>
          <p:cNvSpPr txBox="1">
            <a:spLocks noChangeArrowheads="1"/>
          </p:cNvSpPr>
          <p:nvPr/>
        </p:nvSpPr>
        <p:spPr bwMode="auto">
          <a:xfrm>
            <a:off x="6084888" y="4076700"/>
            <a:ext cx="1079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</a:rPr>
              <a:t>звонок</a:t>
            </a:r>
          </a:p>
        </p:txBody>
      </p:sp>
      <p:sp>
        <p:nvSpPr>
          <p:cNvPr id="180229" name="Text Box 6"/>
          <p:cNvSpPr txBox="1">
            <a:spLocks noChangeArrowheads="1"/>
          </p:cNvSpPr>
          <p:nvPr/>
        </p:nvSpPr>
        <p:spPr bwMode="auto">
          <a:xfrm>
            <a:off x="6011863" y="4365625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</a:rPr>
              <a:t>адреналин</a:t>
            </a:r>
          </a:p>
        </p:txBody>
      </p:sp>
      <p:sp>
        <p:nvSpPr>
          <p:cNvPr id="180230" name="Text Box 7"/>
          <p:cNvSpPr txBox="1">
            <a:spLocks noChangeArrowheads="1"/>
          </p:cNvSpPr>
          <p:nvPr/>
        </p:nvSpPr>
        <p:spPr bwMode="auto">
          <a:xfrm>
            <a:off x="5867400" y="5734050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t>   звонок</a:t>
            </a:r>
          </a:p>
        </p:txBody>
      </p:sp>
    </p:spTree>
    <p:extLst>
      <p:ext uri="{BB962C8B-B14F-4D97-AF65-F5344CB8AC3E}">
        <p14:creationId xmlns:p14="http://schemas.microsoft.com/office/powerpoint/2010/main" val="141794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28775"/>
            <a:ext cx="464343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2" name="Text Box 3"/>
          <p:cNvSpPr txBox="1">
            <a:spLocks noChangeArrowheads="1"/>
          </p:cNvSpPr>
          <p:nvPr/>
        </p:nvSpPr>
        <p:spPr bwMode="auto">
          <a:xfrm>
            <a:off x="323850" y="0"/>
            <a:ext cx="8351838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>
                <a:solidFill>
                  <a:srgbClr val="FF0000"/>
                </a:solidFill>
              </a:rPr>
              <a:t>КрасГМУ</a:t>
            </a:r>
            <a:r>
              <a:rPr lang="ru-RU" altLang="ru-RU" sz="2800"/>
              <a:t> </a:t>
            </a:r>
          </a:p>
          <a:p>
            <a:pPr algn="ctr">
              <a:spcBef>
                <a:spcPct val="50000"/>
              </a:spcBef>
            </a:pPr>
            <a:r>
              <a:rPr lang="ru-RU" altLang="ru-RU" sz="2800" b="1">
                <a:solidFill>
                  <a:srgbClr val="FF0000"/>
                </a:solidFill>
              </a:rPr>
              <a:t>Кафедра физиологии им. проф. Пшоника А.Т. </a:t>
            </a:r>
            <a:r>
              <a:rPr lang="ru-RU" altLang="ru-RU" sz="2800" b="1">
                <a:solidFill>
                  <a:srgbClr val="6600FF"/>
                </a:solidFill>
              </a:rPr>
              <a:t/>
            </a:r>
            <a:br>
              <a:rPr lang="ru-RU" altLang="ru-RU" sz="2800" b="1">
                <a:solidFill>
                  <a:srgbClr val="6600FF"/>
                </a:solidFill>
              </a:rPr>
            </a:br>
            <a:endParaRPr lang="ru-RU" altLang="ru-RU" sz="2800" b="1">
              <a:solidFill>
                <a:srgbClr val="6600FF"/>
              </a:solidFill>
            </a:endParaRP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4500563" y="2060575"/>
            <a:ext cx="4643437" cy="445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3600" b="1" i="1" dirty="0">
                <a:solidFill>
                  <a:srgbClr val="000066"/>
                </a:solidFill>
              </a:rPr>
              <a:t>Физиология сосудистой системы</a:t>
            </a:r>
          </a:p>
          <a:p>
            <a:pPr algn="ctr">
              <a:defRPr/>
            </a:pPr>
            <a:endParaRPr lang="ru-RU" altLang="ru-RU" sz="2800" b="1" dirty="0"/>
          </a:p>
          <a:p>
            <a:pPr algn="ctr">
              <a:defRPr/>
            </a:pPr>
            <a:r>
              <a:rPr lang="ru-RU" altLang="ru-RU" sz="1600" b="1" dirty="0"/>
              <a:t>лекция № </a:t>
            </a:r>
            <a:r>
              <a:rPr lang="ru-RU" altLang="ru-RU" sz="1600" b="1" dirty="0" smtClean="0"/>
              <a:t>7,8.</a:t>
            </a:r>
            <a:endParaRPr lang="ru-RU" altLang="ru-RU" sz="1600" b="1" dirty="0"/>
          </a:p>
          <a:p>
            <a:pPr>
              <a:defRPr/>
            </a:pPr>
            <a:endParaRPr lang="ru-RU" altLang="ru-RU" b="1" dirty="0"/>
          </a:p>
          <a:p>
            <a:pPr>
              <a:defRPr/>
            </a:pPr>
            <a:r>
              <a:rPr lang="ru-RU" altLang="ru-RU" b="1" dirty="0"/>
              <a:t>для студентов 2 курса, обучающихся</a:t>
            </a:r>
          </a:p>
          <a:p>
            <a:pPr>
              <a:defRPr/>
            </a:pPr>
            <a:r>
              <a:rPr lang="ru-RU" altLang="ru-RU" dirty="0"/>
              <a:t>по специальности 31.05.03 Стоматология</a:t>
            </a:r>
            <a:endParaRPr lang="ru-RU" altLang="ru-RU" sz="1600" b="1" dirty="0"/>
          </a:p>
          <a:p>
            <a:pPr algn="ctr">
              <a:defRPr/>
            </a:pPr>
            <a:endParaRPr lang="ru-RU" altLang="ru-RU" sz="1600" b="1" dirty="0"/>
          </a:p>
          <a:p>
            <a:pPr algn="ctr">
              <a:defRPr/>
            </a:pPr>
            <a:endParaRPr lang="ru-RU" altLang="ru-RU" sz="1600" b="1" dirty="0"/>
          </a:p>
          <a:p>
            <a:pPr algn="r">
              <a:defRPr/>
            </a:pPr>
            <a:r>
              <a:rPr lang="ru-RU" altLang="ru-RU" sz="1600" b="1" dirty="0"/>
              <a:t> профессор </a:t>
            </a:r>
            <a:r>
              <a:rPr lang="ru-RU" altLang="ru-RU" sz="1600" b="1" dirty="0" err="1"/>
              <a:t>Пац</a:t>
            </a:r>
            <a:r>
              <a:rPr lang="ru-RU" altLang="ru-RU" sz="1600" b="1" dirty="0"/>
              <a:t> Юрий Степанович</a:t>
            </a:r>
          </a:p>
          <a:p>
            <a:pPr algn="r">
              <a:defRPr/>
            </a:pPr>
            <a:endParaRPr lang="ru-RU" altLang="ru-RU" sz="1600" b="1" dirty="0"/>
          </a:p>
          <a:p>
            <a:pPr algn="r">
              <a:defRPr/>
            </a:pPr>
            <a:r>
              <a:rPr lang="ru-RU" altLang="ru-RU" sz="1600" dirty="0"/>
              <a:t>Красноярск, </a:t>
            </a:r>
            <a:r>
              <a:rPr lang="ru-RU" altLang="ru-RU" sz="1600" dirty="0" smtClean="0"/>
              <a:t>2022</a:t>
            </a:r>
            <a:endParaRPr lang="ru-RU" altLang="ru-RU" sz="2400" b="1" i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Гемодинамика</a:t>
            </a:r>
          </a:p>
        </p:txBody>
      </p:sp>
      <p:sp>
        <p:nvSpPr>
          <p:cNvPr id="1853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Системная гемодинамика - </a:t>
            </a:r>
            <a:r>
              <a:rPr lang="ru-RU" altLang="ru-RU" sz="2400" b="1" smtClean="0">
                <a:solidFill>
                  <a:schemeClr val="accent2"/>
                </a:solidFill>
              </a:rPr>
              <a:t>движение крови в сердце и магистральных сосудах;</a:t>
            </a:r>
          </a:p>
          <a:p>
            <a:pPr eaLnBrk="1" hangingPunct="1"/>
            <a:r>
              <a:rPr lang="ru-RU" altLang="ru-RU" b="1" smtClean="0"/>
              <a:t>Региональная или органная гемодинамика - </a:t>
            </a:r>
            <a:r>
              <a:rPr lang="ru-RU" altLang="ru-RU" sz="2400" b="1" smtClean="0">
                <a:solidFill>
                  <a:schemeClr val="accent2"/>
                </a:solidFill>
              </a:rPr>
              <a:t>кровоснабжение органов;</a:t>
            </a:r>
            <a:endParaRPr lang="ru-RU" altLang="ru-RU" b="1" smtClean="0"/>
          </a:p>
          <a:p>
            <a:pPr eaLnBrk="1" hangingPunct="1"/>
            <a:r>
              <a:rPr lang="ru-RU" altLang="ru-RU" b="1" smtClean="0"/>
              <a:t>Микроциркуляция или тканевая гемодинамика - </a:t>
            </a:r>
            <a:r>
              <a:rPr lang="ru-RU" altLang="ru-RU" sz="2400" b="1" smtClean="0">
                <a:solidFill>
                  <a:schemeClr val="accent2"/>
                </a:solidFill>
              </a:rPr>
              <a:t>кровоснабжение тканей, движение крови в мельчайших сосудах.</a:t>
            </a:r>
            <a:endParaRPr lang="ru-RU" altLang="ru-RU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4724400"/>
            <a:ext cx="3203575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Функциональные отделы сосудистой системы </a:t>
            </a:r>
            <a:r>
              <a:rPr lang="ru-RU" altLang="ru-RU" sz="2500" i="1" smtClean="0">
                <a:solidFill>
                  <a:srgbClr val="CC0000"/>
                </a:solidFill>
                <a:latin typeface="Impact" pitchFamily="34" charset="0"/>
              </a:rPr>
              <a:t>ПО ФОЛКОВУ</a:t>
            </a:r>
          </a:p>
        </p:txBody>
      </p:sp>
      <p:pic>
        <p:nvPicPr>
          <p:cNvPr id="187395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938838" y="1557338"/>
            <a:ext cx="3205162" cy="2619375"/>
          </a:xfrm>
        </p:spPr>
      </p:pic>
      <p:sp>
        <p:nvSpPr>
          <p:cNvPr id="187396" name="Text Box 9"/>
          <p:cNvSpPr txBox="1">
            <a:spLocks noChangeArrowheads="1"/>
          </p:cNvSpPr>
          <p:nvPr/>
        </p:nvSpPr>
        <p:spPr bwMode="auto">
          <a:xfrm>
            <a:off x="539750" y="1484313"/>
            <a:ext cx="5580063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66"/>
              </a:buClr>
              <a:buFont typeface="Wingdings" pitchFamily="2" charset="2"/>
              <a:buChar char="ü"/>
            </a:pPr>
            <a:r>
              <a:rPr lang="ru-RU" altLang="ru-RU" b="1">
                <a:latin typeface="Tahoma" pitchFamily="34" charset="0"/>
              </a:rPr>
              <a:t>Амортизирующие (буферные сосуды)</a:t>
            </a:r>
            <a:r>
              <a:rPr lang="ru-RU" altLang="ru-RU" sz="1600" b="1">
                <a:latin typeface="Tahoma" pitchFamily="34" charset="0"/>
              </a:rPr>
              <a:t> </a:t>
            </a:r>
            <a:r>
              <a:rPr lang="ru-RU" altLang="ru-RU" sz="1400" b="1" i="1">
                <a:latin typeface="Tahoma" pitchFamily="34" charset="0"/>
              </a:rPr>
              <a:t>– аорта и крупные артерии эластического типа, препятствуют изменению своей емкости (сдерживающие системы);</a:t>
            </a:r>
          </a:p>
          <a:p>
            <a:pPr>
              <a:buClr>
                <a:srgbClr val="000066"/>
              </a:buClr>
              <a:buFont typeface="Wingdings" pitchFamily="2" charset="2"/>
              <a:buChar char="ü"/>
            </a:pPr>
            <a:r>
              <a:rPr lang="ru-RU" altLang="ru-RU" b="1">
                <a:latin typeface="Tahoma" pitchFamily="34" charset="0"/>
              </a:rPr>
              <a:t>Резистивные</a:t>
            </a:r>
          </a:p>
          <a:p>
            <a:pPr>
              <a:buClr>
                <a:srgbClr val="000066"/>
              </a:buClr>
              <a:buFont typeface="Wingdings" pitchFamily="2" charset="2"/>
              <a:buNone/>
            </a:pPr>
            <a:r>
              <a:rPr lang="ru-RU" altLang="ru-RU" sz="1400" b="1" i="1">
                <a:latin typeface="Tahoma" pitchFamily="34" charset="0"/>
              </a:rPr>
              <a:t>(артериолы, пре- и посткапилляры) - сосуды, постоянно меняющие свой просвет благодаря сократительным элементам, и способные влиять на величину кровяного давления.;</a:t>
            </a:r>
          </a:p>
          <a:p>
            <a:pPr>
              <a:buClr>
                <a:srgbClr val="000066"/>
              </a:buClr>
              <a:buFont typeface="Wingdings" pitchFamily="2" charset="2"/>
              <a:buChar char="ü"/>
            </a:pPr>
            <a:r>
              <a:rPr lang="ru-RU" altLang="ru-RU" b="1">
                <a:latin typeface="Tahoma" pitchFamily="34" charset="0"/>
              </a:rPr>
              <a:t>Обменные</a:t>
            </a:r>
            <a:r>
              <a:rPr lang="ru-RU" altLang="ru-RU" sz="1600" b="1">
                <a:latin typeface="Tahoma" pitchFamily="34" charset="0"/>
              </a:rPr>
              <a:t> </a:t>
            </a:r>
          </a:p>
          <a:p>
            <a:pPr>
              <a:buClr>
                <a:srgbClr val="000066"/>
              </a:buClr>
              <a:buFont typeface="Wingdings" pitchFamily="2" charset="2"/>
              <a:buNone/>
            </a:pPr>
            <a:r>
              <a:rPr lang="ru-RU" altLang="ru-RU" sz="1600" b="1">
                <a:latin typeface="Tahoma" pitchFamily="34" charset="0"/>
              </a:rPr>
              <a:t>(капилляры) - </a:t>
            </a:r>
            <a:r>
              <a:rPr lang="ru-RU" altLang="ru-RU" sz="1400" b="1" i="1">
                <a:latin typeface="Tahoma" pitchFamily="34" charset="0"/>
              </a:rPr>
              <a:t>сосуды, которые в силу своих структурных особенностей обеспечивают обмен веществ между кровью и тканями ;</a:t>
            </a:r>
          </a:p>
          <a:p>
            <a:pPr>
              <a:buClr>
                <a:srgbClr val="000066"/>
              </a:buClr>
              <a:buFont typeface="Wingdings" pitchFamily="2" charset="2"/>
              <a:buChar char="ü"/>
            </a:pPr>
            <a:r>
              <a:rPr lang="ru-RU" altLang="ru-RU" b="1">
                <a:latin typeface="Tahoma" pitchFamily="34" charset="0"/>
              </a:rPr>
              <a:t>Шунтирующие </a:t>
            </a:r>
            <a:r>
              <a:rPr lang="ru-RU" altLang="ru-RU" sz="1600" b="1">
                <a:latin typeface="Tahoma" pitchFamily="34" charset="0"/>
              </a:rPr>
              <a:t>(артерио-венозные анастомозы);</a:t>
            </a:r>
          </a:p>
          <a:p>
            <a:pPr>
              <a:buClr>
                <a:srgbClr val="000066"/>
              </a:buClr>
              <a:buFont typeface="Wingdings" pitchFamily="2" charset="2"/>
              <a:buChar char="ü"/>
            </a:pPr>
            <a:r>
              <a:rPr lang="ru-RU" altLang="ru-RU" b="1">
                <a:latin typeface="Tahoma" pitchFamily="34" charset="0"/>
              </a:rPr>
              <a:t>Емкостные (вены) - </a:t>
            </a:r>
            <a:r>
              <a:rPr lang="ru-RU" altLang="ru-RU" sz="1400" b="1">
                <a:latin typeface="Tahoma" pitchFamily="34" charset="0"/>
              </a:rPr>
              <a:t>тонкостенные сосуды, которые также в силу своих структурных особенностей могут значительно менять свою емкость, вследствие чего до 80% всей крови может накапливаться в венозной системе.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ru-RU" altLang="ru-RU" sz="1400" b="1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77813"/>
            <a:ext cx="8353425" cy="442912"/>
          </a:xfrm>
        </p:spPr>
        <p:txBody>
          <a:bodyPr/>
          <a:lstStyle/>
          <a:p>
            <a:pPr algn="ctr"/>
            <a:r>
              <a:rPr lang="ru-RU" sz="2900" b="1" smtClean="0">
                <a:solidFill>
                  <a:schemeClr val="tx1"/>
                </a:solidFill>
                <a:latin typeface="Arial" charset="0"/>
              </a:rPr>
              <a:t>Схема разветвлений сосудистой системы</a:t>
            </a:r>
          </a:p>
        </p:txBody>
      </p:sp>
      <p:pic>
        <p:nvPicPr>
          <p:cNvPr id="20787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86050" y="1600200"/>
            <a:ext cx="4229100" cy="4530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800" b="1" smtClean="0">
                <a:latin typeface="Arial" charset="0"/>
              </a:rPr>
              <a:t>Методы исследования показателей гемодинамики</a:t>
            </a:r>
          </a:p>
        </p:txBody>
      </p:sp>
      <p:sp>
        <p:nvSpPr>
          <p:cNvPr id="197634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989138"/>
            <a:ext cx="7772400" cy="4114800"/>
          </a:xfrm>
        </p:spPr>
        <p:txBody>
          <a:bodyPr/>
          <a:lstStyle/>
          <a:p>
            <a:r>
              <a:rPr lang="ru-RU" sz="3200" b="1" smtClean="0"/>
              <a:t>Определение МОК по Фику</a:t>
            </a:r>
          </a:p>
          <a:p>
            <a:r>
              <a:rPr lang="ru-RU" sz="3200" b="1" smtClean="0"/>
              <a:t>Сфигмография и определение скорости распространения пульсовой волны</a:t>
            </a:r>
          </a:p>
          <a:p>
            <a:r>
              <a:rPr lang="ru-RU" sz="3200" b="1" smtClean="0"/>
              <a:t>Плетизмография </a:t>
            </a:r>
          </a:p>
          <a:p>
            <a:r>
              <a:rPr lang="ru-RU" sz="3200" b="1" smtClean="0"/>
              <a:t>Реография</a:t>
            </a:r>
          </a:p>
          <a:p>
            <a:r>
              <a:rPr lang="ru-RU" sz="3200" b="1" smtClean="0"/>
              <a:t>Регистрация артериального давления</a:t>
            </a:r>
          </a:p>
          <a:p>
            <a:endParaRPr lang="ru-RU" sz="3200" b="1" smtClean="0"/>
          </a:p>
          <a:p>
            <a:endParaRPr lang="ru-RU" sz="3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49288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Показатели гемодинамики в разных отделах сосудистого русла</a:t>
            </a:r>
          </a:p>
        </p:txBody>
      </p:sp>
      <p:pic>
        <p:nvPicPr>
          <p:cNvPr id="26317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24000"/>
          </a:blip>
          <a:srcRect/>
          <a:stretch>
            <a:fillRect/>
          </a:stretch>
        </p:blipFill>
        <p:spPr>
          <a:xfrm>
            <a:off x="1258888" y="1341438"/>
            <a:ext cx="7200900" cy="5516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684213" y="0"/>
            <a:ext cx="8208962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44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Параметры гемодинамики</a:t>
            </a:r>
          </a:p>
        </p:txBody>
      </p:sp>
      <p:sp>
        <p:nvSpPr>
          <p:cNvPr id="266242" name="Text Box 5"/>
          <p:cNvSpPr txBox="1">
            <a:spLocks noChangeArrowheads="1"/>
          </p:cNvSpPr>
          <p:nvPr/>
        </p:nvSpPr>
        <p:spPr bwMode="auto">
          <a:xfrm>
            <a:off x="539750" y="1628775"/>
            <a:ext cx="8604250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66"/>
              </a:buClr>
              <a:buFont typeface="Wingdings" pitchFamily="2" charset="2"/>
              <a:buChar char="ü"/>
            </a:pPr>
            <a:r>
              <a:rPr lang="ru-RU" altLang="ru-RU" sz="1600" b="1" i="1">
                <a:latin typeface="Tahoma" pitchFamily="34" charset="0"/>
              </a:rPr>
              <a:t>Объемная скорость кровотока (</a:t>
            </a:r>
            <a:r>
              <a:rPr lang="en-US" altLang="ru-RU" sz="1600" b="1" i="1">
                <a:latin typeface="Tahoma" pitchFamily="34" charset="0"/>
              </a:rPr>
              <a:t>Q</a:t>
            </a:r>
            <a:r>
              <a:rPr lang="ru-RU" altLang="ru-RU" sz="1600" b="1" i="1">
                <a:latin typeface="Tahoma" pitchFamily="34" charset="0"/>
              </a:rPr>
              <a:t>)-</a:t>
            </a:r>
            <a:r>
              <a:rPr lang="ru-RU" altLang="ru-RU" sz="1600" i="1">
                <a:latin typeface="Tahoma" pitchFamily="34" charset="0"/>
              </a:rPr>
              <a:t> это количество крови, которое проходит через определенное суммарное сечение сосудов в единицу времени (обычно за одну минуту). </a:t>
            </a:r>
          </a:p>
          <a:p>
            <a:pPr algn="ctr">
              <a:buClr>
                <a:srgbClr val="000066"/>
              </a:buClr>
              <a:buFont typeface="Wingdings" pitchFamily="2" charset="2"/>
              <a:buChar char="ü"/>
            </a:pPr>
            <a:r>
              <a:rPr lang="ru-RU" altLang="ru-RU" b="1" i="1">
                <a:latin typeface="Tahoma" pitchFamily="34" charset="0"/>
              </a:rPr>
              <a:t>Q = (P1-P2) / </a:t>
            </a:r>
            <a:r>
              <a:rPr lang="en-US" altLang="ru-RU" b="1" i="1">
                <a:latin typeface="Tahoma" pitchFamily="34" charset="0"/>
              </a:rPr>
              <a:t>R</a:t>
            </a:r>
            <a:r>
              <a:rPr lang="ru-RU" altLang="ru-RU" b="1" i="1">
                <a:latin typeface="Tahoma" pitchFamily="34" charset="0"/>
              </a:rPr>
              <a:t>, где  </a:t>
            </a:r>
          </a:p>
          <a:p>
            <a:pPr>
              <a:buClr>
                <a:srgbClr val="000066"/>
              </a:buClr>
              <a:buFont typeface="Wingdings" pitchFamily="2" charset="2"/>
              <a:buNone/>
            </a:pPr>
            <a:r>
              <a:rPr lang="ru-RU" altLang="ru-RU" sz="1600" i="1"/>
              <a:t>(P1-P2)</a:t>
            </a:r>
            <a:r>
              <a:rPr lang="ru-RU" altLang="ru-RU" sz="1600"/>
              <a:t>  - </a:t>
            </a:r>
            <a:r>
              <a:rPr lang="ru-RU" altLang="ru-RU" sz="1600" i="1"/>
              <a:t>разность давлений крови в начальной и конечной части сосудистой системы, </a:t>
            </a:r>
            <a:r>
              <a:rPr lang="en-US" altLang="ru-RU" sz="1600" i="1"/>
              <a:t>R</a:t>
            </a:r>
            <a:r>
              <a:rPr lang="ru-RU" altLang="ru-RU" sz="1600" i="1"/>
              <a:t> – на сопротивление этого отдела сосудистой системы </a:t>
            </a:r>
          </a:p>
          <a:p>
            <a:pPr>
              <a:buClr>
                <a:srgbClr val="000066"/>
              </a:buClr>
              <a:buFont typeface="Wingdings" pitchFamily="2" charset="2"/>
              <a:buNone/>
            </a:pPr>
            <a:r>
              <a:rPr lang="ru-RU" altLang="ru-RU" sz="1600" b="1" i="1"/>
              <a:t>(</a:t>
            </a:r>
            <a:r>
              <a:rPr lang="en-US" altLang="ru-RU" sz="1600" b="1" i="1">
                <a:solidFill>
                  <a:srgbClr val="FF0000"/>
                </a:solidFill>
              </a:rPr>
              <a:t>Q</a:t>
            </a:r>
            <a:r>
              <a:rPr lang="ru-RU" altLang="ru-RU" sz="1600" b="1" i="1">
                <a:solidFill>
                  <a:srgbClr val="FF0000"/>
                </a:solidFill>
              </a:rPr>
              <a:t>= 4.5-5 л/мин.)</a:t>
            </a:r>
            <a:endParaRPr lang="ru-RU" altLang="ru-RU" sz="1600" b="1" i="1">
              <a:solidFill>
                <a:srgbClr val="FF0000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ru-RU" altLang="ru-RU" sz="1600" b="1" i="1">
                <a:latin typeface="Tahoma" pitchFamily="34" charset="0"/>
              </a:rPr>
              <a:t>Линейная скорость движения крови</a:t>
            </a:r>
            <a:r>
              <a:rPr lang="ru-RU" altLang="ru-RU" sz="1600" i="1">
                <a:latin typeface="Tahoma" pitchFamily="34" charset="0"/>
              </a:rPr>
              <a:t> - расстояние, которое проходит частица крови в единицу времени (секунда) ;</a:t>
            </a:r>
          </a:p>
          <a:p>
            <a:pPr algn="ctr">
              <a:buClr>
                <a:srgbClr val="000066"/>
              </a:buClr>
              <a:buFont typeface="Wingdings" pitchFamily="2" charset="2"/>
              <a:buChar char="ü"/>
            </a:pPr>
            <a:r>
              <a:rPr lang="ru-RU" altLang="ru-RU" b="1" i="1">
                <a:latin typeface="Tahoma" pitchFamily="34" charset="0"/>
              </a:rPr>
              <a:t>V = Q / P*</a:t>
            </a:r>
            <a:r>
              <a:rPr lang="en-US" altLang="ru-RU" b="1" i="1">
                <a:latin typeface="Tahoma" pitchFamily="34" charset="0"/>
              </a:rPr>
              <a:t>r</a:t>
            </a:r>
            <a:r>
              <a:rPr lang="ru-RU" altLang="ru-RU" b="1" i="1">
                <a:latin typeface="Tahoma" pitchFamily="34" charset="0"/>
              </a:rPr>
              <a:t>2, где </a:t>
            </a:r>
          </a:p>
          <a:p>
            <a:pPr>
              <a:buClr>
                <a:srgbClr val="000066"/>
              </a:buClr>
              <a:buFont typeface="Wingdings" pitchFamily="2" charset="2"/>
              <a:buNone/>
            </a:pPr>
            <a:r>
              <a:rPr lang="ru-RU" altLang="ru-RU" sz="1600" i="1">
                <a:latin typeface="Tahoma" pitchFamily="34" charset="0"/>
              </a:rPr>
              <a:t>Q - объемная скорость, (P*</a:t>
            </a:r>
            <a:r>
              <a:rPr lang="en-US" altLang="ru-RU" sz="1600" i="1">
                <a:latin typeface="Tahoma" pitchFamily="34" charset="0"/>
              </a:rPr>
              <a:t>r</a:t>
            </a:r>
            <a:r>
              <a:rPr lang="ru-RU" altLang="ru-RU" sz="1600" i="1">
                <a:latin typeface="Tahoma" pitchFamily="34" charset="0"/>
              </a:rPr>
              <a:t>2) - сечение сосуда (имеется в виду суммарный просвет сосудов соответствующего калибра). </a:t>
            </a:r>
            <a:r>
              <a:rPr lang="ru-RU" altLang="ru-RU" sz="1600" b="1" i="1">
                <a:solidFill>
                  <a:srgbClr val="FF0000"/>
                </a:solidFill>
                <a:latin typeface="Tahoma" pitchFamily="34" charset="0"/>
              </a:rPr>
              <a:t>В различных отделах скорость разная!</a:t>
            </a:r>
          </a:p>
          <a:p>
            <a:pPr>
              <a:buClr>
                <a:srgbClr val="000066"/>
              </a:buClr>
              <a:buFont typeface="Wingdings" pitchFamily="2" charset="2"/>
              <a:buChar char="ü"/>
            </a:pPr>
            <a:r>
              <a:rPr lang="ru-RU" altLang="ru-RU" sz="1600" b="1" i="1">
                <a:latin typeface="Tahoma" pitchFamily="34" charset="0"/>
              </a:rPr>
              <a:t>Сопротивление в сосудистой системе</a:t>
            </a:r>
          </a:p>
          <a:p>
            <a:pPr algn="ctr">
              <a:buClr>
                <a:srgbClr val="000066"/>
              </a:buClr>
              <a:buFont typeface="Wingdings" pitchFamily="2" charset="2"/>
              <a:buChar char="ü"/>
            </a:pPr>
            <a:r>
              <a:rPr lang="en-US" altLang="ru-RU" b="1" i="1">
                <a:latin typeface="Tahoma" pitchFamily="34" charset="0"/>
              </a:rPr>
              <a:t>R</a:t>
            </a:r>
            <a:r>
              <a:rPr lang="ru-RU" altLang="ru-RU" b="1" i="1">
                <a:latin typeface="Tahoma" pitchFamily="34" charset="0"/>
              </a:rPr>
              <a:t>= (P1-P2) / Q, где </a:t>
            </a:r>
          </a:p>
          <a:p>
            <a:pPr>
              <a:buClr>
                <a:srgbClr val="000066"/>
              </a:buClr>
              <a:buFont typeface="Wingdings" pitchFamily="2" charset="2"/>
              <a:buNone/>
            </a:pPr>
            <a:r>
              <a:rPr lang="ru-RU" altLang="ru-RU" sz="1600" i="1">
                <a:latin typeface="Tahoma" pitchFamily="34" charset="0"/>
              </a:rPr>
              <a:t>Р - давление крови в аорте, (P1-P2) – разница давлений крови между аортой и полыми венам, Q - объемная скорость. </a:t>
            </a:r>
            <a:r>
              <a:rPr lang="ru-RU" altLang="ru-RU" sz="1600" i="1"/>
              <a:t>Общее сопротивление в сосудистой системе </a:t>
            </a:r>
            <a:r>
              <a:rPr lang="ru-RU" altLang="ru-RU" sz="1600" b="1" i="1">
                <a:solidFill>
                  <a:srgbClr val="FF0000"/>
                </a:solidFill>
              </a:rPr>
              <a:t>составляет</a:t>
            </a:r>
            <a:r>
              <a:rPr lang="ru-RU" altLang="ru-RU" sz="1600" b="1">
                <a:solidFill>
                  <a:srgbClr val="FF0000"/>
                </a:solidFill>
              </a:rPr>
              <a:t> </a:t>
            </a:r>
            <a:r>
              <a:rPr lang="ru-RU" altLang="ru-RU" sz="1600" b="1" i="1">
                <a:solidFill>
                  <a:srgbClr val="FF0000"/>
                </a:solidFill>
                <a:latin typeface="Tahoma" pitchFamily="34" charset="0"/>
              </a:rPr>
              <a:t>1800-2500 дин/с*см </a:t>
            </a:r>
            <a:r>
              <a:rPr lang="ru-RU" altLang="ru-RU" sz="1400" b="1" i="1">
                <a:solidFill>
                  <a:srgbClr val="FF0000"/>
                </a:solidFill>
                <a:latin typeface="Tahoma" pitchFamily="34" charset="0"/>
              </a:rPr>
              <a:t>5</a:t>
            </a:r>
            <a:r>
              <a:rPr lang="ru-RU" altLang="ru-RU" sz="1600" b="1" i="1">
                <a:solidFill>
                  <a:srgbClr val="FF0000"/>
                </a:solidFill>
                <a:latin typeface="Tahoma" pitchFamily="34" charset="0"/>
              </a:rPr>
              <a:t>. </a:t>
            </a:r>
          </a:p>
          <a:p>
            <a:pPr>
              <a:buClr>
                <a:srgbClr val="000066"/>
              </a:buClr>
              <a:buFont typeface="Wingdings" pitchFamily="2" charset="2"/>
              <a:buChar char="ü"/>
            </a:pPr>
            <a:r>
              <a:rPr lang="ru-RU" altLang="ru-RU" sz="1600" b="1" i="1">
                <a:latin typeface="Tahoma" pitchFamily="34" charset="0"/>
              </a:rPr>
              <a:t>Давление крови – </a:t>
            </a:r>
            <a:r>
              <a:rPr lang="ru-RU" altLang="ru-RU" sz="1600" i="1">
                <a:latin typeface="Tahoma" pitchFamily="34" charset="0"/>
              </a:rPr>
              <a:t>сила, </a:t>
            </a:r>
            <a:r>
              <a:rPr lang="ru-RU" altLang="ru-RU" sz="1600" i="1"/>
              <a:t>которую оказывает кровь на стенки кровеносных сосудов. </a:t>
            </a:r>
          </a:p>
          <a:p>
            <a:pPr algn="ctr"/>
            <a:r>
              <a:rPr lang="en-US" altLang="ru-RU" sz="2800" b="1" i="1"/>
              <a:t>P=</a:t>
            </a:r>
            <a:r>
              <a:rPr lang="ru-RU" altLang="ru-RU" sz="2800" b="1" i="1"/>
              <a:t> </a:t>
            </a:r>
            <a:r>
              <a:rPr lang="en-US" altLang="ru-RU" sz="2800" b="1" i="1"/>
              <a:t>Q</a:t>
            </a:r>
            <a:r>
              <a:rPr lang="ru-RU" altLang="ru-RU" sz="2800" b="1" i="1"/>
              <a:t> </a:t>
            </a:r>
            <a:r>
              <a:rPr lang="en-US" altLang="ru-RU" sz="2000" b="1" i="1"/>
              <a:t>x</a:t>
            </a:r>
            <a:r>
              <a:rPr lang="ru-RU" altLang="ru-RU" sz="2000" b="1" i="1"/>
              <a:t> </a:t>
            </a:r>
            <a:r>
              <a:rPr lang="en-US" altLang="ru-RU" sz="2800" b="1" i="1"/>
              <a:t>R</a:t>
            </a:r>
            <a:r>
              <a:rPr lang="ru-RU" altLang="ru-RU" sz="2000" b="1" i="1"/>
              <a:t>     </a:t>
            </a:r>
            <a:r>
              <a:rPr lang="ru-RU" altLang="ru-RU" sz="2000" b="1" i="1">
                <a:solidFill>
                  <a:srgbClr val="FF0000"/>
                </a:solidFill>
              </a:rPr>
              <a:t>(АД = 120/80 мм.рт.ст)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АРТЕРИАЛЬНОЕ ДАВЛЕНИЕ</a:t>
            </a:r>
            <a:endParaRPr lang="ru-RU" sz="4000" dirty="0" smtClean="0">
              <a:latin typeface="Arial" charset="0"/>
            </a:endParaRPr>
          </a:p>
        </p:txBody>
      </p:sp>
      <p:sp>
        <p:nvSpPr>
          <p:cNvPr id="1996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mtClean="0"/>
              <a:t>По ходу артерий доля гладкомышечной ткани возрастает и в артериолах преобладает мышечный слой.</a:t>
            </a:r>
          </a:p>
          <a:p>
            <a:pPr>
              <a:lnSpc>
                <a:spcPct val="90000"/>
              </a:lnSpc>
            </a:pPr>
            <a:r>
              <a:rPr lang="ru-RU" smtClean="0"/>
              <a:t>При сокращении желудочков давление повышается , а при диастоле – снижается, но остается достаточно высоким до следующей систолы.</a:t>
            </a:r>
          </a:p>
          <a:p>
            <a:pPr>
              <a:lnSpc>
                <a:spcPct val="90000"/>
              </a:lnSpc>
            </a:pPr>
            <a:r>
              <a:rPr lang="ru-RU" smtClean="0"/>
              <a:t>Пик давления во время систолы называют систолическим, а минимальное – во время диастолы - диастолическим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628775"/>
            <a:ext cx="3024187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468313" y="188913"/>
            <a:ext cx="8208962" cy="2228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altLang="ru-RU" sz="32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Клапанный аппарат сердца</a:t>
            </a:r>
            <a:endParaRPr lang="en-US" altLang="ru-RU" sz="3200" b="1" i="1" smtClean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altLang="ru-RU" sz="20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Значение: регулируют направление тока крови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altLang="ru-RU" sz="20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и препятствуют ее регургитации (обратному току).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4800" b="1" i="1" smtClean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1433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863975"/>
            <a:ext cx="3413125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706777" y="1576388"/>
            <a:ext cx="5435600" cy="4400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defRPr/>
            </a:pPr>
            <a:r>
              <a:rPr lang="ru-RU" altLang="ru-RU" sz="1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Двухстворчатый клапан </a:t>
            </a:r>
            <a:r>
              <a:rPr lang="ru-RU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(между левыми отделами сердца) – прослушивается в </a:t>
            </a:r>
            <a:r>
              <a:rPr lang="en-US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V </a:t>
            </a:r>
            <a:r>
              <a:rPr lang="ru-RU" altLang="ru-RU" sz="1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межреберье</a:t>
            </a:r>
            <a:r>
              <a:rPr lang="ru-RU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слева на 1-1.5 см </a:t>
            </a:r>
            <a:r>
              <a:rPr lang="ru-RU" altLang="ru-RU" sz="1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кнутри</a:t>
            </a:r>
            <a:r>
              <a:rPr lang="ru-RU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от </a:t>
            </a:r>
            <a:r>
              <a:rPr lang="ru-RU" altLang="ru-RU" sz="1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срединоключичной</a:t>
            </a:r>
            <a:r>
              <a:rPr lang="ru-RU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линии (на верхушке сердца);</a:t>
            </a:r>
          </a:p>
          <a:p>
            <a:pPr>
              <a:spcBef>
                <a:spcPct val="50000"/>
              </a:spcBef>
              <a:buClr>
                <a:srgbClr val="FF0000"/>
              </a:buClr>
              <a:defRPr/>
            </a:pPr>
            <a:r>
              <a:rPr lang="ru-RU" altLang="ru-RU" sz="1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Трехстворчатый клапан </a:t>
            </a:r>
            <a:r>
              <a:rPr lang="ru-RU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(между правыми отделами сердца) – прослушивается на мечевидном отростке грудины;</a:t>
            </a:r>
          </a:p>
          <a:p>
            <a:pPr>
              <a:spcBef>
                <a:spcPct val="50000"/>
              </a:spcBef>
              <a:buClr>
                <a:srgbClr val="FF0000"/>
              </a:buClr>
              <a:defRPr/>
            </a:pPr>
            <a:r>
              <a:rPr lang="ru-RU" altLang="ru-RU" sz="1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Аортальный (полулунный) клапан </a:t>
            </a:r>
            <a:r>
              <a:rPr lang="ru-RU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– между левым желудочком и аортой, место прослушивания - </a:t>
            </a:r>
            <a:r>
              <a:rPr lang="en-US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II </a:t>
            </a:r>
            <a:r>
              <a:rPr lang="ru-RU" altLang="ru-RU" sz="1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межреберье</a:t>
            </a:r>
            <a:r>
              <a:rPr lang="ru-RU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справа от грудины;</a:t>
            </a:r>
          </a:p>
          <a:p>
            <a:pPr>
              <a:spcBef>
                <a:spcPct val="50000"/>
              </a:spcBef>
              <a:buClr>
                <a:srgbClr val="FF0000"/>
              </a:buClr>
              <a:defRPr/>
            </a:pPr>
            <a:r>
              <a:rPr lang="ru-RU" altLang="ru-RU" sz="1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Клапан легочного ствола </a:t>
            </a:r>
            <a:r>
              <a:rPr lang="ru-RU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(между правым желудочком и легочным стволом), место прослушивания – </a:t>
            </a:r>
            <a:r>
              <a:rPr lang="en-US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II</a:t>
            </a:r>
            <a:r>
              <a:rPr lang="ru-RU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r>
              <a:rPr lang="ru-RU" altLang="ru-RU" sz="1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межреберье</a:t>
            </a:r>
            <a:r>
              <a:rPr lang="ru-RU" alt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слева от грудины.</a:t>
            </a:r>
          </a:p>
        </p:txBody>
      </p:sp>
    </p:spTree>
    <p:extLst>
      <p:ext uri="{BB962C8B-B14F-4D97-AF65-F5344CB8AC3E}">
        <p14:creationId xmlns:p14="http://schemas.microsoft.com/office/powerpoint/2010/main" val="34605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42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2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2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2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ru-RU" altLang="ru-RU" sz="3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АРТЕРИАЛЬНОЕ ДАВЛЕНИЕ  (АД) </a:t>
            </a:r>
            <a:br>
              <a:rPr lang="ru-RU" altLang="ru-RU" sz="3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ru-RU" altLang="ru-RU" sz="3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(ВИДЫ )</a:t>
            </a:r>
          </a:p>
        </p:txBody>
      </p:sp>
      <p:sp>
        <p:nvSpPr>
          <p:cNvPr id="270338" name="Rectangle 3"/>
          <p:cNvSpPr>
            <a:spLocks noChangeArrowheads="1"/>
          </p:cNvSpPr>
          <p:nvPr/>
        </p:nvSpPr>
        <p:spPr bwMode="auto">
          <a:xfrm>
            <a:off x="755650" y="1981200"/>
            <a:ext cx="82089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80000"/>
              </a:lnSpc>
              <a:spcBef>
                <a:spcPct val="20000"/>
              </a:spcBef>
              <a:buClr>
                <a:srgbClr val="000066"/>
              </a:buClr>
              <a:buSzPct val="90000"/>
              <a:buFont typeface="Wingdings" pitchFamily="2" charset="2"/>
              <a:buChar char="ь"/>
            </a:pPr>
            <a:r>
              <a:rPr lang="ru-RU" altLang="ru-RU" sz="2800" b="1">
                <a:latin typeface="Tahoma" pitchFamily="34" charset="0"/>
              </a:rPr>
              <a:t>Систолическое  АД (САД)</a:t>
            </a:r>
          </a:p>
          <a:p>
            <a:pPr marL="342900" indent="-342900">
              <a:lnSpc>
                <a:spcPct val="180000"/>
              </a:lnSpc>
              <a:spcBef>
                <a:spcPct val="20000"/>
              </a:spcBef>
              <a:buClr>
                <a:srgbClr val="000066"/>
              </a:buClr>
              <a:buSzPct val="90000"/>
              <a:buFont typeface="Wingdings" pitchFamily="2" charset="2"/>
              <a:buChar char="ь"/>
            </a:pPr>
            <a:r>
              <a:rPr lang="ru-RU" altLang="ru-RU" sz="2800" b="1">
                <a:latin typeface="Tahoma" pitchFamily="34" charset="0"/>
              </a:rPr>
              <a:t>Диастолическое  АД (ДАД)</a:t>
            </a:r>
          </a:p>
          <a:p>
            <a:pPr marL="342900" indent="-342900">
              <a:lnSpc>
                <a:spcPct val="180000"/>
              </a:lnSpc>
              <a:spcBef>
                <a:spcPct val="20000"/>
              </a:spcBef>
              <a:buClr>
                <a:srgbClr val="000066"/>
              </a:buClr>
              <a:buSzPct val="90000"/>
              <a:buFont typeface="Wingdings" pitchFamily="2" charset="2"/>
              <a:buChar char="ь"/>
            </a:pPr>
            <a:r>
              <a:rPr lang="ru-RU" altLang="ru-RU" sz="2800" b="1">
                <a:latin typeface="Tahoma" pitchFamily="34" charset="0"/>
              </a:rPr>
              <a:t>Пульсовое АД (ПАД) = САД-ДАД</a:t>
            </a:r>
          </a:p>
          <a:p>
            <a:pPr marL="342900" indent="-342900">
              <a:lnSpc>
                <a:spcPct val="180000"/>
              </a:lnSpc>
              <a:spcBef>
                <a:spcPct val="20000"/>
              </a:spcBef>
              <a:buClr>
                <a:srgbClr val="000066"/>
              </a:buClr>
              <a:buSzPct val="90000"/>
              <a:buFont typeface="Wingdings" pitchFamily="2" charset="2"/>
              <a:buChar char="ь"/>
            </a:pPr>
            <a:r>
              <a:rPr lang="ru-RU" altLang="ru-RU" sz="2800" b="1">
                <a:latin typeface="Tahoma" pitchFamily="34" charset="0"/>
              </a:rPr>
              <a:t>Среднее АД ( АДср) = ДАД + 1</a:t>
            </a:r>
            <a:r>
              <a:rPr lang="en-US" altLang="ru-RU" sz="2800" b="1">
                <a:latin typeface="Tahoma" pitchFamily="34" charset="0"/>
              </a:rPr>
              <a:t>/</a:t>
            </a:r>
            <a:r>
              <a:rPr lang="ru-RU" altLang="ru-RU" sz="2800" b="1">
                <a:latin typeface="Tahoma" pitchFamily="34" charset="0"/>
              </a:rPr>
              <a:t>3 ПАД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dirty="0" smtClean="0">
                <a:latin typeface="Arial" charset="0"/>
              </a:rPr>
              <a:t>Движение крови  по аорте и крупным  артериям</a:t>
            </a:r>
          </a:p>
        </p:txBody>
      </p:sp>
      <p:sp>
        <p:nvSpPr>
          <p:cNvPr id="1986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algn="ctr">
              <a:lnSpc>
                <a:spcPct val="90000"/>
              </a:lnSpc>
            </a:pPr>
            <a:r>
              <a:rPr lang="ru-RU" sz="2400" dirty="0" smtClean="0"/>
              <a:t>АД создается и поддерживается работой сердца и </a:t>
            </a:r>
            <a:r>
              <a:rPr lang="ru-RU" sz="2400" dirty="0" smtClean="0">
                <a:latin typeface="Arial" charset="0"/>
              </a:rPr>
              <a:t>эластическими свойствами аорты </a:t>
            </a:r>
            <a:r>
              <a:rPr lang="ru-RU" sz="2400" dirty="0">
                <a:latin typeface="Arial" charset="0"/>
              </a:rPr>
              <a:t>и </a:t>
            </a:r>
            <a:r>
              <a:rPr lang="ru-RU" sz="2400" dirty="0" smtClean="0">
                <a:latin typeface="Arial" charset="0"/>
              </a:rPr>
              <a:t>крупных  артерий </a:t>
            </a:r>
            <a:endParaRPr lang="ru-RU" sz="2400" dirty="0" smtClean="0"/>
          </a:p>
          <a:p>
            <a:pPr marL="533400" indent="-5334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i="1" u="sng" dirty="0" smtClean="0"/>
              <a:t>Эластические свойства обеспечивают: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sz="2400" dirty="0" smtClean="0"/>
              <a:t>Снижают нагрузку на сердце.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sz="2400" dirty="0" smtClean="0"/>
              <a:t>Обеспечивают непрерывное движение крови, что обеспечивает стабилизацию обменных процессов между кровью и тканями.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sz="2400" dirty="0" smtClean="0"/>
              <a:t>Увеличивают емкость сосудов.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sz="2400" dirty="0" smtClean="0"/>
              <a:t>Сохраняют минимальный уровень давления в сосудах во время диастолы желудочков.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sz="2400" dirty="0" smtClean="0"/>
              <a:t>Смягчает гидравлический удар во время каждой систолы</a:t>
            </a:r>
          </a:p>
          <a:p>
            <a:pPr marL="533400" indent="-533400">
              <a:lnSpc>
                <a:spcPct val="90000"/>
              </a:lnSpc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82713" y="1927225"/>
            <a:ext cx="7761287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200" b="1" smtClean="0">
                <a:latin typeface="Tahoma" pitchFamily="34" charset="0"/>
              </a:rPr>
              <a:t>Прямые методы; </a:t>
            </a:r>
          </a:p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sz="3200" smtClean="0">
                <a:latin typeface="Tahoma" pitchFamily="34" charset="0"/>
              </a:rPr>
              <a:t>Артериальная осциллография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200" b="1" smtClean="0">
                <a:latin typeface="Tahoma" pitchFamily="34" charset="0"/>
              </a:rPr>
              <a:t>Непрямые </a:t>
            </a:r>
            <a:r>
              <a:rPr lang="ru-RU" altLang="ru-RU" sz="2400" b="1" smtClean="0">
                <a:latin typeface="Tahoma" pitchFamily="34" charset="0"/>
              </a:rPr>
              <a:t>(неинвазивные) методы;</a:t>
            </a:r>
          </a:p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sz="3200" smtClean="0">
                <a:latin typeface="Tahoma" pitchFamily="34" charset="0"/>
              </a:rPr>
              <a:t>Метод Рива-Роччи (пальпаторный);</a:t>
            </a:r>
          </a:p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sz="3200" smtClean="0">
                <a:latin typeface="Tahoma" pitchFamily="34" charset="0"/>
              </a:rPr>
              <a:t>Метод Короткова (аускультативный);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1800" smtClean="0">
              <a:latin typeface="Tahoma" pitchFamily="34" charset="0"/>
            </a:endParaRP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323850" y="268288"/>
            <a:ext cx="8280400" cy="1190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36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Методы измерения артериального давления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Кривая артериального давления</a:t>
            </a:r>
            <a:endParaRPr lang="ru-RU" altLang="ru-RU" sz="2200" smtClean="0">
              <a:latin typeface="Tahoma" pitchFamily="34" charset="0"/>
            </a:endParaRPr>
          </a:p>
        </p:txBody>
      </p:sp>
      <p:pic>
        <p:nvPicPr>
          <p:cNvPr id="25293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981200"/>
            <a:ext cx="8569325" cy="4114800"/>
          </a:xfrm>
        </p:spPr>
      </p:pic>
      <p:sp>
        <p:nvSpPr>
          <p:cNvPr id="252931" name="Text Box 4"/>
          <p:cNvSpPr txBox="1">
            <a:spLocks noChangeArrowheads="1"/>
          </p:cNvSpPr>
          <p:nvPr/>
        </p:nvSpPr>
        <p:spPr bwMode="auto">
          <a:xfrm>
            <a:off x="971550" y="1844675"/>
            <a:ext cx="2520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Пульсовые волны (1-го порядка)</a:t>
            </a:r>
          </a:p>
        </p:txBody>
      </p:sp>
      <p:sp>
        <p:nvSpPr>
          <p:cNvPr id="252932" name="Line 5"/>
          <p:cNvSpPr>
            <a:spLocks noChangeShapeType="1"/>
          </p:cNvSpPr>
          <p:nvPr/>
        </p:nvSpPr>
        <p:spPr bwMode="auto">
          <a:xfrm>
            <a:off x="1258888" y="2781300"/>
            <a:ext cx="730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2933" name="Text Box 6"/>
          <p:cNvSpPr txBox="1">
            <a:spLocks noChangeArrowheads="1"/>
          </p:cNvSpPr>
          <p:nvPr/>
        </p:nvSpPr>
        <p:spPr bwMode="auto">
          <a:xfrm>
            <a:off x="539750" y="4868863"/>
            <a:ext cx="3311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Дыхательные волны  (2-го порядка)</a:t>
            </a:r>
          </a:p>
        </p:txBody>
      </p:sp>
      <p:sp>
        <p:nvSpPr>
          <p:cNvPr id="252934" name="Line 7"/>
          <p:cNvSpPr>
            <a:spLocks noChangeShapeType="1"/>
          </p:cNvSpPr>
          <p:nvPr/>
        </p:nvSpPr>
        <p:spPr bwMode="auto">
          <a:xfrm>
            <a:off x="1763713" y="4724400"/>
            <a:ext cx="7207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2935" name="Text Box 8"/>
          <p:cNvSpPr txBox="1">
            <a:spLocks noChangeArrowheads="1"/>
          </p:cNvSpPr>
          <p:nvPr/>
        </p:nvSpPr>
        <p:spPr bwMode="auto">
          <a:xfrm>
            <a:off x="4067175" y="5013325"/>
            <a:ext cx="4537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Волны Траубе-Геринга (3-го порядка)</a:t>
            </a:r>
          </a:p>
        </p:txBody>
      </p:sp>
      <p:sp>
        <p:nvSpPr>
          <p:cNvPr id="252936" name="Line 9"/>
          <p:cNvSpPr>
            <a:spLocks noChangeShapeType="1"/>
          </p:cNvSpPr>
          <p:nvPr/>
        </p:nvSpPr>
        <p:spPr bwMode="auto">
          <a:xfrm>
            <a:off x="4211638" y="5013325"/>
            <a:ext cx="44640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2937" name="Rectangle 10"/>
          <p:cNvSpPr>
            <a:spLocks noChangeArrowheads="1"/>
          </p:cNvSpPr>
          <p:nvPr/>
        </p:nvSpPr>
        <p:spPr bwMode="auto">
          <a:xfrm>
            <a:off x="4067175" y="1700213"/>
            <a:ext cx="482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33CC"/>
                </a:solidFill>
              </a:rPr>
              <a:t>Артериальная осциллография</a:t>
            </a:r>
            <a:br>
              <a:rPr lang="ru-RU" altLang="ru-RU" sz="2000" b="1">
                <a:solidFill>
                  <a:srgbClr val="0033CC"/>
                </a:solidFill>
              </a:rPr>
            </a:br>
            <a:endParaRPr lang="ru-RU" altLang="ru-RU" sz="2000" b="1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404813"/>
            <a:ext cx="40259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868863"/>
            <a:ext cx="1905000" cy="1266825"/>
          </a:xfrm>
        </p:spPr>
      </p:pic>
      <p:pic>
        <p:nvPicPr>
          <p:cNvPr id="1955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125538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1500" y="20955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9975" y="4292600"/>
            <a:ext cx="302418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7" name="Text Box 11"/>
          <p:cNvSpPr txBox="1">
            <a:spLocks noChangeArrowheads="1"/>
          </p:cNvSpPr>
          <p:nvPr/>
        </p:nvSpPr>
        <p:spPr bwMode="auto">
          <a:xfrm>
            <a:off x="34925" y="-100013"/>
            <a:ext cx="8280400" cy="11906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36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Метод измерения артериального давления по Короткову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8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Возрастные нормы</a:t>
            </a:r>
            <a:r>
              <a:rPr lang="ru-RU" altLang="ru-RU" smtClean="0"/>
              <a:t> </a:t>
            </a:r>
            <a:r>
              <a:rPr lang="ru-RU" altLang="ru-RU" sz="38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АД</a:t>
            </a:r>
            <a:r>
              <a:rPr lang="ru-RU" altLang="ru-RU" smtClean="0"/>
              <a:t> </a:t>
            </a:r>
          </a:p>
        </p:txBody>
      </p:sp>
      <p:pic>
        <p:nvPicPr>
          <p:cNvPr id="1966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18000"/>
          </a:blip>
          <a:srcRect/>
          <a:stretch>
            <a:fillRect/>
          </a:stretch>
        </p:blipFill>
        <p:spPr>
          <a:xfrm>
            <a:off x="611188" y="1557338"/>
            <a:ext cx="6481762" cy="5111750"/>
          </a:xfrm>
        </p:spPr>
      </p:pic>
      <p:sp>
        <p:nvSpPr>
          <p:cNvPr id="196611" name="Text Box 4"/>
          <p:cNvSpPr txBox="1">
            <a:spLocks noChangeArrowheads="1"/>
          </p:cNvSpPr>
          <p:nvPr/>
        </p:nvSpPr>
        <p:spPr bwMode="auto">
          <a:xfrm>
            <a:off x="7092950" y="2997200"/>
            <a:ext cx="20510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>
                <a:latin typeface="Tahoma" pitchFamily="34" charset="0"/>
              </a:rPr>
              <a:t>СД = 1</a:t>
            </a:r>
            <a:r>
              <a:rPr lang="en-US" altLang="ru-RU" sz="2800" b="1">
                <a:latin typeface="Tahoma" pitchFamily="34" charset="0"/>
              </a:rPr>
              <a:t>10</a:t>
            </a:r>
            <a:r>
              <a:rPr lang="ru-RU" altLang="ru-RU" sz="2800" b="1">
                <a:latin typeface="Tahoma" pitchFamily="34" charset="0"/>
              </a:rPr>
              <a:t> + (В*0,6)</a:t>
            </a:r>
          </a:p>
          <a:p>
            <a:pPr>
              <a:spcBef>
                <a:spcPct val="50000"/>
              </a:spcBef>
            </a:pPr>
            <a:r>
              <a:rPr lang="ru-RU" altLang="ru-RU" sz="2800" b="1">
                <a:latin typeface="Tahoma" pitchFamily="34" charset="0"/>
              </a:rPr>
              <a:t>ДД = 63 + (В*0,5)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ДВИЖЕНИЕ КРОВИ ПО АРТЕРИЯМ</a:t>
            </a:r>
            <a:br>
              <a:rPr lang="ru-RU" altLang="ru-RU" sz="24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</a:br>
            <a:r>
              <a:rPr lang="ru-RU" altLang="ru-RU" sz="16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СФИГМОГРАФИЯ </a:t>
            </a:r>
            <a:r>
              <a:rPr lang="ru-RU" altLang="ru-RU" sz="24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( </a:t>
            </a:r>
            <a:r>
              <a:rPr lang="ru-RU" altLang="ru-RU" sz="14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регистрация колебаний стенки аорты и артерий эластического типа во время сердечного цикла)</a:t>
            </a:r>
          </a:p>
        </p:txBody>
      </p:sp>
      <p:sp>
        <p:nvSpPr>
          <p:cNvPr id="200706" name="Freeform 3"/>
          <p:cNvSpPr>
            <a:spLocks/>
          </p:cNvSpPr>
          <p:nvPr/>
        </p:nvSpPr>
        <p:spPr bwMode="auto">
          <a:xfrm>
            <a:off x="2209800" y="2552700"/>
            <a:ext cx="4648200" cy="2857500"/>
          </a:xfrm>
          <a:custGeom>
            <a:avLst/>
            <a:gdLst>
              <a:gd name="T0" fmla="*/ 0 w 2928"/>
              <a:gd name="T1" fmla="*/ 2147483647 h 1800"/>
              <a:gd name="T2" fmla="*/ 2147483647 w 2928"/>
              <a:gd name="T3" fmla="*/ 2147483647 h 1800"/>
              <a:gd name="T4" fmla="*/ 2147483647 w 2928"/>
              <a:gd name="T5" fmla="*/ 2147483647 h 1800"/>
              <a:gd name="T6" fmla="*/ 2147483647 w 2928"/>
              <a:gd name="T7" fmla="*/ 2147483647 h 1800"/>
              <a:gd name="T8" fmla="*/ 2147483647 w 2928"/>
              <a:gd name="T9" fmla="*/ 2147483647 h 1800"/>
              <a:gd name="T10" fmla="*/ 2147483647 w 2928"/>
              <a:gd name="T11" fmla="*/ 2147483647 h 1800"/>
              <a:gd name="T12" fmla="*/ 2147483647 w 2928"/>
              <a:gd name="T13" fmla="*/ 2147483647 h 1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28"/>
              <a:gd name="T22" fmla="*/ 0 h 1800"/>
              <a:gd name="T23" fmla="*/ 2928 w 2928"/>
              <a:gd name="T24" fmla="*/ 1800 h 18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28" h="1800">
                <a:moveTo>
                  <a:pt x="0" y="1560"/>
                </a:moveTo>
                <a:cubicBezTo>
                  <a:pt x="328" y="1680"/>
                  <a:pt x="656" y="1800"/>
                  <a:pt x="864" y="1560"/>
                </a:cubicBezTo>
                <a:cubicBezTo>
                  <a:pt x="1072" y="1320"/>
                  <a:pt x="1128" y="240"/>
                  <a:pt x="1248" y="120"/>
                </a:cubicBezTo>
                <a:cubicBezTo>
                  <a:pt x="1368" y="0"/>
                  <a:pt x="1504" y="752"/>
                  <a:pt x="1584" y="840"/>
                </a:cubicBezTo>
                <a:cubicBezTo>
                  <a:pt x="1664" y="928"/>
                  <a:pt x="1632" y="520"/>
                  <a:pt x="1728" y="648"/>
                </a:cubicBezTo>
                <a:cubicBezTo>
                  <a:pt x="1824" y="776"/>
                  <a:pt x="1960" y="1432"/>
                  <a:pt x="2160" y="1608"/>
                </a:cubicBezTo>
                <a:cubicBezTo>
                  <a:pt x="2360" y="1784"/>
                  <a:pt x="2800" y="1688"/>
                  <a:pt x="2928" y="1704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0707" name="AutoShape 4"/>
          <p:cNvSpPr>
            <a:spLocks/>
          </p:cNvSpPr>
          <p:nvPr/>
        </p:nvSpPr>
        <p:spPr bwMode="auto">
          <a:xfrm>
            <a:off x="858838" y="3498850"/>
            <a:ext cx="2341562" cy="557213"/>
          </a:xfrm>
          <a:prstGeom prst="borderCallout1">
            <a:avLst>
              <a:gd name="adj1" fmla="val 11958"/>
              <a:gd name="adj2" fmla="val 103255"/>
              <a:gd name="adj3" fmla="val 60134"/>
              <a:gd name="adj4" fmla="val 130847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800" b="1">
                <a:latin typeface="Times New Roman" pitchFamily="18" charset="0"/>
              </a:rPr>
              <a:t>АНАКРОТА</a:t>
            </a:r>
          </a:p>
        </p:txBody>
      </p:sp>
      <p:sp>
        <p:nvSpPr>
          <p:cNvPr id="200708" name="AutoShape 5"/>
          <p:cNvSpPr>
            <a:spLocks/>
          </p:cNvSpPr>
          <p:nvPr/>
        </p:nvSpPr>
        <p:spPr bwMode="auto">
          <a:xfrm>
            <a:off x="5257800" y="1985963"/>
            <a:ext cx="2513013" cy="557212"/>
          </a:xfrm>
          <a:prstGeom prst="borderCallout1">
            <a:avLst>
              <a:gd name="adj1" fmla="val 20514"/>
              <a:gd name="adj2" fmla="val -3032"/>
              <a:gd name="adj3" fmla="val 198574"/>
              <a:gd name="adj4" fmla="val -30829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800" b="1">
                <a:latin typeface="Times New Roman" pitchFamily="18" charset="0"/>
              </a:rPr>
              <a:t>КАТАКРОТА</a:t>
            </a:r>
          </a:p>
        </p:txBody>
      </p:sp>
      <p:sp>
        <p:nvSpPr>
          <p:cNvPr id="200709" name="AutoShape 6"/>
          <p:cNvSpPr>
            <a:spLocks/>
          </p:cNvSpPr>
          <p:nvPr/>
        </p:nvSpPr>
        <p:spPr bwMode="auto">
          <a:xfrm>
            <a:off x="5181600" y="2824163"/>
            <a:ext cx="3581400" cy="1301750"/>
          </a:xfrm>
          <a:prstGeom prst="borderCallout1">
            <a:avLst>
              <a:gd name="adj1" fmla="val 14065"/>
              <a:gd name="adj2" fmla="val -2130"/>
              <a:gd name="adj3" fmla="val 79690"/>
              <a:gd name="adj4" fmla="val -7713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ru-RU" sz="2800" b="1">
                <a:latin typeface="Times New Roman" pitchFamily="18" charset="0"/>
              </a:rPr>
              <a:t>ДИКРОТИЧЕСКАЯ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ru-RU" sz="2800" b="1">
                <a:latin typeface="Times New Roman" pitchFamily="18" charset="0"/>
              </a:rPr>
              <a:t>ВОЛНА</a:t>
            </a:r>
            <a:endParaRPr lang="ru-RU" altLang="ru-RU" sz="2800" b="1"/>
          </a:p>
          <a:p>
            <a:pPr algn="ctr" eaLnBrk="0" hangingPunct="0">
              <a:lnSpc>
                <a:spcPct val="80000"/>
              </a:lnSpc>
            </a:pPr>
            <a:r>
              <a:rPr lang="ru-RU" altLang="ru-RU" sz="2000" b="1"/>
              <a:t>(гидравлический удар о клапаны)</a:t>
            </a:r>
          </a:p>
        </p:txBody>
      </p:sp>
      <p:sp>
        <p:nvSpPr>
          <p:cNvPr id="200710" name="AutoShape 7"/>
          <p:cNvSpPr>
            <a:spLocks/>
          </p:cNvSpPr>
          <p:nvPr/>
        </p:nvSpPr>
        <p:spPr bwMode="auto">
          <a:xfrm>
            <a:off x="4924425" y="5770563"/>
            <a:ext cx="2314575" cy="557212"/>
          </a:xfrm>
          <a:prstGeom prst="borderCallout1">
            <a:avLst>
              <a:gd name="adj1" fmla="val 21620"/>
              <a:gd name="adj2" fmla="val -3292"/>
              <a:gd name="adj3" fmla="val -328528"/>
              <a:gd name="adj4" fmla="val -6926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800" b="1">
                <a:latin typeface="Times New Roman" pitchFamily="18" charset="0"/>
              </a:rPr>
              <a:t>ИНЦИЗУРА</a:t>
            </a:r>
          </a:p>
        </p:txBody>
      </p:sp>
      <p:sp>
        <p:nvSpPr>
          <p:cNvPr id="200711" name="Rectangle 8"/>
          <p:cNvSpPr>
            <a:spLocks noChangeArrowheads="1"/>
          </p:cNvSpPr>
          <p:nvPr/>
        </p:nvSpPr>
        <p:spPr bwMode="auto">
          <a:xfrm>
            <a:off x="611188" y="1916113"/>
            <a:ext cx="34559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SzPct val="90000"/>
              <a:buFont typeface="Wingdings" pitchFamily="2" charset="2"/>
              <a:buNone/>
            </a:pPr>
            <a:r>
              <a:rPr lang="ru-RU" altLang="ru-RU" sz="3200" b="1" i="1">
                <a:latin typeface="Tahoma" pitchFamily="34" charset="0"/>
              </a:rPr>
              <a:t>Сфигмограмма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914400"/>
          </a:xfrm>
        </p:spPr>
        <p:txBody>
          <a:bodyPr/>
          <a:lstStyle/>
          <a:p>
            <a:pPr eaLnBrk="1" hangingPunct="1"/>
            <a:r>
              <a:rPr lang="ru-RU" altLang="ru-RU" sz="3400" smtClean="0">
                <a:solidFill>
                  <a:schemeClr val="accent2"/>
                </a:solidFill>
                <a:latin typeface="Impact" pitchFamily="34" charset="0"/>
              </a:rPr>
              <a:t>ОПРЕДЕЛЕНИЕ  СКОРОСТИ ( </a:t>
            </a:r>
            <a:r>
              <a:rPr lang="en-US" altLang="ru-RU" sz="3400" smtClean="0">
                <a:solidFill>
                  <a:schemeClr val="accent2"/>
                </a:solidFill>
                <a:latin typeface="Impact" pitchFamily="34" charset="0"/>
              </a:rPr>
              <a:t>V )</a:t>
            </a:r>
            <a:r>
              <a:rPr lang="ru-RU" altLang="ru-RU" sz="3400" smtClean="0">
                <a:solidFill>
                  <a:schemeClr val="accent2"/>
                </a:solidFill>
                <a:latin typeface="Impact" pitchFamily="34" charset="0"/>
              </a:rPr>
              <a:t>  РАСПРОСТРАНЕНИЯ ПУЛЬСОВОЙ ВОЛНЫ</a:t>
            </a:r>
          </a:p>
        </p:txBody>
      </p:sp>
      <p:sp>
        <p:nvSpPr>
          <p:cNvPr id="202754" name="Line 3"/>
          <p:cNvSpPr>
            <a:spLocks noChangeShapeType="1"/>
          </p:cNvSpPr>
          <p:nvPr/>
        </p:nvSpPr>
        <p:spPr bwMode="auto">
          <a:xfrm>
            <a:off x="2133600" y="35814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755" name="Freeform 4"/>
          <p:cNvSpPr>
            <a:spLocks/>
          </p:cNvSpPr>
          <p:nvPr/>
        </p:nvSpPr>
        <p:spPr bwMode="auto">
          <a:xfrm>
            <a:off x="2743200" y="2159000"/>
            <a:ext cx="1143000" cy="1422400"/>
          </a:xfrm>
          <a:custGeom>
            <a:avLst/>
            <a:gdLst>
              <a:gd name="T0" fmla="*/ 0 w 720"/>
              <a:gd name="T1" fmla="*/ 2147483647 h 896"/>
              <a:gd name="T2" fmla="*/ 2147483647 w 720"/>
              <a:gd name="T3" fmla="*/ 2147483647 h 896"/>
              <a:gd name="T4" fmla="*/ 2147483647 w 720"/>
              <a:gd name="T5" fmla="*/ 2147483647 h 896"/>
              <a:gd name="T6" fmla="*/ 2147483647 w 720"/>
              <a:gd name="T7" fmla="*/ 2147483647 h 896"/>
              <a:gd name="T8" fmla="*/ 2147483647 w 720"/>
              <a:gd name="T9" fmla="*/ 2147483647 h 8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0"/>
              <a:gd name="T16" fmla="*/ 0 h 896"/>
              <a:gd name="T17" fmla="*/ 720 w 720"/>
              <a:gd name="T18" fmla="*/ 896 h 8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0" h="896">
                <a:moveTo>
                  <a:pt x="0" y="896"/>
                </a:moveTo>
                <a:cubicBezTo>
                  <a:pt x="88" y="528"/>
                  <a:pt x="176" y="160"/>
                  <a:pt x="240" y="80"/>
                </a:cubicBezTo>
                <a:cubicBezTo>
                  <a:pt x="304" y="0"/>
                  <a:pt x="344" y="384"/>
                  <a:pt x="384" y="416"/>
                </a:cubicBezTo>
                <a:cubicBezTo>
                  <a:pt x="424" y="448"/>
                  <a:pt x="424" y="192"/>
                  <a:pt x="480" y="272"/>
                </a:cubicBezTo>
                <a:cubicBezTo>
                  <a:pt x="536" y="352"/>
                  <a:pt x="680" y="792"/>
                  <a:pt x="720" y="896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756" name="Line 5"/>
          <p:cNvSpPr>
            <a:spLocks noChangeShapeType="1"/>
          </p:cNvSpPr>
          <p:nvPr/>
        </p:nvSpPr>
        <p:spPr bwMode="auto">
          <a:xfrm>
            <a:off x="3886200" y="3581400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757" name="Line 6"/>
          <p:cNvSpPr>
            <a:spLocks noChangeShapeType="1"/>
          </p:cNvSpPr>
          <p:nvPr/>
        </p:nvSpPr>
        <p:spPr bwMode="auto">
          <a:xfrm>
            <a:off x="2362200" y="5791200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758" name="Freeform 7"/>
          <p:cNvSpPr>
            <a:spLocks/>
          </p:cNvSpPr>
          <p:nvPr/>
        </p:nvSpPr>
        <p:spPr bwMode="auto">
          <a:xfrm>
            <a:off x="3276600" y="4318000"/>
            <a:ext cx="1295400" cy="1473200"/>
          </a:xfrm>
          <a:custGeom>
            <a:avLst/>
            <a:gdLst>
              <a:gd name="T0" fmla="*/ 0 w 816"/>
              <a:gd name="T1" fmla="*/ 2147483647 h 928"/>
              <a:gd name="T2" fmla="*/ 2147483647 w 816"/>
              <a:gd name="T3" fmla="*/ 2147483647 h 928"/>
              <a:gd name="T4" fmla="*/ 2147483647 w 816"/>
              <a:gd name="T5" fmla="*/ 2147483647 h 928"/>
              <a:gd name="T6" fmla="*/ 2147483647 w 816"/>
              <a:gd name="T7" fmla="*/ 2147483647 h 928"/>
              <a:gd name="T8" fmla="*/ 2147483647 w 816"/>
              <a:gd name="T9" fmla="*/ 2147483647 h 9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928"/>
              <a:gd name="T17" fmla="*/ 816 w 816"/>
              <a:gd name="T18" fmla="*/ 928 h 9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928">
                <a:moveTo>
                  <a:pt x="0" y="928"/>
                </a:moveTo>
                <a:cubicBezTo>
                  <a:pt x="64" y="528"/>
                  <a:pt x="128" y="128"/>
                  <a:pt x="192" y="64"/>
                </a:cubicBezTo>
                <a:cubicBezTo>
                  <a:pt x="256" y="0"/>
                  <a:pt x="336" y="504"/>
                  <a:pt x="384" y="544"/>
                </a:cubicBezTo>
                <a:cubicBezTo>
                  <a:pt x="432" y="584"/>
                  <a:pt x="408" y="240"/>
                  <a:pt x="480" y="304"/>
                </a:cubicBezTo>
                <a:cubicBezTo>
                  <a:pt x="552" y="368"/>
                  <a:pt x="760" y="824"/>
                  <a:pt x="816" y="928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759" name="Line 8"/>
          <p:cNvSpPr>
            <a:spLocks noChangeShapeType="1"/>
          </p:cNvSpPr>
          <p:nvPr/>
        </p:nvSpPr>
        <p:spPr bwMode="auto">
          <a:xfrm>
            <a:off x="4572000" y="5791200"/>
            <a:ext cx="990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760" name="Line 9"/>
          <p:cNvSpPr>
            <a:spLocks noChangeShapeType="1"/>
          </p:cNvSpPr>
          <p:nvPr/>
        </p:nvSpPr>
        <p:spPr bwMode="auto">
          <a:xfrm flipV="1">
            <a:off x="2743200" y="2133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761" name="Line 10"/>
          <p:cNvSpPr>
            <a:spLocks noChangeShapeType="1"/>
          </p:cNvSpPr>
          <p:nvPr/>
        </p:nvSpPr>
        <p:spPr bwMode="auto">
          <a:xfrm>
            <a:off x="2743200" y="3505200"/>
            <a:ext cx="0" cy="3352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762" name="Line 11"/>
          <p:cNvSpPr>
            <a:spLocks noChangeShapeType="1"/>
          </p:cNvSpPr>
          <p:nvPr/>
        </p:nvSpPr>
        <p:spPr bwMode="auto">
          <a:xfrm flipV="1">
            <a:off x="3276600" y="29718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763" name="Line 12"/>
          <p:cNvSpPr>
            <a:spLocks noChangeShapeType="1"/>
          </p:cNvSpPr>
          <p:nvPr/>
        </p:nvSpPr>
        <p:spPr bwMode="auto">
          <a:xfrm>
            <a:off x="3276600" y="54102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764" name="Line 13"/>
          <p:cNvSpPr>
            <a:spLocks noChangeShapeType="1"/>
          </p:cNvSpPr>
          <p:nvPr/>
        </p:nvSpPr>
        <p:spPr bwMode="auto">
          <a:xfrm>
            <a:off x="2743200" y="4038600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765" name="AutoShape 14"/>
          <p:cNvSpPr>
            <a:spLocks/>
          </p:cNvSpPr>
          <p:nvPr/>
        </p:nvSpPr>
        <p:spPr bwMode="auto">
          <a:xfrm>
            <a:off x="2457450" y="4059238"/>
            <a:ext cx="914400" cy="519112"/>
          </a:xfrm>
          <a:prstGeom prst="borderCallout1">
            <a:avLst>
              <a:gd name="adj1" fmla="val 18750"/>
              <a:gd name="adj2" fmla="val -8333"/>
              <a:gd name="adj3" fmla="val 14065"/>
              <a:gd name="adj4" fmla="val -7256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40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n-US" altLang="ru-RU" sz="2800" b="1">
                <a:solidFill>
                  <a:srgbClr val="FF0000"/>
                </a:solidFill>
                <a:latin typeface="Times New Roman" pitchFamily="18" charset="0"/>
              </a:rPr>
              <a:t>t</a:t>
            </a:r>
            <a:endParaRPr lang="ru-RU" altLang="ru-RU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2766" name="AutoShape 15"/>
          <p:cNvSpPr>
            <a:spLocks/>
          </p:cNvSpPr>
          <p:nvPr/>
        </p:nvSpPr>
        <p:spPr bwMode="auto">
          <a:xfrm>
            <a:off x="4643438" y="2686050"/>
            <a:ext cx="3433762" cy="946150"/>
          </a:xfrm>
          <a:prstGeom prst="borderCallout1">
            <a:avLst>
              <a:gd name="adj1" fmla="val 18750"/>
              <a:gd name="adj2" fmla="val -2218"/>
              <a:gd name="adj3" fmla="val -63801"/>
              <a:gd name="adj4" fmla="val -209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800" b="1" i="1">
                <a:solidFill>
                  <a:srgbClr val="000000"/>
                </a:solidFill>
                <a:latin typeface="Times New Roman" pitchFamily="18" charset="0"/>
              </a:rPr>
              <a:t>Каротидная  сфигмограмма</a:t>
            </a:r>
            <a:endParaRPr lang="ru-RU" altLang="ru-RU" sz="2400" b="1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2767" name="AutoShape 16"/>
          <p:cNvSpPr>
            <a:spLocks/>
          </p:cNvSpPr>
          <p:nvPr/>
        </p:nvSpPr>
        <p:spPr bwMode="auto">
          <a:xfrm>
            <a:off x="5624513" y="4953000"/>
            <a:ext cx="3519487" cy="946150"/>
          </a:xfrm>
          <a:prstGeom prst="borderCallout1">
            <a:avLst>
              <a:gd name="adj1" fmla="val 12079"/>
              <a:gd name="adj2" fmla="val -2167"/>
              <a:gd name="adj3" fmla="val -22986"/>
              <a:gd name="adj4" fmla="val -1172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800" b="1" i="1">
                <a:solidFill>
                  <a:srgbClr val="000000"/>
                </a:solidFill>
                <a:latin typeface="Times New Roman" pitchFamily="18" charset="0"/>
              </a:rPr>
              <a:t>Сфигмограмма бедренной артерии</a:t>
            </a:r>
          </a:p>
        </p:txBody>
      </p:sp>
      <p:sp>
        <p:nvSpPr>
          <p:cNvPr id="202768" name="AutoShape 17"/>
          <p:cNvSpPr>
            <a:spLocks/>
          </p:cNvSpPr>
          <p:nvPr/>
        </p:nvSpPr>
        <p:spPr bwMode="auto">
          <a:xfrm>
            <a:off x="4027488" y="3886200"/>
            <a:ext cx="4659312" cy="774700"/>
          </a:xfrm>
          <a:prstGeom prst="borderCallout1">
            <a:avLst>
              <a:gd name="adj1" fmla="val 20690"/>
              <a:gd name="adj2" fmla="val -1634"/>
              <a:gd name="adj3" fmla="val 2009"/>
              <a:gd name="adj4" fmla="val -163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altLang="ru-RU" sz="2800" b="1">
                <a:solidFill>
                  <a:srgbClr val="FF0000"/>
                </a:solidFill>
                <a:latin typeface="Times New Roman" pitchFamily="18" charset="0"/>
              </a:rPr>
              <a:t>t - </a:t>
            </a:r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</a:rPr>
              <a:t>время распространения</a:t>
            </a:r>
          </a:p>
          <a:p>
            <a:pPr eaLnBrk="0" hangingPunct="0">
              <a:lnSpc>
                <a:spcPct val="80000"/>
              </a:lnSpc>
            </a:pPr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</a:rPr>
              <a:t>     пульсовой  волны</a:t>
            </a:r>
          </a:p>
        </p:txBody>
      </p:sp>
      <p:sp>
        <p:nvSpPr>
          <p:cNvPr id="202769" name="AutoShape 18"/>
          <p:cNvSpPr>
            <a:spLocks/>
          </p:cNvSpPr>
          <p:nvPr/>
        </p:nvSpPr>
        <p:spPr bwMode="auto">
          <a:xfrm>
            <a:off x="188913" y="1930400"/>
            <a:ext cx="2173287" cy="3321050"/>
          </a:xfrm>
          <a:prstGeom prst="borderCallout1">
            <a:avLst>
              <a:gd name="adj1" fmla="val 12079"/>
              <a:gd name="adj2" fmla="val -3505"/>
              <a:gd name="adj3" fmla="val -59398"/>
              <a:gd name="adj4" fmla="val -869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ru-RU" sz="3600">
                <a:solidFill>
                  <a:srgbClr val="000000"/>
                </a:solidFill>
                <a:latin typeface="Impact" pitchFamily="34" charset="0"/>
              </a:rPr>
              <a:t>V= L / t</a:t>
            </a:r>
            <a:r>
              <a:rPr lang="ru-RU" altLang="ru-RU" sz="2800">
                <a:solidFill>
                  <a:srgbClr val="000000"/>
                </a:solidFill>
                <a:latin typeface="Impact" pitchFamily="34" charset="0"/>
              </a:rPr>
              <a:t> ,  </a:t>
            </a:r>
            <a:r>
              <a:rPr lang="ru-RU" altLang="ru-RU" sz="2400">
                <a:solidFill>
                  <a:srgbClr val="000000"/>
                </a:solidFill>
                <a:latin typeface="Impact" pitchFamily="34" charset="0"/>
              </a:rPr>
              <a:t>где   </a:t>
            </a:r>
            <a:r>
              <a:rPr lang="ru-RU" altLang="ru-RU" sz="2800">
                <a:solidFill>
                  <a:srgbClr val="000000"/>
                </a:solidFill>
                <a:latin typeface="Impact" pitchFamily="34" charset="0"/>
              </a:rPr>
              <a:t> </a:t>
            </a:r>
            <a:r>
              <a:rPr lang="en-US" altLang="ru-RU" sz="2800">
                <a:solidFill>
                  <a:srgbClr val="000000"/>
                </a:solidFill>
                <a:latin typeface="Impact" pitchFamily="34" charset="0"/>
              </a:rPr>
              <a:t>L </a:t>
            </a:r>
            <a:r>
              <a:rPr lang="ru-RU" altLang="ru-RU" sz="2800">
                <a:solidFill>
                  <a:srgbClr val="000000"/>
                </a:solidFill>
                <a:latin typeface="Impact" pitchFamily="34" charset="0"/>
              </a:rPr>
              <a:t>- </a:t>
            </a:r>
            <a:r>
              <a:rPr lang="ru-RU" altLang="ru-RU" sz="2400">
                <a:solidFill>
                  <a:srgbClr val="000000"/>
                </a:solidFill>
                <a:latin typeface="Impact" pitchFamily="34" charset="0"/>
              </a:rPr>
              <a:t>расстояние</a:t>
            </a:r>
          </a:p>
          <a:p>
            <a:pPr eaLnBrk="0" hangingPunct="0"/>
            <a:r>
              <a:rPr lang="ru-RU" altLang="ru-RU" sz="2400">
                <a:solidFill>
                  <a:srgbClr val="000000"/>
                </a:solidFill>
                <a:latin typeface="Impact" pitchFamily="34" charset="0"/>
              </a:rPr>
              <a:t>      между</a:t>
            </a:r>
          </a:p>
          <a:p>
            <a:pPr eaLnBrk="0" hangingPunct="0"/>
            <a:r>
              <a:rPr lang="ru-RU" altLang="ru-RU" sz="2400">
                <a:solidFill>
                  <a:srgbClr val="000000"/>
                </a:solidFill>
                <a:latin typeface="Impact" pitchFamily="34" charset="0"/>
              </a:rPr>
              <a:t>      датчиками</a:t>
            </a:r>
          </a:p>
          <a:p>
            <a:pPr eaLnBrk="0" hangingPunct="0"/>
            <a:r>
              <a:rPr lang="en-US" altLang="ru-RU" sz="2800">
                <a:solidFill>
                  <a:srgbClr val="000000"/>
                </a:solidFill>
                <a:latin typeface="Impact" pitchFamily="34" charset="0"/>
              </a:rPr>
              <a:t>t - </a:t>
            </a:r>
            <a:r>
              <a:rPr lang="ru-RU" altLang="ru-RU" sz="2400">
                <a:solidFill>
                  <a:srgbClr val="000000"/>
                </a:solidFill>
                <a:latin typeface="Impact" pitchFamily="34" charset="0"/>
              </a:rPr>
              <a:t>время</a:t>
            </a:r>
          </a:p>
          <a:p>
            <a:pPr eaLnBrk="0" hangingPunct="0"/>
            <a:r>
              <a:rPr lang="ru-RU" altLang="ru-RU" sz="2400">
                <a:solidFill>
                  <a:srgbClr val="000000"/>
                </a:solidFill>
                <a:latin typeface="Impact" pitchFamily="34" charset="0"/>
              </a:rPr>
              <a:t>распростране-</a:t>
            </a:r>
          </a:p>
          <a:p>
            <a:pPr eaLnBrk="0" hangingPunct="0"/>
            <a:r>
              <a:rPr lang="ru-RU" altLang="ru-RU" sz="2400">
                <a:solidFill>
                  <a:srgbClr val="000000"/>
                </a:solidFill>
                <a:latin typeface="Impact" pitchFamily="34" charset="0"/>
              </a:rPr>
              <a:t>ния пульсовой</a:t>
            </a:r>
          </a:p>
          <a:p>
            <a:pPr eaLnBrk="0" hangingPunct="0"/>
            <a:r>
              <a:rPr lang="ru-RU" altLang="ru-RU" sz="2400">
                <a:solidFill>
                  <a:srgbClr val="000000"/>
                </a:solidFill>
                <a:latin typeface="Impact" pitchFamily="34" charset="0"/>
              </a:rPr>
              <a:t>волны</a:t>
            </a:r>
            <a:endParaRPr lang="ru-RU" altLang="ru-RU" sz="2800">
              <a:solidFill>
                <a:srgbClr val="00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>
                <a:solidFill>
                  <a:schemeClr val="accent2"/>
                </a:solidFill>
                <a:latin typeface="Impact" pitchFamily="34" charset="0"/>
              </a:rPr>
              <a:t>РАСПРОСТРАНЕНИЕ ПУЛЬСОВОЙ ВОЛНЫ</a:t>
            </a:r>
          </a:p>
        </p:txBody>
      </p:sp>
      <p:sp>
        <p:nvSpPr>
          <p:cNvPr id="2048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>Скорость распространения пульсовой волны (</a:t>
            </a:r>
            <a:r>
              <a:rPr lang="en-US" altLang="ru-RU" sz="3600" b="1" smtClean="0"/>
              <a:t>V</a:t>
            </a:r>
            <a:r>
              <a:rPr lang="ru-RU" altLang="ru-RU" sz="3600" b="1" baseline="-25000" smtClean="0"/>
              <a:t>п) </a:t>
            </a:r>
            <a:r>
              <a:rPr lang="ru-RU" altLang="ru-RU" sz="3600" b="1" smtClean="0"/>
              <a:t>: 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3600" b="1" smtClean="0"/>
              <a:t>    в сосудах эластического типа = 7-10 м</a:t>
            </a:r>
            <a:r>
              <a:rPr lang="en-US" altLang="ru-RU" sz="3600" b="1" smtClean="0"/>
              <a:t>/</a:t>
            </a:r>
            <a:r>
              <a:rPr lang="ru-RU" altLang="ru-RU" sz="3600" b="1" smtClean="0"/>
              <a:t>с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3600" b="1" smtClean="0"/>
              <a:t>    в сосудах мышечного типа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sz="3600" b="1" smtClean="0"/>
              <a:t>   =    5-8 м</a:t>
            </a:r>
            <a:r>
              <a:rPr lang="en-US" altLang="ru-RU" sz="3600" b="1" smtClean="0"/>
              <a:t>/</a:t>
            </a:r>
            <a:r>
              <a:rPr lang="ru-RU" altLang="ru-RU" sz="3600" b="1" smtClean="0"/>
              <a:t>с</a:t>
            </a:r>
          </a:p>
          <a:p>
            <a:pPr eaLnBrk="1" hangingPunct="1"/>
            <a:endParaRPr lang="ru-RU" altLang="ru-RU" sz="3600" smtClean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77813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ru-RU" sz="3100" b="1" smtClean="0">
                <a:solidFill>
                  <a:srgbClr val="CC0000"/>
                </a:solidFill>
                <a:latin typeface="Tahoma" pitchFamily="34" charset="0"/>
              </a:rPr>
              <a:t>СВОЙСТВА АРТЕРИАЛЬНОГО</a:t>
            </a:r>
            <a:r>
              <a:rPr lang="ru-RU" altLang="ru-RU" sz="4600" b="1" smtClean="0">
                <a:solidFill>
                  <a:srgbClr val="CC0000"/>
                </a:solidFill>
                <a:latin typeface="Tahoma" pitchFamily="34" charset="0"/>
              </a:rPr>
              <a:t> </a:t>
            </a:r>
            <a:r>
              <a:rPr lang="ru-RU" altLang="ru-RU" sz="3100" b="1" smtClean="0">
                <a:solidFill>
                  <a:srgbClr val="CC0000"/>
                </a:solidFill>
                <a:latin typeface="Tahoma" pitchFamily="34" charset="0"/>
              </a:rPr>
              <a:t>ПУЛЬСА</a:t>
            </a:r>
          </a:p>
        </p:txBody>
      </p:sp>
      <p:sp>
        <p:nvSpPr>
          <p:cNvPr id="205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844675"/>
            <a:ext cx="7772400" cy="4286250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Ритмичность</a:t>
            </a:r>
          </a:p>
          <a:p>
            <a:pPr eaLnBrk="1" hangingPunct="1"/>
            <a:r>
              <a:rPr lang="ru-RU" altLang="ru-RU" sz="4000" b="1" smtClean="0"/>
              <a:t>Частота</a:t>
            </a:r>
          </a:p>
          <a:p>
            <a:pPr eaLnBrk="1" hangingPunct="1"/>
            <a:r>
              <a:rPr lang="ru-RU" altLang="ru-RU" sz="4000" b="1" smtClean="0"/>
              <a:t>Величина</a:t>
            </a:r>
          </a:p>
          <a:p>
            <a:pPr eaLnBrk="1" hangingPunct="1"/>
            <a:r>
              <a:rPr lang="ru-RU" altLang="ru-RU" sz="4000" b="1" smtClean="0"/>
              <a:t>Быстрота</a:t>
            </a:r>
          </a:p>
          <a:p>
            <a:pPr eaLnBrk="1" hangingPunct="1"/>
            <a:r>
              <a:rPr lang="ru-RU" altLang="ru-RU" sz="4000" b="1" smtClean="0"/>
              <a:t>Напряженность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Границы сердца</a:t>
            </a:r>
          </a:p>
        </p:txBody>
      </p:sp>
      <p:pic>
        <p:nvPicPr>
          <p:cNvPr id="10649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781300"/>
            <a:ext cx="748823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276475"/>
            <a:ext cx="302418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Text Box 9"/>
          <p:cNvSpPr txBox="1">
            <a:spLocks noChangeArrowheads="1"/>
          </p:cNvSpPr>
          <p:nvPr/>
        </p:nvSpPr>
        <p:spPr bwMode="auto">
          <a:xfrm>
            <a:off x="323850" y="1125538"/>
            <a:ext cx="8820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i="1">
                <a:latin typeface="Tahoma" pitchFamily="34" charset="0"/>
              </a:rPr>
              <a:t>определяются методом перкуссии (от лат. percussio, буквально — нанесение ударов, здесь — постукивание), основанный на различении разности звуков, слышимых при постукивании над тканями разной степени плотности (легкие, сердце).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35" name="Picture 2" descr="Микрососуд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95600"/>
            <a:ext cx="528161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492500" y="1981200"/>
            <a:ext cx="5651500" cy="4114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ru-RU" altLang="ru-RU" sz="2400" b="1" i="1" smtClean="0">
              <a:solidFill>
                <a:srgbClr val="FF000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3600" b="1" i="1" smtClean="0">
                <a:solidFill>
                  <a:srgbClr val="FF0000"/>
                </a:solidFill>
              </a:rPr>
              <a:t>МИКРОЦИРКУЛЯЦИИЯ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400" b="1" i="1" smtClean="0">
                <a:solidFill>
                  <a:srgbClr val="FF0000"/>
                </a:solidFill>
              </a:rPr>
              <a:t>ДВИЖЕНИЕ КРОВИ ПО КАПИЛЛЯРАМ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altLang="ru-RU" sz="3600" b="1" i="1" smtClean="0">
              <a:solidFill>
                <a:srgbClr val="FF0000"/>
              </a:solidFill>
            </a:endParaRPr>
          </a:p>
        </p:txBody>
      </p:sp>
      <p:graphicFrame>
        <p:nvGraphicFramePr>
          <p:cNvPr id="188434" name="Object 18"/>
          <p:cNvGraphicFramePr>
            <a:graphicFrameLocks noChangeAspect="1"/>
          </p:cNvGraphicFramePr>
          <p:nvPr/>
        </p:nvGraphicFramePr>
        <p:xfrm>
          <a:off x="1828800" y="1676400"/>
          <a:ext cx="1524000" cy="179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54" name="CorelDRAW CMX" r:id="rId4" imgW="3685032" imgH="5885688" progId="">
                  <p:embed/>
                </p:oleObj>
              </mc:Choice>
              <mc:Fallback>
                <p:oleObj name="CorelDRAW CMX" r:id="rId4" imgW="3685032" imgH="5885688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76400"/>
                        <a:ext cx="1524000" cy="179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77813"/>
            <a:ext cx="7772400" cy="990600"/>
          </a:xfrm>
        </p:spPr>
        <p:txBody>
          <a:bodyPr/>
          <a:lstStyle/>
          <a:p>
            <a:pPr algn="ctr" eaLnBrk="1" hangingPunct="1"/>
            <a:r>
              <a:rPr lang="ru-RU" altLang="ru-RU" dirty="0" smtClean="0">
                <a:solidFill>
                  <a:srgbClr val="FF0000"/>
                </a:solidFill>
                <a:latin typeface="Impact" pitchFamily="34" charset="0"/>
              </a:rPr>
              <a:t>ОСНОВНЫЕ  ПОНЯТИЯ</a:t>
            </a:r>
          </a:p>
        </p:txBody>
      </p:sp>
      <p:sp>
        <p:nvSpPr>
          <p:cNvPr id="2088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59632" y="1772816"/>
            <a:ext cx="7416824" cy="4968552"/>
          </a:xfrm>
        </p:spPr>
        <p:txBody>
          <a:bodyPr/>
          <a:lstStyle/>
          <a:p>
            <a:pPr eaLnBrk="1" hangingPunct="1"/>
            <a:r>
              <a:rPr lang="ru-RU" altLang="ru-RU" sz="3200" b="1" u="sng" dirty="0" smtClean="0">
                <a:solidFill>
                  <a:srgbClr val="FF0000"/>
                </a:solidFill>
              </a:rPr>
              <a:t>Микроциркуляция</a:t>
            </a:r>
            <a:r>
              <a:rPr lang="ru-RU" altLang="ru-RU" sz="3200" b="1" dirty="0" smtClean="0"/>
              <a:t> - движение крови в тканях по сосудам, диаметром  менее 200 мкм</a:t>
            </a:r>
          </a:p>
          <a:p>
            <a:pPr eaLnBrk="1" hangingPunct="1"/>
            <a:r>
              <a:rPr lang="ru-RU" altLang="ru-RU" sz="3200" b="1" dirty="0" smtClean="0"/>
              <a:t>Структурно-функциональная единица микроциркуляции - </a:t>
            </a:r>
            <a:r>
              <a:rPr lang="ru-RU" altLang="ru-RU" sz="3200" b="1" u="sng" dirty="0" smtClean="0">
                <a:solidFill>
                  <a:srgbClr val="FF0000"/>
                </a:solidFill>
              </a:rPr>
              <a:t>сосудистый  модуль</a:t>
            </a:r>
            <a:endParaRPr lang="ru-RU" altLang="ru-RU" sz="3200" b="1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2" descr="Микроциркуляц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209800"/>
            <a:ext cx="7162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6" name="AutoShape 3"/>
          <p:cNvSpPr>
            <a:spLocks/>
          </p:cNvSpPr>
          <p:nvPr/>
        </p:nvSpPr>
        <p:spPr bwMode="auto">
          <a:xfrm>
            <a:off x="762000" y="2490788"/>
            <a:ext cx="1752600" cy="495300"/>
          </a:xfrm>
          <a:prstGeom prst="borderCallout1">
            <a:avLst>
              <a:gd name="adj1" fmla="val 23764"/>
              <a:gd name="adj2" fmla="val 104347"/>
              <a:gd name="adj3" fmla="val 123431"/>
              <a:gd name="adj4" fmla="val 130796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>
                <a:solidFill>
                  <a:srgbClr val="FF0000"/>
                </a:solidFill>
                <a:latin typeface="Impact" pitchFamily="34" charset="0"/>
              </a:rPr>
              <a:t>Артериола</a:t>
            </a:r>
            <a:endParaRPr lang="ru-RU" altLang="ru-RU" sz="2400">
              <a:latin typeface="Impact" pitchFamily="34" charset="0"/>
            </a:endParaRPr>
          </a:p>
        </p:txBody>
      </p:sp>
      <p:sp>
        <p:nvSpPr>
          <p:cNvPr id="210947" name="AutoShape 4"/>
          <p:cNvSpPr>
            <a:spLocks/>
          </p:cNvSpPr>
          <p:nvPr/>
        </p:nvSpPr>
        <p:spPr bwMode="auto">
          <a:xfrm>
            <a:off x="7162800" y="2971800"/>
            <a:ext cx="1371600" cy="495300"/>
          </a:xfrm>
          <a:prstGeom prst="borderCallout1">
            <a:avLst>
              <a:gd name="adj1" fmla="val 23079"/>
              <a:gd name="adj2" fmla="val -5556"/>
              <a:gd name="adj3" fmla="val -23718"/>
              <a:gd name="adj4" fmla="val -50231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>
                <a:solidFill>
                  <a:schemeClr val="accent2"/>
                </a:solidFill>
                <a:latin typeface="Impact" pitchFamily="34" charset="0"/>
              </a:rPr>
              <a:t>Венула</a:t>
            </a:r>
          </a:p>
        </p:txBody>
      </p:sp>
      <p:sp>
        <p:nvSpPr>
          <p:cNvPr id="210948" name="AutoShape 5"/>
          <p:cNvSpPr>
            <a:spLocks/>
          </p:cNvSpPr>
          <p:nvPr/>
        </p:nvSpPr>
        <p:spPr bwMode="auto">
          <a:xfrm>
            <a:off x="381000" y="3641725"/>
            <a:ext cx="2286000" cy="860425"/>
          </a:xfrm>
          <a:prstGeom prst="borderCallout1">
            <a:avLst>
              <a:gd name="adj1" fmla="val 13741"/>
              <a:gd name="adj2" fmla="val 103333"/>
              <a:gd name="adj3" fmla="val 14315"/>
              <a:gd name="adj4" fmla="val 109653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>
                <a:solidFill>
                  <a:srgbClr val="FF0000"/>
                </a:solidFill>
                <a:latin typeface="Impact" pitchFamily="34" charset="0"/>
              </a:rPr>
              <a:t>Прекапилляр со сфинктером</a:t>
            </a:r>
          </a:p>
        </p:txBody>
      </p:sp>
      <p:sp>
        <p:nvSpPr>
          <p:cNvPr id="210949" name="AutoShape 6"/>
          <p:cNvSpPr>
            <a:spLocks/>
          </p:cNvSpPr>
          <p:nvPr/>
        </p:nvSpPr>
        <p:spPr bwMode="auto">
          <a:xfrm>
            <a:off x="1981200" y="5964238"/>
            <a:ext cx="2397125" cy="495300"/>
          </a:xfrm>
          <a:prstGeom prst="borderCallout1">
            <a:avLst>
              <a:gd name="adj1" fmla="val 86745"/>
              <a:gd name="adj2" fmla="val 103181"/>
              <a:gd name="adj3" fmla="val -178315"/>
              <a:gd name="adj4" fmla="val 110199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400">
                <a:latin typeface="Impact" pitchFamily="34" charset="0"/>
              </a:rPr>
              <a:t>К а п и л л я р ы</a:t>
            </a:r>
          </a:p>
        </p:txBody>
      </p:sp>
      <p:sp>
        <p:nvSpPr>
          <p:cNvPr id="21095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7772400" cy="838200"/>
          </a:xfrm>
        </p:spPr>
        <p:txBody>
          <a:bodyPr/>
          <a:lstStyle/>
          <a:p>
            <a:pPr algn="ctr" eaLnBrk="1" hangingPunct="1"/>
            <a:r>
              <a:rPr lang="ru-RU" altLang="ru-RU" sz="3400" smtClean="0">
                <a:solidFill>
                  <a:srgbClr val="FF0000"/>
                </a:solidFill>
                <a:latin typeface="Impact" pitchFamily="34" charset="0"/>
              </a:rPr>
              <a:t>СОСУДИСТЫЙ   МОДУЛЬ</a:t>
            </a:r>
          </a:p>
        </p:txBody>
      </p:sp>
      <p:sp>
        <p:nvSpPr>
          <p:cNvPr id="210951" name="AutoShape 8"/>
          <p:cNvSpPr>
            <a:spLocks/>
          </p:cNvSpPr>
          <p:nvPr/>
        </p:nvSpPr>
        <p:spPr bwMode="auto">
          <a:xfrm>
            <a:off x="3505200" y="1589088"/>
            <a:ext cx="4991100" cy="495300"/>
          </a:xfrm>
          <a:prstGeom prst="borderCallout1">
            <a:avLst>
              <a:gd name="adj1" fmla="val 24241"/>
              <a:gd name="adj2" fmla="val -1528"/>
              <a:gd name="adj3" fmla="val 27273"/>
              <a:gd name="adj4" fmla="val -2292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>
                <a:latin typeface="Impact" pitchFamily="34" charset="0"/>
              </a:rPr>
              <a:t>Артериоло-венулярный анастомоз</a:t>
            </a:r>
          </a:p>
        </p:txBody>
      </p:sp>
      <p:sp>
        <p:nvSpPr>
          <p:cNvPr id="210952" name="AutoShape 9"/>
          <p:cNvSpPr>
            <a:spLocks/>
          </p:cNvSpPr>
          <p:nvPr/>
        </p:nvSpPr>
        <p:spPr bwMode="auto">
          <a:xfrm>
            <a:off x="6629400" y="3863975"/>
            <a:ext cx="2209800" cy="495300"/>
          </a:xfrm>
          <a:prstGeom prst="borderCallout1">
            <a:avLst>
              <a:gd name="adj1" fmla="val 23843"/>
              <a:gd name="adj2" fmla="val -3449"/>
              <a:gd name="adj3" fmla="val -51986"/>
              <a:gd name="adj4" fmla="val -18532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>
                <a:solidFill>
                  <a:schemeClr val="accent2"/>
                </a:solidFill>
                <a:latin typeface="Impact" pitchFamily="34" charset="0"/>
              </a:rPr>
              <a:t>Посткапилляр</a:t>
            </a:r>
            <a:endParaRPr lang="ru-RU" altLang="ru-RU" sz="2400">
              <a:latin typeface="Impact" pitchFamily="34" charset="0"/>
            </a:endParaRPr>
          </a:p>
        </p:txBody>
      </p:sp>
      <p:sp>
        <p:nvSpPr>
          <p:cNvPr id="210953" name="Line 10"/>
          <p:cNvSpPr>
            <a:spLocks noChangeShapeType="1"/>
          </p:cNvSpPr>
          <p:nvPr/>
        </p:nvSpPr>
        <p:spPr bwMode="auto">
          <a:xfrm flipV="1">
            <a:off x="3429000" y="5029200"/>
            <a:ext cx="2286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0954" name="Line 11"/>
          <p:cNvSpPr>
            <a:spLocks noChangeShapeType="1"/>
          </p:cNvSpPr>
          <p:nvPr/>
        </p:nvSpPr>
        <p:spPr bwMode="auto">
          <a:xfrm flipV="1">
            <a:off x="3733800" y="4114800"/>
            <a:ext cx="3048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0955" name="Line 12"/>
          <p:cNvSpPr>
            <a:spLocks noChangeShapeType="1"/>
          </p:cNvSpPr>
          <p:nvPr/>
        </p:nvSpPr>
        <p:spPr bwMode="auto">
          <a:xfrm flipV="1">
            <a:off x="4114800" y="5257800"/>
            <a:ext cx="3048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0956" name="Line 13"/>
          <p:cNvSpPr>
            <a:spLocks noChangeShapeType="1"/>
          </p:cNvSpPr>
          <p:nvPr/>
        </p:nvSpPr>
        <p:spPr bwMode="auto">
          <a:xfrm flipV="1">
            <a:off x="4191000" y="4343400"/>
            <a:ext cx="6096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77813"/>
            <a:ext cx="7772400" cy="1143000"/>
          </a:xfrm>
        </p:spPr>
        <p:txBody>
          <a:bodyPr/>
          <a:lstStyle/>
          <a:p>
            <a:pPr algn="ctr" eaLnBrk="1" hangingPunct="1"/>
            <a:r>
              <a:rPr lang="ru-RU" altLang="ru-RU" sz="3400" smtClean="0">
                <a:solidFill>
                  <a:srgbClr val="FF0000"/>
                </a:solidFill>
                <a:latin typeface="Impact" pitchFamily="34" charset="0"/>
              </a:rPr>
              <a:t>ТИПЫ  КАПИЛЛЯРОВ</a:t>
            </a:r>
          </a:p>
        </p:txBody>
      </p:sp>
      <p:sp>
        <p:nvSpPr>
          <p:cNvPr id="2119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0113" y="1981200"/>
            <a:ext cx="8243887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3200" b="1" i="1" smtClean="0"/>
              <a:t>Соматические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200" b="1" i="1" smtClean="0"/>
              <a:t>Висцеральные или фенестрированные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3200" b="1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3200" b="1" smtClean="0"/>
              <a:t>Дежурные капилляры (25%)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200" b="1" smtClean="0"/>
              <a:t>Молчащие капилляры (65%)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200" b="1" smtClean="0"/>
              <a:t>Плазматические капилляры</a:t>
            </a:r>
            <a:r>
              <a:rPr lang="ru-RU" altLang="ru-RU" sz="3600" b="1" smtClean="0"/>
              <a:t> (10%)</a:t>
            </a:r>
          </a:p>
          <a:p>
            <a:pPr eaLnBrk="1" hangingPunct="1">
              <a:lnSpc>
                <a:spcPct val="90000"/>
              </a:lnSpc>
            </a:pPr>
            <a:endParaRPr lang="ru-RU" altLang="ru-RU" sz="3600" b="1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77813"/>
            <a:ext cx="7772400" cy="838200"/>
          </a:xfrm>
        </p:spPr>
        <p:txBody>
          <a:bodyPr/>
          <a:lstStyle/>
          <a:p>
            <a:pPr eaLnBrk="1" hangingPunct="1"/>
            <a:r>
              <a:rPr lang="ru-RU" altLang="ru-RU" sz="3400" smtClean="0">
                <a:solidFill>
                  <a:srgbClr val="FF0000"/>
                </a:solidFill>
                <a:latin typeface="Impact" pitchFamily="34" charset="0"/>
              </a:rPr>
              <a:t>ОБЩИЕ  СВОЙСТВА  КАПИЛЛЯРОВ</a:t>
            </a:r>
          </a:p>
        </p:txBody>
      </p:sp>
      <p:sp>
        <p:nvSpPr>
          <p:cNvPr id="2140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b="1" smtClean="0"/>
              <a:t>Общее количество - 40 миллиардов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/>
              <a:t>Диаметр - 5-8 мкм, длина 0,5 - 1,1 мм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/>
              <a:t>Суммарная длина всех капилляров - 100000км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/>
              <a:t>Наименьшая линейная скорость крови - </a:t>
            </a:r>
            <a:r>
              <a:rPr lang="en-US" altLang="ru-RU" sz="2400" b="1" smtClean="0"/>
              <a:t>&lt;1</a:t>
            </a:r>
            <a:r>
              <a:rPr lang="ru-RU" altLang="ru-RU" sz="2400" b="1" smtClean="0"/>
              <a:t>мм</a:t>
            </a:r>
            <a:r>
              <a:rPr lang="en-US" altLang="ru-RU" sz="2400" b="1" smtClean="0"/>
              <a:t>/</a:t>
            </a:r>
            <a:r>
              <a:rPr lang="ru-RU" altLang="ru-RU" sz="2400" b="1" smtClean="0"/>
              <a:t>с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/>
              <a:t>Наибольшая площадь поверхности на единицу массы ткани - </a:t>
            </a:r>
            <a:r>
              <a:rPr lang="en-US" altLang="ru-RU" sz="2400" b="1" smtClean="0"/>
              <a:t>&gt;</a:t>
            </a:r>
            <a:r>
              <a:rPr lang="ru-RU" altLang="ru-RU" sz="2400" b="1" smtClean="0"/>
              <a:t>50 см</a:t>
            </a:r>
            <a:r>
              <a:rPr lang="ru-RU" altLang="ru-RU" sz="2400" b="1" baseline="30000" smtClean="0"/>
              <a:t>2</a:t>
            </a:r>
            <a:r>
              <a:rPr lang="en-US" altLang="ru-RU" sz="2400" b="1" smtClean="0"/>
              <a:t>/</a:t>
            </a:r>
            <a:r>
              <a:rPr lang="ru-RU" altLang="ru-RU" sz="2400" b="1" smtClean="0"/>
              <a:t>г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/>
              <a:t>Очень малое расстояние между кровью и клетками ткани - </a:t>
            </a:r>
            <a:r>
              <a:rPr lang="en-US" altLang="ru-RU" sz="2400" b="1" smtClean="0"/>
              <a:t>&lt;</a:t>
            </a:r>
            <a:r>
              <a:rPr lang="ru-RU" altLang="ru-RU" sz="2400" b="1" smtClean="0"/>
              <a:t>50 мкм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/>
              <a:t>Давление крови в артериальном конце капилляра – 30-35 мм.рт.ст., в венозном конце – 12-15 мм.рт.ст., </a:t>
            </a:r>
          </a:p>
          <a:p>
            <a:pPr eaLnBrk="1" hangingPunct="1">
              <a:lnSpc>
                <a:spcPct val="90000"/>
              </a:lnSpc>
            </a:pPr>
            <a:endParaRPr lang="ru-RU" altLang="ru-RU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77813"/>
            <a:ext cx="7772400" cy="1143000"/>
          </a:xfrm>
        </p:spPr>
        <p:txBody>
          <a:bodyPr/>
          <a:lstStyle/>
          <a:p>
            <a:pPr algn="ctr" eaLnBrk="1" hangingPunct="1"/>
            <a:r>
              <a:rPr lang="ru-RU" altLang="ru-RU" sz="2900" b="1" smtClean="0">
                <a:latin typeface="Arial" charset="0"/>
              </a:rPr>
              <a:t>Обмен веществ в пределах микроциркуляторного русла</a:t>
            </a:r>
          </a:p>
        </p:txBody>
      </p:sp>
      <p:pic>
        <p:nvPicPr>
          <p:cNvPr id="216066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>
          <a:xfrm>
            <a:off x="0" y="1484313"/>
            <a:ext cx="9144000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77813"/>
            <a:ext cx="7772400" cy="914400"/>
          </a:xfrm>
        </p:spPr>
        <p:txBody>
          <a:bodyPr/>
          <a:lstStyle/>
          <a:p>
            <a:pPr eaLnBrk="1" hangingPunct="1"/>
            <a:r>
              <a:rPr lang="ru-RU" altLang="ru-RU" sz="3400" smtClean="0">
                <a:solidFill>
                  <a:srgbClr val="FF0000"/>
                </a:solidFill>
                <a:latin typeface="Impact" pitchFamily="34" charset="0"/>
              </a:rPr>
              <a:t>Закон  ультрафильтрации  Старлинга</a:t>
            </a:r>
          </a:p>
        </p:txBody>
      </p:sp>
      <p:sp>
        <p:nvSpPr>
          <p:cNvPr id="2170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1752600"/>
            <a:ext cx="8153400" cy="4343400"/>
          </a:xfrm>
        </p:spPr>
        <p:txBody>
          <a:bodyPr/>
          <a:lstStyle/>
          <a:p>
            <a:pPr eaLnBrk="1" hangingPunct="1"/>
            <a:r>
              <a:rPr lang="en-US" altLang="ru-RU" sz="3200" b="1" smtClean="0"/>
              <a:t>    </a:t>
            </a:r>
            <a:r>
              <a:rPr lang="en-US" altLang="ru-RU" sz="4000" b="1" smtClean="0"/>
              <a:t>V = K [ P</a:t>
            </a:r>
            <a:r>
              <a:rPr lang="ru-RU" altLang="ru-RU" sz="4000" b="1" baseline="-25000" smtClean="0"/>
              <a:t>гк</a:t>
            </a:r>
            <a:r>
              <a:rPr lang="en-US" altLang="ru-RU" sz="4000" b="1" smtClean="0"/>
              <a:t>+ P</a:t>
            </a:r>
            <a:r>
              <a:rPr lang="ru-RU" altLang="ru-RU" sz="4000" b="1" baseline="-25000" smtClean="0"/>
              <a:t>ои</a:t>
            </a:r>
            <a:r>
              <a:rPr lang="ru-RU" altLang="ru-RU" sz="4000" b="1" smtClean="0"/>
              <a:t> -  ( Р</a:t>
            </a:r>
            <a:r>
              <a:rPr lang="ru-RU" altLang="ru-RU" sz="4000" b="1" baseline="-25000" smtClean="0"/>
              <a:t>ги</a:t>
            </a:r>
            <a:r>
              <a:rPr lang="ru-RU" altLang="ru-RU" sz="4000" b="1" smtClean="0"/>
              <a:t> + Р</a:t>
            </a:r>
            <a:r>
              <a:rPr lang="ru-RU" altLang="ru-RU" sz="4000" b="1" baseline="-25000" smtClean="0"/>
              <a:t>ок</a:t>
            </a:r>
            <a:r>
              <a:rPr lang="ru-RU" altLang="ru-RU" sz="4000" b="1" smtClean="0"/>
              <a:t>)]</a:t>
            </a:r>
          </a:p>
          <a:p>
            <a:pPr eaLnBrk="1" hangingPunct="1"/>
            <a:endParaRPr lang="ru-RU" altLang="ru-RU" sz="4000" b="1" smtClean="0"/>
          </a:p>
          <a:p>
            <a:pPr eaLnBrk="1" hangingPunct="1">
              <a:lnSpc>
                <a:spcPct val="7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b="1" smtClean="0"/>
              <a:t>где </a:t>
            </a:r>
            <a:r>
              <a:rPr lang="en-US" altLang="ru-RU" b="1" smtClean="0"/>
              <a:t>V - </a:t>
            </a:r>
            <a:r>
              <a:rPr lang="ru-RU" altLang="ru-RU" b="1" smtClean="0"/>
              <a:t>объем жидкости, проходящей через стенку капилляра в минуту, </a:t>
            </a:r>
          </a:p>
          <a:p>
            <a:pPr eaLnBrk="1" hangingPunct="1">
              <a:lnSpc>
                <a:spcPct val="7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b="1" smtClean="0"/>
              <a:t>К - коэфициент фильтрации,</a:t>
            </a:r>
          </a:p>
          <a:p>
            <a:pPr eaLnBrk="1" hangingPunct="1">
              <a:lnSpc>
                <a:spcPct val="7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b="1" smtClean="0"/>
              <a:t>Р</a:t>
            </a:r>
            <a:r>
              <a:rPr lang="ru-RU" altLang="ru-RU" b="1" baseline="-25000" smtClean="0"/>
              <a:t>г к</a:t>
            </a:r>
            <a:r>
              <a:rPr lang="ru-RU" altLang="ru-RU" b="1" smtClean="0"/>
              <a:t> - гидростатическое давление крови,</a:t>
            </a:r>
          </a:p>
          <a:p>
            <a:pPr eaLnBrk="1" hangingPunct="1">
              <a:lnSpc>
                <a:spcPct val="7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b="1" smtClean="0"/>
              <a:t>Р</a:t>
            </a:r>
            <a:r>
              <a:rPr lang="ru-RU" altLang="ru-RU" b="1" baseline="-25000" smtClean="0"/>
              <a:t>ои</a:t>
            </a:r>
            <a:r>
              <a:rPr lang="ru-RU" altLang="ru-RU" b="1" smtClean="0"/>
              <a:t> - онкотическое давление интерстиции,</a:t>
            </a:r>
          </a:p>
          <a:p>
            <a:pPr eaLnBrk="1" hangingPunct="1">
              <a:lnSpc>
                <a:spcPct val="7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b="1" smtClean="0"/>
              <a:t>Р</a:t>
            </a:r>
            <a:r>
              <a:rPr lang="ru-RU" altLang="ru-RU" b="1" baseline="-25000" smtClean="0"/>
              <a:t>ги</a:t>
            </a:r>
            <a:r>
              <a:rPr lang="ru-RU" altLang="ru-RU" b="1" smtClean="0"/>
              <a:t> - гидростатическое давление           	интерстиции,</a:t>
            </a:r>
          </a:p>
          <a:p>
            <a:pPr eaLnBrk="1" hangingPunct="1">
              <a:lnSpc>
                <a:spcPct val="7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altLang="ru-RU" b="1" smtClean="0"/>
              <a:t>Р</a:t>
            </a:r>
            <a:r>
              <a:rPr lang="ru-RU" altLang="ru-RU" b="1" baseline="-25000" smtClean="0"/>
              <a:t>ок</a:t>
            </a:r>
            <a:r>
              <a:rPr lang="ru-RU" altLang="ru-RU" b="1" smtClean="0"/>
              <a:t> - онкотическое давление крови</a:t>
            </a:r>
            <a:endParaRPr lang="ru-RU" altLang="ru-RU" sz="3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00188" y="260350"/>
            <a:ext cx="7643812" cy="990600"/>
          </a:xfrm>
        </p:spPr>
        <p:txBody>
          <a:bodyPr/>
          <a:lstStyle/>
          <a:p>
            <a:pPr algn="ctr" eaLnBrk="1" hangingPunct="1"/>
            <a:r>
              <a:rPr lang="ru-RU" altLang="ru-RU" sz="3200" b="1" smtClean="0">
                <a:latin typeface="Arial" charset="0"/>
              </a:rPr>
              <a:t>Транскапиллярный обмен</a:t>
            </a:r>
            <a:br>
              <a:rPr lang="ru-RU" altLang="ru-RU" sz="3200" b="1" smtClean="0">
                <a:latin typeface="Arial" charset="0"/>
              </a:rPr>
            </a:br>
            <a:r>
              <a:rPr lang="ru-RU" altLang="ru-RU" sz="2400" b="1" smtClean="0">
                <a:latin typeface="Arial" charset="0"/>
              </a:rPr>
              <a:t>(фильтрация и реабсорбция)</a:t>
            </a:r>
          </a:p>
        </p:txBody>
      </p:sp>
      <p:sp>
        <p:nvSpPr>
          <p:cNvPr id="219138" name="Text Box 4"/>
          <p:cNvSpPr>
            <a:spLocks noGrp="1" noChangeArrowheads="1"/>
          </p:cNvSpPr>
          <p:nvPr>
            <p:ph type="body" idx="4294967295"/>
          </p:nvPr>
        </p:nvSpPr>
        <p:spPr>
          <a:xfrm>
            <a:off x="4716463" y="4292600"/>
            <a:ext cx="4427537" cy="256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smtClean="0">
                <a:solidFill>
                  <a:srgbClr val="6600FF"/>
                </a:solidFill>
              </a:rPr>
              <a:t>Р</a:t>
            </a:r>
            <a:r>
              <a:rPr lang="ru-RU" altLang="ru-RU" sz="1600" b="1" smtClean="0">
                <a:solidFill>
                  <a:srgbClr val="6600FF"/>
                </a:solidFill>
              </a:rPr>
              <a:t>гк =  18 мм </a:t>
            </a:r>
            <a:r>
              <a:rPr lang="en-US" altLang="ru-RU" sz="1600" b="1" smtClean="0">
                <a:solidFill>
                  <a:srgbClr val="6600FF"/>
                </a:solidFill>
              </a:rPr>
              <a:t>Hg </a:t>
            </a:r>
            <a:endParaRPr lang="ru-RU" altLang="ru-RU" sz="1600" b="1" smtClean="0">
              <a:solidFill>
                <a:srgbClr val="6600F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6600FF"/>
                </a:solidFill>
              </a:rPr>
              <a:t>Р</a:t>
            </a:r>
            <a:r>
              <a:rPr lang="ru-RU" altLang="ru-RU" sz="1600" b="1" smtClean="0">
                <a:solidFill>
                  <a:srgbClr val="6600FF"/>
                </a:solidFill>
              </a:rPr>
              <a:t>он.тк =3мм </a:t>
            </a:r>
            <a:r>
              <a:rPr lang="en-US" altLang="ru-RU" sz="1600" b="1" smtClean="0">
                <a:solidFill>
                  <a:srgbClr val="6600FF"/>
                </a:solidFill>
              </a:rPr>
              <a:t>Hg</a:t>
            </a:r>
            <a:endParaRPr lang="ru-RU" altLang="ru-RU" sz="1600" b="1" smtClean="0">
              <a:solidFill>
                <a:srgbClr val="6600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1800" b="1" smtClean="0">
                <a:solidFill>
                  <a:srgbClr val="6600FF"/>
                </a:solidFill>
              </a:rPr>
              <a:t>P</a:t>
            </a:r>
            <a:r>
              <a:rPr lang="ru-RU" altLang="ru-RU" sz="1600" b="1" smtClean="0">
                <a:solidFill>
                  <a:srgbClr val="6600FF"/>
                </a:solidFill>
              </a:rPr>
              <a:t>онк = 23 мм </a:t>
            </a:r>
            <a:r>
              <a:rPr lang="en-US" altLang="ru-RU" sz="1600" b="1" smtClean="0">
                <a:solidFill>
                  <a:srgbClr val="6600FF"/>
                </a:solidFill>
              </a:rPr>
              <a:t>Hg</a:t>
            </a:r>
            <a:r>
              <a:rPr lang="ru-RU" altLang="ru-RU" sz="1600" b="1" smtClean="0">
                <a:solidFill>
                  <a:srgbClr val="6600FF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smtClean="0">
                <a:solidFill>
                  <a:srgbClr val="6600FF"/>
                </a:solidFill>
              </a:rPr>
              <a:t>Р</a:t>
            </a:r>
            <a:r>
              <a:rPr lang="ru-RU" altLang="ru-RU" sz="1600" b="1" smtClean="0">
                <a:solidFill>
                  <a:srgbClr val="6600FF"/>
                </a:solidFill>
              </a:rPr>
              <a:t>тк =  4 мм </a:t>
            </a:r>
            <a:r>
              <a:rPr lang="en-US" altLang="ru-RU" sz="1600" b="1" smtClean="0">
                <a:solidFill>
                  <a:srgbClr val="6600FF"/>
                </a:solidFill>
              </a:rPr>
              <a:t>Hg</a:t>
            </a:r>
            <a:endParaRPr lang="ru-RU" altLang="ru-RU" sz="1600" b="1" smtClean="0">
              <a:solidFill>
                <a:srgbClr val="6600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smtClean="0">
              <a:solidFill>
                <a:srgbClr val="6600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u="sng" smtClean="0">
                <a:solidFill>
                  <a:srgbClr val="6600FF"/>
                </a:solidFill>
                <a:latin typeface="Tahoma" pitchFamily="34" charset="0"/>
              </a:rPr>
              <a:t>Давление</a:t>
            </a:r>
            <a:r>
              <a:rPr lang="ru-RU" altLang="ru-RU" sz="2400" b="1" i="1" u="sng" smtClean="0">
                <a:solidFill>
                  <a:srgbClr val="6600FF"/>
                </a:solidFill>
                <a:latin typeface="Tahoma" pitchFamily="34" charset="0"/>
              </a:rPr>
              <a:t> </a:t>
            </a:r>
            <a:r>
              <a:rPr lang="ru-RU" altLang="ru-RU" sz="2000" b="1" i="1" u="sng" smtClean="0">
                <a:solidFill>
                  <a:srgbClr val="6600FF"/>
                </a:solidFill>
                <a:latin typeface="Tahoma" pitchFamily="34" charset="0"/>
              </a:rPr>
              <a:t>реабсорбции</a:t>
            </a:r>
            <a:r>
              <a:rPr lang="en-US" altLang="ru-RU" sz="2000" b="1" i="1" u="sng" smtClean="0">
                <a:solidFill>
                  <a:srgbClr val="6600FF"/>
                </a:solidFill>
                <a:latin typeface="Tahoma" pitchFamily="34" charset="0"/>
              </a:rPr>
              <a:t> </a:t>
            </a:r>
            <a:endParaRPr lang="ru-RU" altLang="ru-RU" sz="2000" b="1" i="1" u="sng" smtClean="0">
              <a:solidFill>
                <a:srgbClr val="6600FF"/>
              </a:solidFill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2000" b="1" i="1" u="sng" smtClean="0">
                <a:solidFill>
                  <a:srgbClr val="6600FF"/>
                </a:solidFill>
                <a:latin typeface="Tahoma" pitchFamily="34" charset="0"/>
              </a:rPr>
              <a:t>=</a:t>
            </a:r>
            <a:r>
              <a:rPr lang="ru-RU" altLang="ru-RU" sz="2000" b="1" i="1" u="sng" smtClean="0">
                <a:solidFill>
                  <a:srgbClr val="6600FF"/>
                </a:solidFill>
                <a:latin typeface="Tahoma" pitchFamily="34" charset="0"/>
              </a:rPr>
              <a:t>27-21=+6 </a:t>
            </a:r>
            <a:r>
              <a:rPr lang="en-US" altLang="ru-RU" sz="2000" b="1" i="1" u="sng" smtClean="0">
                <a:solidFill>
                  <a:srgbClr val="6600FF"/>
                </a:solidFill>
                <a:latin typeface="Tahoma" pitchFamily="34" charset="0"/>
              </a:rPr>
              <a:t>мм </a:t>
            </a:r>
            <a:r>
              <a:rPr lang="ru-RU" altLang="ru-RU" sz="2000" b="1" i="1" u="sng" smtClean="0">
                <a:solidFill>
                  <a:srgbClr val="6600FF"/>
                </a:solidFill>
                <a:latin typeface="Tahoma" pitchFamily="34" charset="0"/>
              </a:rPr>
              <a:t> </a:t>
            </a:r>
            <a:r>
              <a:rPr lang="en-US" altLang="ru-RU" sz="2000" b="1" i="1" u="sng" smtClean="0">
                <a:solidFill>
                  <a:srgbClr val="6600FF"/>
                </a:solidFill>
                <a:latin typeface="Tahoma" pitchFamily="34" charset="0"/>
              </a:rPr>
              <a:t>Hg </a:t>
            </a:r>
            <a:r>
              <a:rPr lang="ru-RU" altLang="ru-RU" sz="2000" b="1" i="1" u="sng" smtClean="0">
                <a:solidFill>
                  <a:srgbClr val="6600FF"/>
                </a:solidFill>
                <a:latin typeface="Tahoma" pitchFamily="34" charset="0"/>
              </a:rPr>
              <a:t>(-2</a:t>
            </a:r>
            <a:r>
              <a:rPr lang="en-US" altLang="ru-RU" sz="2000" b="1" i="1" u="sng" smtClean="0">
                <a:solidFill>
                  <a:srgbClr val="6600FF"/>
                </a:solidFill>
                <a:latin typeface="Tahoma" pitchFamily="34" charset="0"/>
              </a:rPr>
              <a:t> мм Hg</a:t>
            </a:r>
            <a:r>
              <a:rPr lang="ru-RU" altLang="ru-RU" sz="3600" i="1" u="sng" smtClean="0">
                <a:solidFill>
                  <a:srgbClr val="6600FF"/>
                </a:solidFill>
                <a:latin typeface="Tahoma" pitchFamily="34" charset="0"/>
              </a:rPr>
              <a:t> )</a:t>
            </a: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900113" y="3933825"/>
            <a:ext cx="360045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b="1">
                <a:solidFill>
                  <a:srgbClr val="FF0000"/>
                </a:solidFill>
              </a:rPr>
              <a:t>Ргк =    34 мм </a:t>
            </a:r>
            <a:r>
              <a:rPr lang="en-US" altLang="ru-RU" b="1">
                <a:solidFill>
                  <a:srgbClr val="FF0000"/>
                </a:solidFill>
              </a:rPr>
              <a:t>Hg</a:t>
            </a:r>
            <a:endParaRPr lang="ru-RU" altLang="ru-RU" b="1">
              <a:solidFill>
                <a:srgbClr val="FF0000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ru-RU" altLang="ru-RU" b="1">
                <a:solidFill>
                  <a:srgbClr val="FF0000"/>
                </a:solidFill>
              </a:rPr>
              <a:t>Рон.тк =3мм </a:t>
            </a:r>
            <a:r>
              <a:rPr lang="en-US" altLang="ru-RU" b="1">
                <a:solidFill>
                  <a:srgbClr val="FF0000"/>
                </a:solidFill>
              </a:rPr>
              <a:t>Hg</a:t>
            </a:r>
            <a:endParaRPr lang="ru-RU" altLang="ru-RU" b="1">
              <a:solidFill>
                <a:srgbClr val="FF0000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ru-RU" b="1">
                <a:solidFill>
                  <a:srgbClr val="FF0000"/>
                </a:solidFill>
              </a:rPr>
              <a:t>P</a:t>
            </a:r>
            <a:r>
              <a:rPr lang="ru-RU" altLang="ru-RU" b="1">
                <a:solidFill>
                  <a:srgbClr val="FF0000"/>
                </a:solidFill>
              </a:rPr>
              <a:t>онк =  25 мм </a:t>
            </a:r>
            <a:r>
              <a:rPr lang="en-US" altLang="ru-RU" b="1">
                <a:solidFill>
                  <a:srgbClr val="FF0000"/>
                </a:solidFill>
              </a:rPr>
              <a:t>Hg</a:t>
            </a:r>
            <a:r>
              <a:rPr lang="ru-RU" altLang="ru-RU" b="1">
                <a:solidFill>
                  <a:srgbClr val="FF0000"/>
                </a:solidFill>
              </a:rPr>
              <a:t> </a:t>
            </a:r>
            <a:endParaRPr lang="en-US" altLang="ru-RU" b="1">
              <a:solidFill>
                <a:srgbClr val="FF0000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ru-RU" altLang="ru-RU" b="1">
                <a:solidFill>
                  <a:srgbClr val="FF0000"/>
                </a:solidFill>
              </a:rPr>
              <a:t>Ртк =    4 мм </a:t>
            </a:r>
            <a:r>
              <a:rPr lang="en-US" altLang="ru-RU" b="1">
                <a:solidFill>
                  <a:srgbClr val="FF0000"/>
                </a:solidFill>
              </a:rPr>
              <a:t>Hg</a:t>
            </a:r>
            <a:r>
              <a:rPr lang="ru-RU" altLang="ru-RU" b="1">
                <a:solidFill>
                  <a:srgbClr val="FF0000"/>
                </a:solidFill>
              </a:rPr>
              <a:t>  </a:t>
            </a:r>
            <a:endParaRPr lang="en-US" altLang="ru-RU" b="1">
              <a:solidFill>
                <a:srgbClr val="FF0000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ru-RU" altLang="ru-RU" sz="2000" b="1" i="1" u="sng">
                <a:solidFill>
                  <a:srgbClr val="FF0000"/>
                </a:solidFill>
                <a:latin typeface="Tahoma" pitchFamily="34" charset="0"/>
              </a:rPr>
              <a:t>Давление фильтрационное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ru-RU" sz="2000" b="1" i="1" u="sng">
                <a:solidFill>
                  <a:srgbClr val="FF0000"/>
                </a:solidFill>
                <a:latin typeface="Tahoma" pitchFamily="34" charset="0"/>
              </a:rPr>
              <a:t>= </a:t>
            </a:r>
            <a:r>
              <a:rPr lang="ru-RU" altLang="ru-RU" sz="2000" b="1" i="1" u="sng">
                <a:solidFill>
                  <a:srgbClr val="FF0000"/>
                </a:solidFill>
                <a:latin typeface="Tahoma" pitchFamily="34" charset="0"/>
              </a:rPr>
              <a:t>37-29=</a:t>
            </a:r>
            <a:r>
              <a:rPr lang="en-US" altLang="ru-RU" sz="2000" b="1" i="1" u="sng">
                <a:solidFill>
                  <a:srgbClr val="FF0000"/>
                </a:solidFill>
                <a:latin typeface="Tahoma" pitchFamily="34" charset="0"/>
              </a:rPr>
              <a:t> +</a:t>
            </a:r>
            <a:r>
              <a:rPr lang="ru-RU" altLang="ru-RU" sz="2000" b="1" i="1" u="sng">
                <a:solidFill>
                  <a:srgbClr val="FF0000"/>
                </a:solidFill>
                <a:latin typeface="Tahoma" pitchFamily="34" charset="0"/>
              </a:rPr>
              <a:t>8</a:t>
            </a:r>
            <a:r>
              <a:rPr lang="en-US" altLang="ru-RU" sz="2000" b="1" i="1" u="sng">
                <a:solidFill>
                  <a:srgbClr val="FF0000"/>
                </a:solidFill>
                <a:latin typeface="Tahoma" pitchFamily="34" charset="0"/>
              </a:rPr>
              <a:t>мм </a:t>
            </a:r>
            <a:r>
              <a:rPr lang="ru-RU" altLang="ru-RU" sz="2000" b="1" i="1" u="sng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altLang="ru-RU" sz="2000" b="1" i="1" u="sng">
                <a:solidFill>
                  <a:srgbClr val="FF0000"/>
                </a:solidFill>
                <a:latin typeface="Tahoma" pitchFamily="34" charset="0"/>
              </a:rPr>
              <a:t>Hg</a:t>
            </a:r>
            <a:endParaRPr lang="ru-RU" altLang="ru-RU" sz="2000" b="1" i="1" u="sng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19140" name="Rectangle 5"/>
          <p:cNvSpPr>
            <a:spLocks noChangeArrowheads="1"/>
          </p:cNvSpPr>
          <p:nvPr/>
        </p:nvSpPr>
        <p:spPr bwMode="auto">
          <a:xfrm>
            <a:off x="1547813" y="2708275"/>
            <a:ext cx="6048375" cy="10080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19141" name="Line 6"/>
          <p:cNvSpPr>
            <a:spLocks noChangeShapeType="1"/>
          </p:cNvSpPr>
          <p:nvPr/>
        </p:nvSpPr>
        <p:spPr bwMode="auto">
          <a:xfrm>
            <a:off x="1547813" y="1989138"/>
            <a:ext cx="5976937" cy="19446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9142" name="Text Box 7"/>
          <p:cNvSpPr txBox="1">
            <a:spLocks noChangeArrowheads="1"/>
          </p:cNvSpPr>
          <p:nvPr/>
        </p:nvSpPr>
        <p:spPr bwMode="auto">
          <a:xfrm>
            <a:off x="611188" y="1700213"/>
            <a:ext cx="1439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b="1"/>
              <a:t>Р фильт</a:t>
            </a:r>
          </a:p>
        </p:txBody>
      </p:sp>
      <p:sp>
        <p:nvSpPr>
          <p:cNvPr id="219143" name="AutoShape 8"/>
          <p:cNvSpPr>
            <a:spLocks noChangeArrowheads="1"/>
          </p:cNvSpPr>
          <p:nvPr/>
        </p:nvSpPr>
        <p:spPr bwMode="auto">
          <a:xfrm flipV="1">
            <a:off x="1619250" y="2133600"/>
            <a:ext cx="215900" cy="863600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altLang="ru-RU"/>
          </a:p>
        </p:txBody>
      </p:sp>
      <p:sp>
        <p:nvSpPr>
          <p:cNvPr id="219144" name="AutoShape 9"/>
          <p:cNvSpPr>
            <a:spLocks noChangeArrowheads="1"/>
          </p:cNvSpPr>
          <p:nvPr/>
        </p:nvSpPr>
        <p:spPr bwMode="auto">
          <a:xfrm>
            <a:off x="7235825" y="3500438"/>
            <a:ext cx="215900" cy="360362"/>
          </a:xfrm>
          <a:prstGeom prst="up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19145" name="Line 10"/>
          <p:cNvSpPr>
            <a:spLocks noChangeShapeType="1"/>
          </p:cNvSpPr>
          <p:nvPr/>
        </p:nvSpPr>
        <p:spPr bwMode="auto">
          <a:xfrm>
            <a:off x="3203575" y="3933825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9146" name="Text Box 11"/>
          <p:cNvSpPr txBox="1">
            <a:spLocks noChangeArrowheads="1"/>
          </p:cNvSpPr>
          <p:nvPr/>
        </p:nvSpPr>
        <p:spPr bwMode="auto">
          <a:xfrm>
            <a:off x="1116013" y="3068638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А</a:t>
            </a:r>
          </a:p>
        </p:txBody>
      </p:sp>
      <p:sp>
        <p:nvSpPr>
          <p:cNvPr id="219147" name="Text Box 12"/>
          <p:cNvSpPr txBox="1">
            <a:spLocks noChangeArrowheads="1"/>
          </p:cNvSpPr>
          <p:nvPr/>
        </p:nvSpPr>
        <p:spPr bwMode="auto">
          <a:xfrm>
            <a:off x="7524750" y="3141663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ru-RU" sz="2400">
                <a:latin typeface="Times New Roman" pitchFamily="18" charset="0"/>
              </a:rPr>
              <a:t>V</a:t>
            </a:r>
            <a:endParaRPr lang="ru-RU" altLang="ru-RU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77813"/>
            <a:ext cx="7772400" cy="914400"/>
          </a:xfrm>
        </p:spPr>
        <p:txBody>
          <a:bodyPr/>
          <a:lstStyle/>
          <a:p>
            <a:pPr eaLnBrk="1" hangingPunct="1"/>
            <a:r>
              <a:rPr lang="ru-RU" altLang="ru-RU" sz="3400" smtClean="0">
                <a:solidFill>
                  <a:srgbClr val="FF0000"/>
                </a:solidFill>
                <a:latin typeface="Impact" pitchFamily="34" charset="0"/>
              </a:rPr>
              <a:t>ПОКАЗАТЕЛИ  ОБМЕНА  ЖИДКОСТИ</a:t>
            </a:r>
          </a:p>
        </p:txBody>
      </p:sp>
      <p:sp>
        <p:nvSpPr>
          <p:cNvPr id="2201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8077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b="1" smtClean="0"/>
              <a:t>Фильтруется через стенку капилляров из крови: 20 л</a:t>
            </a:r>
            <a:r>
              <a:rPr lang="en-US" altLang="ru-RU" b="1" smtClean="0"/>
              <a:t>/</a:t>
            </a:r>
            <a:r>
              <a:rPr lang="ru-RU" altLang="ru-RU" b="1" smtClean="0"/>
              <a:t>сут. жидкости.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b="1" smtClean="0"/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/>
              <a:t>Реабсорбируется в кровь через стенку капилляров из тканей: 18 л</a:t>
            </a:r>
            <a:r>
              <a:rPr lang="en-US" altLang="ru-RU" b="1" smtClean="0"/>
              <a:t>/</a:t>
            </a:r>
            <a:r>
              <a:rPr lang="ru-RU" altLang="ru-RU" b="1" smtClean="0"/>
              <a:t>сут.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b="1" smtClean="0"/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/>
              <a:t>По лимфатическим сосудам оттекает из тканей в кровь: 2 л</a:t>
            </a:r>
            <a:r>
              <a:rPr lang="en-US" altLang="ru-RU" b="1" smtClean="0"/>
              <a:t>/</a:t>
            </a:r>
            <a:r>
              <a:rPr lang="ru-RU" altLang="ru-RU" b="1" smtClean="0"/>
              <a:t>сут.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smtClean="0">
                <a:latin typeface="Arial" charset="0"/>
              </a:rPr>
              <a:t>Микроциркуляторная часть функционального элемента зуба </a:t>
            </a:r>
            <a:r>
              <a:rPr lang="ru-RU" altLang="ru-RU" sz="3000" smtClean="0">
                <a:latin typeface="Arial" charset="0"/>
              </a:rPr>
              <a:t>имеет свои особенности</a:t>
            </a:r>
            <a:r>
              <a:rPr lang="ru-RU" altLang="ru-RU" sz="2200" smtClean="0">
                <a:latin typeface="Arial" charset="0"/>
              </a:rPr>
              <a:t> </a:t>
            </a:r>
            <a:endParaRPr lang="ru-RU" sz="2200" smtClean="0">
              <a:latin typeface="Arial" charset="0"/>
            </a:endParaRPr>
          </a:p>
        </p:txBody>
      </p:sp>
      <p:sp>
        <p:nvSpPr>
          <p:cNvPr id="2232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1800" smtClean="0"/>
              <a:t>Богатая сеть сосудов диаметром от 2 до 200 мкм.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Располагаются в коронковой и корневой частей пульпы.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Зубные артерии входят в каналы корней через отверстия верхушки зуба и ветвятся в пульпе на более мелкие сосуды – артериолы.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От артериол отходят боковые ветви к слою одонтобластов, где особенно сильно развита капиллярная сеть.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 В пульпе имеются  </a:t>
            </a:r>
            <a:r>
              <a:rPr lang="ru-RU" sz="1800" i="1" smtClean="0"/>
              <a:t>«гигантские капилляры»,</a:t>
            </a:r>
            <a:r>
              <a:rPr lang="ru-RU" sz="1800" smtClean="0"/>
              <a:t> по ходу которых образуются колбообразные вздутия и синусы что обеспечивает более тесный контакт стенок капилляров с одонтобластами.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Отводящие микрососуды (отдел оттока) – посткаппллярные венулы, и мелкие вены следуют по ходу артериол и артерий выходят через апикальное отверстие.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Сосуды этого звена имеют более тонкие стенки и значительно больший диаметр.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Суммарный просвет вен коронковой части больше, чем в области верхушки, поэтому линейная скорость кровотока в области верхушки выше чем в коронковой части (этим обеспечивается противозастойный эффект).</a:t>
            </a:r>
          </a:p>
          <a:p>
            <a:pPr>
              <a:lnSpc>
                <a:spcPct val="80000"/>
              </a:lnSpc>
            </a:pPr>
            <a:endParaRPr lang="ru-R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8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Цикл деятельности сердца</a:t>
            </a:r>
          </a:p>
        </p:txBody>
      </p:sp>
      <p:pic>
        <p:nvPicPr>
          <p:cNvPr id="26009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12000"/>
          </a:blip>
          <a:srcRect/>
          <a:stretch>
            <a:fillRect/>
          </a:stretch>
        </p:blipFill>
        <p:spPr>
          <a:xfrm>
            <a:off x="0" y="1557338"/>
            <a:ext cx="7772400" cy="3167062"/>
          </a:xfrm>
        </p:spPr>
      </p:pic>
      <p:sp>
        <p:nvSpPr>
          <p:cNvPr id="260099" name="Text Box 4"/>
          <p:cNvSpPr txBox="1">
            <a:spLocks noChangeArrowheads="1"/>
          </p:cNvSpPr>
          <p:nvPr/>
        </p:nvSpPr>
        <p:spPr bwMode="auto">
          <a:xfrm>
            <a:off x="395288" y="5300663"/>
            <a:ext cx="720725" cy="4572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       </a:t>
            </a:r>
          </a:p>
        </p:txBody>
      </p:sp>
      <p:sp>
        <p:nvSpPr>
          <p:cNvPr id="260100" name="Text Box 5"/>
          <p:cNvSpPr txBox="1">
            <a:spLocks noChangeArrowheads="1"/>
          </p:cNvSpPr>
          <p:nvPr/>
        </p:nvSpPr>
        <p:spPr bwMode="auto">
          <a:xfrm>
            <a:off x="1187450" y="5373688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систола</a:t>
            </a:r>
          </a:p>
        </p:txBody>
      </p:sp>
      <p:sp>
        <p:nvSpPr>
          <p:cNvPr id="260101" name="Rectangle 6"/>
          <p:cNvSpPr>
            <a:spLocks noChangeArrowheads="1"/>
          </p:cNvSpPr>
          <p:nvPr/>
        </p:nvSpPr>
        <p:spPr bwMode="auto">
          <a:xfrm>
            <a:off x="3348038" y="5373688"/>
            <a:ext cx="719137" cy="4318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60102" name="Text Box 7"/>
          <p:cNvSpPr txBox="1">
            <a:spLocks noChangeArrowheads="1"/>
          </p:cNvSpPr>
          <p:nvPr/>
        </p:nvSpPr>
        <p:spPr bwMode="auto">
          <a:xfrm>
            <a:off x="4067175" y="5300663"/>
            <a:ext cx="309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>
                <a:latin typeface="Times New Roman" pitchFamily="18" charset="0"/>
              </a:rPr>
              <a:t>   диастола</a:t>
            </a:r>
          </a:p>
        </p:txBody>
      </p:sp>
      <p:sp>
        <p:nvSpPr>
          <p:cNvPr id="260103" name="Text Box 8"/>
          <p:cNvSpPr txBox="1">
            <a:spLocks noChangeArrowheads="1"/>
          </p:cNvSpPr>
          <p:nvPr/>
        </p:nvSpPr>
        <p:spPr bwMode="auto">
          <a:xfrm>
            <a:off x="7164388" y="2133600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000">
                <a:latin typeface="Times New Roman" pitchFamily="18" charset="0"/>
              </a:rPr>
              <a:t>предсердия</a:t>
            </a:r>
          </a:p>
        </p:txBody>
      </p:sp>
      <p:sp>
        <p:nvSpPr>
          <p:cNvPr id="260104" name="Text Box 9"/>
          <p:cNvSpPr txBox="1">
            <a:spLocks noChangeArrowheads="1"/>
          </p:cNvSpPr>
          <p:nvPr/>
        </p:nvSpPr>
        <p:spPr bwMode="auto">
          <a:xfrm>
            <a:off x="7164388" y="2636838"/>
            <a:ext cx="1439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000">
                <a:latin typeface="Times New Roman" pitchFamily="18" charset="0"/>
              </a:rPr>
              <a:t>желудочки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77813"/>
            <a:ext cx="8002587" cy="1143000"/>
          </a:xfrm>
        </p:spPr>
        <p:txBody>
          <a:bodyPr/>
          <a:lstStyle/>
          <a:p>
            <a:r>
              <a:rPr lang="ru-RU" altLang="ru-RU" sz="3300" smtClean="0"/>
              <a:t>Микрососудистая сеть альвеолярной кости</a:t>
            </a:r>
            <a:endParaRPr lang="ru-RU" sz="3300" smtClean="0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2000" smtClean="0"/>
              <a:t>Микрососудистая сеть альвеолярной кости имеет обильные анастомозы через надкостницу с периодонтом и со слизистой оболочкой десны.</a:t>
            </a:r>
          </a:p>
          <a:p>
            <a:r>
              <a:rPr lang="ru-RU" sz="2000" smtClean="0"/>
              <a:t>Мелкие сосуды и капилляры заключены в стенках гаверсовых каналов, что препятствует быстрым изменениям их просвета и способствует стабильности кровоснабжения альвеолярной кости.</a:t>
            </a:r>
          </a:p>
          <a:p>
            <a:r>
              <a:rPr lang="ru-RU" sz="2000" smtClean="0"/>
              <a:t>Капиллярная сеть в кости очень обильна, и на рабочей стороне челюстей всегда больше на 10-30%.</a:t>
            </a:r>
          </a:p>
          <a:p>
            <a:r>
              <a:rPr lang="ru-RU" sz="2000" smtClean="0"/>
              <a:t>Благодаря богатым анастомозам микроциркуляторного русла различных компонентов зубного органа осуществляется тесная связь между его частями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900" dirty="0" smtClean="0">
                <a:latin typeface="+mn-lt"/>
              </a:rPr>
              <a:t>Микрососудистая сеть слизистой </a:t>
            </a:r>
            <a:br>
              <a:rPr lang="ru-RU" altLang="ru-RU" sz="2900" dirty="0" smtClean="0">
                <a:latin typeface="+mn-lt"/>
              </a:rPr>
            </a:br>
            <a:r>
              <a:rPr lang="ru-RU" altLang="ru-RU" sz="2900" dirty="0" smtClean="0">
                <a:latin typeface="+mn-lt"/>
              </a:rPr>
              <a:t>оболочки десны</a:t>
            </a:r>
          </a:p>
        </p:txBody>
      </p:sp>
      <p:sp>
        <p:nvSpPr>
          <p:cNvPr id="2242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1800" smtClean="0"/>
              <a:t>Микрососудистая сеть слизистой оболочки десны представленна мелкими артериями, артериолами, венулами и венами, которые располагаются ближе к надкостнице. </a:t>
            </a:r>
          </a:p>
          <a:p>
            <a:r>
              <a:rPr lang="ru-RU" altLang="ru-RU" sz="1800" smtClean="0"/>
              <a:t>Микрососудистая сеть слизистой оболочки десны имеет обильные  анастомозы через надкостницу с сосудами альвеолярной кости и периодонта. В основании  прикрепленной десны ближе к переходной складке сосудистая сеть образует сосудистые сплетения.</a:t>
            </a:r>
          </a:p>
          <a:p>
            <a:r>
              <a:rPr lang="ru-RU" altLang="ru-RU" sz="1800" smtClean="0"/>
              <a:t>Под эпителием свободной и прикрепленной десны располагается субэпителиальное сплетение, которое образуется из субпериостальных сосудов, состоящих из тонких капиллярных петель, число которых в здоровой десне постоянно.</a:t>
            </a:r>
          </a:p>
          <a:p>
            <a:r>
              <a:rPr lang="ru-RU" altLang="ru-RU" sz="1800" smtClean="0"/>
              <a:t>В десневых сосочках ближе к поверхности, прилежащей к шейке зуба, находятся подковообразные капиллярные клубочки, которые вместе с сосудистой системой десневого края обеспечивают плотное прилегание последнего к шейке зуба.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400" b="1" smtClean="0">
                <a:latin typeface="Arial" charset="0"/>
              </a:rPr>
              <a:t>РЕОГРАФИЯ</a:t>
            </a:r>
            <a:r>
              <a:rPr lang="ru-RU" altLang="ru-RU" sz="3000" smtClean="0">
                <a:latin typeface="Arial" charset="0"/>
              </a:rPr>
              <a:t> </a:t>
            </a:r>
            <a:endParaRPr lang="ru-RU" altLang="ru-RU" smtClean="0"/>
          </a:p>
        </p:txBody>
      </p:sp>
      <p:sp>
        <p:nvSpPr>
          <p:cNvPr id="2252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mtClean="0"/>
              <a:t>Это бескровный метод исследования кровоснабжения органов и тканей или отдельных участков тела, основанный на графической регистрации сопротивления тканей при прохождении через них электрического тока.</a:t>
            </a:r>
          </a:p>
          <a:p>
            <a:pPr>
              <a:lnSpc>
                <a:spcPct val="90000"/>
              </a:lnSpc>
            </a:pPr>
            <a:r>
              <a:rPr lang="ru-RU" altLang="ru-RU" smtClean="0"/>
              <a:t> Сопротивление крови значительно меньше, чем сопротивление тканей, поэтому увеличение кровенаполнения тканей существенно снижает их электрическое сопротивление.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143000"/>
          </a:xfrm>
        </p:spPr>
        <p:txBody>
          <a:bodyPr/>
          <a:lstStyle/>
          <a:p>
            <a:r>
              <a:rPr lang="ru-RU" altLang="ru-RU" sz="2600" b="1" dirty="0" err="1" smtClean="0">
                <a:latin typeface="Arial" charset="0"/>
              </a:rPr>
              <a:t>Реопародонтография</a:t>
            </a:r>
            <a:r>
              <a:rPr lang="ru-RU" altLang="ru-RU" sz="2600" dirty="0" smtClean="0">
                <a:latin typeface="Arial" charset="0"/>
              </a:rPr>
              <a:t> – </a:t>
            </a:r>
            <a:r>
              <a:rPr lang="ru-RU" altLang="ru-RU" sz="2200" dirty="0" smtClean="0">
                <a:latin typeface="Arial" charset="0"/>
              </a:rPr>
              <a:t>метод выявление функциональных нарушений в тканях пародонта. </a:t>
            </a:r>
            <a:r>
              <a:rPr lang="ru-RU" altLang="ru-RU" sz="2600" b="1" dirty="0" err="1">
                <a:latin typeface="Arial" charset="0"/>
              </a:rPr>
              <a:t>Р</a:t>
            </a:r>
            <a:r>
              <a:rPr lang="ru-RU" altLang="ru-RU" sz="2600" b="1" dirty="0" err="1" smtClean="0">
                <a:latin typeface="Arial" charset="0"/>
              </a:rPr>
              <a:t>еодентография</a:t>
            </a:r>
            <a:r>
              <a:rPr lang="ru-RU" altLang="ru-RU" sz="2600" dirty="0" smtClean="0">
                <a:latin typeface="Arial" charset="0"/>
              </a:rPr>
              <a:t>  - </a:t>
            </a:r>
            <a:r>
              <a:rPr lang="ru-RU" altLang="ru-RU" sz="2200" dirty="0" smtClean="0">
                <a:latin typeface="Arial" charset="0"/>
              </a:rPr>
              <a:t>гемодинамики</a:t>
            </a:r>
            <a:r>
              <a:rPr lang="ru-RU" altLang="ru-RU" sz="2600" dirty="0" smtClean="0">
                <a:latin typeface="Arial" charset="0"/>
              </a:rPr>
              <a:t> </a:t>
            </a:r>
            <a:r>
              <a:rPr lang="ru-RU" altLang="ru-RU" sz="2200" dirty="0" smtClean="0">
                <a:latin typeface="Arial" charset="0"/>
              </a:rPr>
              <a:t>пульпы зуба</a:t>
            </a:r>
            <a:r>
              <a:rPr lang="ru-RU" altLang="ru-RU" sz="2600" dirty="0" smtClean="0">
                <a:latin typeface="Arial" charset="0"/>
              </a:rPr>
              <a:t>.</a:t>
            </a:r>
            <a:r>
              <a:rPr lang="ru-RU" altLang="ru-RU" sz="3800" dirty="0" smtClean="0"/>
              <a:t> </a:t>
            </a:r>
          </a:p>
        </p:txBody>
      </p:sp>
      <p:sp>
        <p:nvSpPr>
          <p:cNvPr id="226306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600200"/>
            <a:ext cx="8353425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dirty="0" smtClean="0"/>
              <a:t>	</a:t>
            </a:r>
            <a:r>
              <a:rPr lang="ru-RU" altLang="ru-RU" i="1" u="sng" dirty="0" err="1" smtClean="0"/>
              <a:t>Реопародонтография</a:t>
            </a:r>
            <a:r>
              <a:rPr lang="ru-RU" altLang="ru-RU" i="1" u="sng" dirty="0" smtClean="0"/>
              <a:t> </a:t>
            </a:r>
            <a:r>
              <a:rPr lang="ru-RU" altLang="ru-RU" u="sng" dirty="0" smtClean="0"/>
              <a:t>позволяет</a:t>
            </a:r>
            <a:r>
              <a:rPr lang="ru-RU" altLang="ru-RU" dirty="0" smtClean="0"/>
              <a:t>:</a:t>
            </a:r>
          </a:p>
          <a:p>
            <a:r>
              <a:rPr lang="ru-RU" altLang="ru-RU" dirty="0" smtClean="0"/>
              <a:t> выявлять резервные возможности пародонта в области отдельного зуба ( например опорного) или в области предполагаемой имплантации при ортопедическом лечении адентий; </a:t>
            </a:r>
          </a:p>
          <a:p>
            <a:r>
              <a:rPr lang="ru-RU" altLang="ru-RU" dirty="0" smtClean="0"/>
              <a:t> выявлять начинающуюся функциональную травму, которая ведет к развитию в пародонте дистрофических процессов.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600200"/>
            <a:ext cx="7772400" cy="4530725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endParaRPr lang="ru-RU" altLang="ru-RU" sz="3600" b="1" i="1" dirty="0" smtClean="0"/>
          </a:p>
          <a:p>
            <a:pPr marL="0" indent="0" algn="ctr" eaLnBrk="1" hangingPunct="1">
              <a:buFont typeface="Wingdings" pitchFamily="2" charset="2"/>
              <a:buNone/>
              <a:defRPr/>
            </a:pPr>
            <a:endParaRPr lang="ru-RU" altLang="ru-RU" sz="3600" b="1" i="1" dirty="0"/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altLang="ru-RU" sz="3600" b="1" i="1" dirty="0" smtClean="0"/>
              <a:t>ДВИЖЕНИЕ КРОВИ ПО ВЕНАМ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3600" b="1" i="1" dirty="0" smtClean="0"/>
              <a:t>ОСОБЕННОСТИ ВЕНОЗНОГО КРОВООБРАЩЕНИЯ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ru-RU" altLang="ru-RU" sz="36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ДВИЖЕНИЕ КРОВИ ПО ВЕНАМ</a:t>
            </a:r>
          </a:p>
        </p:txBody>
      </p:sp>
      <p:sp>
        <p:nvSpPr>
          <p:cNvPr id="228354" name="Объект 2"/>
          <p:cNvSpPr>
            <a:spLocks noGrp="1"/>
          </p:cNvSpPr>
          <p:nvPr>
            <p:ph idx="1"/>
          </p:nvPr>
        </p:nvSpPr>
        <p:spPr>
          <a:xfrm>
            <a:off x="611188" y="1600200"/>
            <a:ext cx="8208962" cy="4530725"/>
          </a:xfrm>
        </p:spPr>
        <p:txBody>
          <a:bodyPr/>
          <a:lstStyle/>
          <a:p>
            <a:r>
              <a:rPr lang="ru-RU" sz="2300" smtClean="0"/>
              <a:t>Движущей силой   в венах, как и в артериях является разность давления при работе сердца.</a:t>
            </a:r>
          </a:p>
          <a:p>
            <a:r>
              <a:rPr lang="ru-RU" sz="2300" smtClean="0"/>
              <a:t>Давление крови в венулах составляет от 10-12 мм.рт.ст. до 18-20 мм.рт.ст.</a:t>
            </a:r>
          </a:p>
          <a:p>
            <a:r>
              <a:rPr lang="ru-RU" sz="2300" smtClean="0"/>
              <a:t>В венах грудной полости и прилегающих венах области шеи давление зависит от фаз дыхания и при вдохе становиться отрицательным -3-5 мм.рт.т, при выдохе - +5-7 мм.рт.ст.</a:t>
            </a:r>
          </a:p>
          <a:p>
            <a:r>
              <a:rPr lang="ru-RU" sz="2300" smtClean="0"/>
              <a:t>Скорость движения крови по мере приближения к сердцу возрастает, т.к. площадь поперечного сечения венозного русла постепенно уменьшается. Поперечное сечение полых вен в два реза больше поперечного сечения аорты, скорость в 2 раза меньше.</a:t>
            </a:r>
          </a:p>
          <a:p>
            <a:endParaRPr 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77813"/>
            <a:ext cx="7772400" cy="1143000"/>
          </a:xfrm>
        </p:spPr>
        <p:txBody>
          <a:bodyPr/>
          <a:lstStyle/>
          <a:p>
            <a:pPr algn="ctr" eaLnBrk="1" hangingPunct="1"/>
            <a:r>
              <a:rPr lang="ru-RU" altLang="ru-RU" sz="3800" b="1" smtClean="0">
                <a:latin typeface="Arial" charset="0"/>
              </a:rPr>
              <a:t>Регистрация венного пульса (флебограмма)</a:t>
            </a:r>
          </a:p>
        </p:txBody>
      </p:sp>
      <p:pic>
        <p:nvPicPr>
          <p:cNvPr id="229378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12000" contrast="30000"/>
          </a:blip>
          <a:srcRect/>
          <a:stretch>
            <a:fillRect/>
          </a:stretch>
        </p:blipFill>
        <p:spPr>
          <a:xfrm>
            <a:off x="0" y="1981200"/>
            <a:ext cx="3995738" cy="4114800"/>
          </a:xfrm>
        </p:spPr>
      </p:pic>
      <p:pic>
        <p:nvPicPr>
          <p:cNvPr id="229379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246563" y="2060575"/>
            <a:ext cx="4897437" cy="3889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692150"/>
            <a:ext cx="3635375" cy="5988050"/>
          </a:xfrm>
        </p:spPr>
        <p:txBody>
          <a:bodyPr/>
          <a:lstStyle/>
          <a:p>
            <a:pPr eaLnBrk="1" hangingPunct="1"/>
            <a:r>
              <a:rPr lang="ru-RU" altLang="ru-RU" sz="2500" b="1" smtClean="0">
                <a:latin typeface="Tahoma" pitchFamily="34" charset="0"/>
              </a:rPr>
              <a:t>Влияние гидростатического фактора на давление крови в разных сосудах спокойно стоящего человека</a:t>
            </a:r>
          </a:p>
        </p:txBody>
      </p:sp>
      <p:pic>
        <p:nvPicPr>
          <p:cNvPr id="23040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12000" contrast="24000"/>
          </a:blip>
          <a:srcRect/>
          <a:stretch>
            <a:fillRect/>
          </a:stretch>
        </p:blipFill>
        <p:spPr>
          <a:xfrm>
            <a:off x="0" y="1025525"/>
            <a:ext cx="4606925" cy="5832475"/>
          </a:xfrm>
        </p:spPr>
      </p:pic>
      <p:sp>
        <p:nvSpPr>
          <p:cNvPr id="2" name="Прямоугольник 1"/>
          <p:cNvSpPr/>
          <p:nvPr/>
        </p:nvSpPr>
        <p:spPr>
          <a:xfrm>
            <a:off x="2286000" y="188913"/>
            <a:ext cx="63182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B2B2B2"/>
              </a:buClr>
              <a:buSzPct val="90000"/>
              <a:defRPr/>
            </a:pPr>
            <a:r>
              <a:rPr lang="ru-RU" altLang="ru-RU" sz="2400" b="1" i="1" kern="0" dirty="0">
                <a:solidFill>
                  <a:srgbClr val="000000"/>
                </a:solidFill>
                <a:latin typeface="Arial"/>
              </a:rPr>
              <a:t>ОСОБЕННОСТИ ВЕНОЗНОГО КРОВООБРАЩЕНИЯ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ext Box 2"/>
          <p:cNvSpPr txBox="1">
            <a:spLocks noChangeArrowheads="1"/>
          </p:cNvSpPr>
          <p:nvPr/>
        </p:nvSpPr>
        <p:spPr bwMode="auto">
          <a:xfrm>
            <a:off x="684213" y="0"/>
            <a:ext cx="8208962" cy="1190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36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Факторы, облегчающие насосную деятельность сердца </a:t>
            </a:r>
          </a:p>
        </p:txBody>
      </p:sp>
      <p:sp>
        <p:nvSpPr>
          <p:cNvPr id="232450" name="Text Box 3"/>
          <p:cNvSpPr txBox="1">
            <a:spLocks noChangeArrowheads="1"/>
          </p:cNvSpPr>
          <p:nvPr/>
        </p:nvSpPr>
        <p:spPr bwMode="auto">
          <a:xfrm>
            <a:off x="755650" y="1412875"/>
            <a:ext cx="8137525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sz="2400" b="1">
                <a:latin typeface="Tahoma" pitchFamily="34" charset="0"/>
              </a:rPr>
              <a:t>Мышечный насос (</a:t>
            </a:r>
            <a:r>
              <a:rPr lang="ru-RU" altLang="ru-RU" sz="2000" b="1">
                <a:latin typeface="Tahoma" pitchFamily="34" charset="0"/>
              </a:rPr>
              <a:t>сокращения скелетной мускулатуры нижних конечностей);</a:t>
            </a:r>
          </a:p>
          <a:p>
            <a:pPr>
              <a:buClr>
                <a:srgbClr val="000066"/>
              </a:buClr>
              <a:buFont typeface="Wingdings" pitchFamily="2" charset="2"/>
              <a:buChar char="ь"/>
            </a:pPr>
            <a:endParaRPr lang="ru-RU" altLang="ru-RU" sz="2000" b="1">
              <a:latin typeface="Tahoma" pitchFamily="34" charset="0"/>
            </a:endParaRPr>
          </a:p>
          <a:p>
            <a:pPr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sz="2400" b="1">
                <a:latin typeface="Tahoma" pitchFamily="34" charset="0"/>
              </a:rPr>
              <a:t>Сердечный насос (</a:t>
            </a:r>
            <a:r>
              <a:rPr lang="ru-RU" altLang="ru-RU" sz="2000" b="1"/>
              <a:t>присасывающее действие сердца а)при систоле желудочков; б) при диастоле желудочков</a:t>
            </a:r>
            <a:r>
              <a:rPr lang="ru-RU" altLang="ru-RU" sz="3200" b="1">
                <a:latin typeface="Tahoma" pitchFamily="34" charset="0"/>
              </a:rPr>
              <a:t>);</a:t>
            </a:r>
          </a:p>
          <a:p>
            <a:pPr>
              <a:buClr>
                <a:srgbClr val="000066"/>
              </a:buClr>
              <a:buFont typeface="Wingdings" pitchFamily="2" charset="2"/>
              <a:buChar char="ь"/>
            </a:pPr>
            <a:endParaRPr lang="ru-RU" altLang="ru-RU" sz="3200" b="1">
              <a:latin typeface="Tahoma" pitchFamily="34" charset="0"/>
            </a:endParaRPr>
          </a:p>
          <a:p>
            <a:pPr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sz="2400" b="1">
                <a:latin typeface="Tahoma" pitchFamily="34" charset="0"/>
              </a:rPr>
              <a:t>Дыхательный насос (</a:t>
            </a:r>
            <a:r>
              <a:rPr lang="ru-RU" altLang="ru-RU" b="1">
                <a:latin typeface="Tahoma" pitchFamily="34" charset="0"/>
              </a:rPr>
              <a:t>присасывающее действие грудной клетки и диафрагмы при дыхании);</a:t>
            </a:r>
          </a:p>
          <a:p>
            <a:pPr>
              <a:buClr>
                <a:srgbClr val="000066"/>
              </a:buClr>
              <a:buFont typeface="Wingdings" pitchFamily="2" charset="2"/>
              <a:buChar char="ь"/>
            </a:pPr>
            <a:endParaRPr lang="ru-RU" altLang="ru-RU" b="1">
              <a:latin typeface="Tahoma" pitchFamily="34" charset="0"/>
            </a:endParaRPr>
          </a:p>
          <a:p>
            <a:pPr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sz="2400" b="1">
                <a:latin typeface="Tahoma" pitchFamily="34" charset="0"/>
              </a:rPr>
              <a:t>Тонус крупных вен;</a:t>
            </a:r>
          </a:p>
          <a:p>
            <a:pPr>
              <a:buClr>
                <a:srgbClr val="000066"/>
              </a:buClr>
              <a:buFont typeface="Wingdings" pitchFamily="2" charset="2"/>
              <a:buChar char="ь"/>
            </a:pPr>
            <a:endParaRPr lang="ru-RU" altLang="ru-RU" sz="2400" b="1">
              <a:latin typeface="Tahoma" pitchFamily="34" charset="0"/>
            </a:endParaRPr>
          </a:p>
          <a:p>
            <a:pPr>
              <a:buClr>
                <a:srgbClr val="000066"/>
              </a:buClr>
              <a:buFont typeface="Wingdings" pitchFamily="2" charset="2"/>
              <a:buChar char="ь"/>
            </a:pPr>
            <a:r>
              <a:rPr lang="ru-RU" altLang="ru-RU" sz="2400" b="1">
                <a:latin typeface="Tahoma" pitchFamily="34" charset="0"/>
              </a:rPr>
              <a:t>Остаточная сила сокращения сердца </a:t>
            </a:r>
            <a:r>
              <a:rPr lang="ru-RU" altLang="ru-RU" b="1">
                <a:latin typeface="Tahoma" pitchFamily="34" charset="0"/>
              </a:rPr>
              <a:t>(градиент давлений);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smtClean="0"/>
              <a:t>Изменения гемодинамических показателей при переходе из горизонтального положения в вертикальное и обратно</a:t>
            </a:r>
          </a:p>
        </p:txBody>
      </p:sp>
      <p:pic>
        <p:nvPicPr>
          <p:cNvPr id="231426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12000" contrast="30000"/>
          </a:blip>
          <a:srcRect/>
          <a:stretch>
            <a:fillRect/>
          </a:stretch>
        </p:blipFill>
        <p:spPr>
          <a:xfrm>
            <a:off x="611188" y="1773238"/>
            <a:ext cx="3889375" cy="4824412"/>
          </a:xfrm>
        </p:spPr>
      </p:pic>
      <p:pic>
        <p:nvPicPr>
          <p:cNvPr id="23142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 contrast="30000"/>
          </a:blip>
          <a:srcRect/>
          <a:stretch>
            <a:fillRect/>
          </a:stretch>
        </p:blipFill>
        <p:spPr>
          <a:xfrm>
            <a:off x="4787900" y="1773238"/>
            <a:ext cx="3744913" cy="4751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Новая презентация">
  <a:themeElements>
    <a:clrScheme name="Новая презентаци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Новая презентаци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Новая презентац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овая презентация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Новая презентация">
  <a:themeElements>
    <a:clrScheme name="Новая презентаци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Новая презентаци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Новая презентац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овая презентация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Основной слайд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4327</TotalTime>
  <Words>4480</Words>
  <Application>Microsoft Office PowerPoint</Application>
  <PresentationFormat>Экран (4:3)</PresentationFormat>
  <Paragraphs>729</Paragraphs>
  <Slides>122</Slides>
  <Notes>37</Notes>
  <HiddenSlides>0</HiddenSlides>
  <MMClips>0</MMClips>
  <ScaleCrop>false</ScaleCrop>
  <HeadingPairs>
    <vt:vector size="6" baseType="variant"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122</vt:i4>
      </vt:variant>
    </vt:vector>
  </HeadingPairs>
  <TitlesOfParts>
    <vt:vector size="132" baseType="lpstr">
      <vt:lpstr>Слои</vt:lpstr>
      <vt:lpstr>Оформление по умолчанию</vt:lpstr>
      <vt:lpstr>Новая презентация</vt:lpstr>
      <vt:lpstr>2_Новая презентация</vt:lpstr>
      <vt:lpstr>1_Слои</vt:lpstr>
      <vt:lpstr>Основной слайд</vt:lpstr>
      <vt:lpstr>3_Слои</vt:lpstr>
      <vt:lpstr>CorelDRAW CMX</vt:lpstr>
      <vt:lpstr>CorelDRAW</vt:lpstr>
      <vt:lpstr>Документ</vt:lpstr>
      <vt:lpstr>Презентация PowerPoint</vt:lpstr>
      <vt:lpstr>Презентация PowerPoint</vt:lpstr>
      <vt:lpstr>Презентация PowerPoint</vt:lpstr>
      <vt:lpstr>Схема системы кровообращения человека</vt:lpstr>
      <vt:lpstr>ФУНКЦИИ  СИСТЕМЫ  КРОВООБРАЩЕНИЯ (сердце + сосуды)</vt:lpstr>
      <vt:lpstr>Презентация PowerPoint</vt:lpstr>
      <vt:lpstr>Презентация PowerPoint</vt:lpstr>
      <vt:lpstr>Границы сердца</vt:lpstr>
      <vt:lpstr>Цикл деятельности сердца</vt:lpstr>
      <vt:lpstr>Фазы сердечного цикла</vt:lpstr>
      <vt:lpstr>Давление в полостях сердца в разные фазы сердечного цикла</vt:lpstr>
      <vt:lpstr>Давление в аорте, желудочках и предсердиях в разные фазы сердечного цикла</vt:lpstr>
      <vt:lpstr>Презентация PowerPoint</vt:lpstr>
      <vt:lpstr>Презентация PowerPoint</vt:lpstr>
      <vt:lpstr>Физические свойства сердечной мышцы:</vt:lpstr>
      <vt:lpstr>Физиологические свойства сердечной мышцы:</vt:lpstr>
      <vt:lpstr> ОСОБЕННОСТИ ПРОЦЕССА ВОЗБУЖДЕНИЯ и изменение ВОЗБУДИМОСТИ кардиомиоцитов  </vt:lpstr>
      <vt:lpstr>ОСОБЕННОСТИ СОКРАТИМОСТИ  КАРДИОМИОЦИТОВ –  это способность сердца отвечать на действие раздражителей укорочением исходной длины мышечных волокон или их напряжением, когда их длина не меняется. </vt:lpstr>
      <vt:lpstr>ОСОБЕННОСТИ СВОЙСТВ МИОКАРДА</vt:lpstr>
      <vt:lpstr> Особенности  ПРОВЕДЕНИЯ ВОЗБУЖДЕНИЯ В МИОКАРДЕ</vt:lpstr>
      <vt:lpstr>АВТОМАТИЯ СЕРДЦА</vt:lpstr>
      <vt:lpstr>Проводящая система сердца</vt:lpstr>
      <vt:lpstr>Потенциал действия атипичных кардиомиоцитов</vt:lpstr>
      <vt:lpstr>ТИПИЧНАЯ КОНФИГУРАЦИЯ  ПОТЕНЦИАЛОВ  ДЕЙСТВИЯ    МИОКАРДА РАЗНЫХ ОТДЕЛОВ СЕРДЦА</vt:lpstr>
      <vt:lpstr>ЛИГАТУРЫ СТАННИУСА</vt:lpstr>
      <vt:lpstr>Презентация PowerPoint</vt:lpstr>
      <vt:lpstr> Особенности   РАСПРОСТРОНЕНИЯ ВОЗБУЖДЕНИЯ ПО ПРОВОДЯЩЕЙ СИСТЕМЕ МИОКАРДА</vt:lpstr>
      <vt:lpstr>НАРУШЕНИЯ ПРОЦЕССА  ФОРМИРОВАНИЯ  ВОЗБУЖДЕНИЯ  В КЛЕТКАХ ПОВОДЯЩЕЙ СИСТЕМЫ (аритмии)</vt:lpstr>
      <vt:lpstr>ЭКСТРАСИСТОЛА И КОМПЕНСАТОРНАЯ ПАУЗА</vt:lpstr>
      <vt:lpstr>ОЦЕНКА    АВТОМАТИИ   по ЭКГ и ПО ЧАСТОТЕ ПУЛЬСА</vt:lpstr>
      <vt:lpstr>Презентация PowerPoint</vt:lpstr>
      <vt:lpstr>Аускультация тонов сердца (клапанного аппарата)</vt:lpstr>
      <vt:lpstr>  ФОНОКАРДИОГРАФИЯ </vt:lpstr>
      <vt:lpstr>Презентация PowerPoint</vt:lpstr>
      <vt:lpstr> ЭЛЕКТРИЧЕСКИЕ ЯВЛЕНИЯ В СЕРДЦЕ</vt:lpstr>
      <vt:lpstr>Регистрация ЭКГ в начале 20 века</vt:lpstr>
      <vt:lpstr>ЭКГ в классических биполярных отведениях</vt:lpstr>
      <vt:lpstr>ЭКГ: Униполярные и грудные отведения</vt:lpstr>
      <vt:lpstr>    ЭЛЕКТРОКАРДИОГРАФИЯ </vt:lpstr>
      <vt:lpstr>ФОРМИРОВАНИЕ  ЗУБЦОВ  ЭКГ  Соотношение различных участков ЭКГ с фазами возбуждения сердца</vt:lpstr>
      <vt:lpstr>Презентация PowerPoint</vt:lpstr>
      <vt:lpstr>Схема треугольника Эйнтховена</vt:lpstr>
      <vt:lpstr>Определение положения электрической оси сердца по схеме Дьеда</vt:lpstr>
      <vt:lpstr>Некоторые типичные нарушения ЭКГ </vt:lpstr>
      <vt:lpstr>Презентация PowerPoint</vt:lpstr>
      <vt:lpstr>Изменение работы сердца при нагрузке</vt:lpstr>
      <vt:lpstr>ЗАДАЧА СИСТЕМЫ РЕГУЛЯЦИИ</vt:lpstr>
      <vt:lpstr>Презентация PowerPoint</vt:lpstr>
      <vt:lpstr>ЭКСТРАКАРДИАЛЬНАЯ (ВНЕШНЯЯ)  САМОРЕГУЛЯЦИЯ РАБОТЫ СЕРДЦА  </vt:lpstr>
      <vt:lpstr> ЭКСТРАКАРДИАЛЬНАЯ САМОРЕГУЛЯЦИЯ Основной фактор- величина АД   Афферентная импульсация от барорецепторов сосудов </vt:lpstr>
      <vt:lpstr>Презентация PowerPoint</vt:lpstr>
      <vt:lpstr>Регуляция через симпатические нервы (ЭКСТРАКАРДИАЛЬНАЯ)</vt:lpstr>
      <vt:lpstr>Медиаторы сердечных нервов и их эффекты</vt:lpstr>
      <vt:lpstr>Регуляция через блуждающие нервы (ЭКСТРАКАРДИАЛЬНАЯ)</vt:lpstr>
      <vt:lpstr>Медиаторы сердечных нервов и их эффекты</vt:lpstr>
      <vt:lpstr>ВНУТРИСЕРДЕЧНАЯ (ОРГАННАЯ) РЕФЛЕКТОРНАЯ  САМОРЕГУЛЯЦИЯ РАБОТЫ СЕРДЦА </vt:lpstr>
      <vt:lpstr>Миогенный механизм регуляции силы сокращения сердца  (интеркардиальная регуляция)</vt:lpstr>
      <vt:lpstr>ГУМОРАЛЬНЫЕ (стимулирующие) ВЛИЯНИЯ НА РАБОТУ  СЕРДЦА</vt:lpstr>
      <vt:lpstr>Влияние ионов на сокращение миокарда</vt:lpstr>
      <vt:lpstr>Интероцептивные (внесистемные) рефлексы на сердце ВАГУСНЫЕ    РЕФЛЕКСЫ</vt:lpstr>
      <vt:lpstr>Условные (корковые)  рефлексы на сердце</vt:lpstr>
      <vt:lpstr>Презентация PowerPoint</vt:lpstr>
      <vt:lpstr>Гемодинамика</vt:lpstr>
      <vt:lpstr>Функциональные отделы сосудистой системы ПО ФОЛКОВУ</vt:lpstr>
      <vt:lpstr>Схема разветвлений сосудистой системы</vt:lpstr>
      <vt:lpstr>Методы исследования показателей гемодинамики</vt:lpstr>
      <vt:lpstr>Показатели гемодинамики в разных отделах сосудистого русла</vt:lpstr>
      <vt:lpstr>Презентация PowerPoint</vt:lpstr>
      <vt:lpstr>АРТЕРИАЛЬНОЕ ДАВЛЕНИЕ</vt:lpstr>
      <vt:lpstr>Презентация PowerPoint</vt:lpstr>
      <vt:lpstr>Движение крови  по аорте и крупным  артериям</vt:lpstr>
      <vt:lpstr>Презентация PowerPoint</vt:lpstr>
      <vt:lpstr>Кривая артериального давления</vt:lpstr>
      <vt:lpstr>Презентация PowerPoint</vt:lpstr>
      <vt:lpstr>Возрастные нормы АД </vt:lpstr>
      <vt:lpstr>ДВИЖЕНИЕ КРОВИ ПО АРТЕРИЯМ СФИГМОГРАФИЯ ( регистрация колебаний стенки аорты и артерий эластического типа во время сердечного цикла)</vt:lpstr>
      <vt:lpstr>ОПРЕДЕЛЕНИЕ  СКОРОСТИ ( V )  РАСПРОСТРАНЕНИЯ ПУЛЬСОВОЙ ВОЛНЫ</vt:lpstr>
      <vt:lpstr>РАСПРОСТРАНЕНИЕ ПУЛЬСОВОЙ ВОЛНЫ</vt:lpstr>
      <vt:lpstr>СВОЙСТВА АРТЕРИАЛЬНОГО ПУЛЬСА</vt:lpstr>
      <vt:lpstr>Презентация PowerPoint</vt:lpstr>
      <vt:lpstr>ОСНОВНЫЕ  ПОНЯТИЯ</vt:lpstr>
      <vt:lpstr>СОСУДИСТЫЙ   МОДУЛЬ</vt:lpstr>
      <vt:lpstr>ТИПЫ  КАПИЛЛЯРОВ</vt:lpstr>
      <vt:lpstr>ОБЩИЕ  СВОЙСТВА  КАПИЛЛЯРОВ</vt:lpstr>
      <vt:lpstr>Обмен веществ в пределах микроциркуляторного русла</vt:lpstr>
      <vt:lpstr>Закон  ультрафильтрации  Старлинга</vt:lpstr>
      <vt:lpstr>Транскапиллярный обмен (фильтрация и реабсорбция)</vt:lpstr>
      <vt:lpstr>ПОКАЗАТЕЛИ  ОБМЕНА  ЖИДКОСТИ</vt:lpstr>
      <vt:lpstr>Микроциркуляторная часть функционального элемента зуба имеет свои особенности </vt:lpstr>
      <vt:lpstr>Микрососудистая сеть альвеолярной кости</vt:lpstr>
      <vt:lpstr>Микрососудистая сеть слизистой  оболочки десны</vt:lpstr>
      <vt:lpstr>РЕОГРАФИЯ </vt:lpstr>
      <vt:lpstr>Реопародонтография – метод выявление функциональных нарушений в тканях пародонта. Реодентография  - гемодинамики пульпы зуба. </vt:lpstr>
      <vt:lpstr>Презентация PowerPoint</vt:lpstr>
      <vt:lpstr>ДВИЖЕНИЕ КРОВИ ПО ВЕНАМ</vt:lpstr>
      <vt:lpstr>Регистрация венного пульса (флебограмма)</vt:lpstr>
      <vt:lpstr>Влияние гидростатического фактора на давление крови в разных сосудах спокойно стоящего человека</vt:lpstr>
      <vt:lpstr>Презентация PowerPoint</vt:lpstr>
      <vt:lpstr>Изменения гемодинамических показателей при переходе из горизонтального положения в вертикальное и обратно</vt:lpstr>
      <vt:lpstr>РЕГУЛЯЦИЯ ТОНУСА  СОСУДОВ И АРТЕРИАЛЬНОГО ДАВЛЕНИЯ</vt:lpstr>
      <vt:lpstr> ТОНУС СОСУДОВ  (ИХ ПРОСВЕТ) РЕГУЛИРУЕТСЯ -</vt:lpstr>
      <vt:lpstr>Исторические  факты</vt:lpstr>
      <vt:lpstr>Опыт  Клода  Бернара</vt:lpstr>
      <vt:lpstr>ТОНУС  СОСУДОВ</vt:lpstr>
      <vt:lpstr>Миогенная регуляция сосудистого тонуса</vt:lpstr>
      <vt:lpstr>Нервная регуляция тонуса сосудов  (Сосудодвигательные нервы)</vt:lpstr>
      <vt:lpstr>Механизм сосудовигательных реакций</vt:lpstr>
      <vt:lpstr>Некоторые механизмы расширения сосудов</vt:lpstr>
      <vt:lpstr>Презентация PowerPoint</vt:lpstr>
      <vt:lpstr>Механизмы действия адреналина</vt:lpstr>
      <vt:lpstr>Презентация PowerPoint</vt:lpstr>
      <vt:lpstr>  РЕГУЛЯЦИИ  АД</vt:lpstr>
      <vt:lpstr>Презентация PowerPoint</vt:lpstr>
      <vt:lpstr>Компоненты сосудодвигательного центра</vt:lpstr>
      <vt:lpstr>   Схема входов и выходов сосудодвигательных центров продолговатого мозга  ВХОДЫ: 1.Сосудистые рефлексогенные зоны. 2.Предсердная рефлексогенная зона 3.Легочная рефлексогенная зона. 4.Болевые рецепторы тканей ЧЛО. 5. Структуры ЦНС- кора и подкорковые образования </vt:lpstr>
      <vt:lpstr>НЕЙРОГЕННЫЙ  МЕХАНИЗМ  БЫСТРОГО РЕАГИРОВАНИЯ  С РЕФЛЕКСОГЕННЫХ   ЗОН</vt:lpstr>
      <vt:lpstr>ПЕРЕСТРОЙКА РЕФЛЕКТОРНОЙ  САМОРЕГУЛЯЦИИ  АД</vt:lpstr>
      <vt:lpstr>СРЕДНЕСРОЧНЫЕ (гуморальные: ренин-ангиотензин-альдостероновая система </vt:lpstr>
      <vt:lpstr>   ДОЛГОСРОЧНЫЕ МЕХАНИЗМЫ   «ДАВЛЕНИЕ - НАТРИУРЕЗ - ДИУРЕЗ»</vt:lpstr>
      <vt:lpstr>ПЕРЕРАСПРЕДЕЛЕНИЕ  ОРГАННОГО  КРОВОТОКА ПРИ  ФИЗИЧЕСКОЙ  НАГРУЗКЕ</vt:lpstr>
      <vt:lpstr>Функциональная система поддержания артериального давления (ФСАД)</vt:lpstr>
      <vt:lpstr>Презентация PowerPoint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RuVarez User</dc:creator>
  <cp:lastModifiedBy>tech</cp:lastModifiedBy>
  <cp:revision>193</cp:revision>
  <dcterms:created xsi:type="dcterms:W3CDTF">2010-03-18T13:08:15Z</dcterms:created>
  <dcterms:modified xsi:type="dcterms:W3CDTF">2022-04-27T10:12:22Z</dcterms:modified>
</cp:coreProperties>
</file>