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88" r:id="rId4"/>
    <p:sldId id="289" r:id="rId5"/>
    <p:sldId id="258" r:id="rId6"/>
    <p:sldId id="259" r:id="rId7"/>
    <p:sldId id="291" r:id="rId8"/>
    <p:sldId id="292" r:id="rId9"/>
    <p:sldId id="290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93" r:id="rId29"/>
    <p:sldId id="294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D3CD6-5214-4ED0-A939-464DFD00BE65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AA16F-B24A-485F-9C4F-2527E8FD1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AA16F-B24A-485F-9C4F-2527E8FD130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9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AA16F-B24A-485F-9C4F-2527E8FD130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3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AA16F-B24A-485F-9C4F-2527E8FD130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96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8B2E-9A91-4306-8EC5-74CC5C2DB706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E156-FA22-47BE-8E32-4E9EE4BF236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8B2E-9A91-4306-8EC5-74CC5C2DB706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E156-FA22-47BE-8E32-4E9EE4BF2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8B2E-9A91-4306-8EC5-74CC5C2DB706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E156-FA22-47BE-8E32-4E9EE4BF2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8B2E-9A91-4306-8EC5-74CC5C2DB706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E156-FA22-47BE-8E32-4E9EE4BF236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8B2E-9A91-4306-8EC5-74CC5C2DB706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E156-FA22-47BE-8E32-4E9EE4BF2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8B2E-9A91-4306-8EC5-74CC5C2DB706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E156-FA22-47BE-8E32-4E9EE4BF236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8B2E-9A91-4306-8EC5-74CC5C2DB706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E156-FA22-47BE-8E32-4E9EE4BF236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8B2E-9A91-4306-8EC5-74CC5C2DB706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E156-FA22-47BE-8E32-4E9EE4BF2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8B2E-9A91-4306-8EC5-74CC5C2DB706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E156-FA22-47BE-8E32-4E9EE4BF2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8B2E-9A91-4306-8EC5-74CC5C2DB706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E156-FA22-47BE-8E32-4E9EE4BF2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8B2E-9A91-4306-8EC5-74CC5C2DB706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AE156-FA22-47BE-8E32-4E9EE4BF236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78B2E-9A91-4306-8EC5-74CC5C2DB706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9AE156-FA22-47BE-8E32-4E9EE4BF23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7992888" cy="1800200"/>
          </a:xfrm>
        </p:spPr>
        <p:txBody>
          <a:bodyPr>
            <a:norm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Шестичленные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гетероциклические соединения с одним и двумя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гетероатомами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Конденсированные системы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гетероциклов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920880" cy="1440160"/>
          </a:xfrm>
        </p:spPr>
        <p:txBody>
          <a:bodyPr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Войно-Ясенецкого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Российской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Фармацевтический колледж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3933056"/>
            <a:ext cx="453245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Видеолекция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студентов 1 курса,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 по специальности 31.05.01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Фармация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4753873"/>
            <a:ext cx="1994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О.М.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Попова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2810" y="6013251"/>
            <a:ext cx="23042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Красноярск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230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9036495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Производные пиридина: </a:t>
            </a:r>
            <a:br>
              <a:rPr lang="ru-RU" sz="3200" dirty="0" smtClean="0"/>
            </a:br>
            <a:r>
              <a:rPr lang="ru-RU" sz="3200" dirty="0" smtClean="0"/>
              <a:t>никотиновая кислота и ее производные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60032" y="1628800"/>
            <a:ext cx="4104456" cy="273630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ru-RU" b="1" dirty="0" smtClean="0">
              <a:latin typeface="Arial Black" pitchFamily="34" charset="0"/>
            </a:endParaRPr>
          </a:p>
          <a:p>
            <a:pPr marL="45720" indent="0">
              <a:buNone/>
            </a:pPr>
            <a:endParaRPr lang="ru-RU" b="1" dirty="0" smtClean="0">
              <a:latin typeface="Arial Black" pitchFamily="34" charset="0"/>
            </a:endParaRPr>
          </a:p>
          <a:p>
            <a:pPr marL="45720" indent="0" algn="just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кристалический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порошок без запаха, слабокислого вкуса, трудно растворим в воде и спирте, растворим в горячей воде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132856"/>
            <a:ext cx="210343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65104"/>
            <a:ext cx="15065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2347752"/>
            <a:ext cx="1949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СООН</a:t>
            </a:r>
            <a:endParaRPr lang="ru-RU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5517232"/>
            <a:ext cx="56166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Пиридин – 3 – карбоновая кислота</a:t>
            </a:r>
          </a:p>
          <a:p>
            <a:r>
              <a:rPr lang="ru-RU" sz="3200" b="1" dirty="0" smtClean="0"/>
              <a:t>НИКОТИНОВАЯ КИСЛОТА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633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ХИМИЧЕСКИЕ СВОЙСТВА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052736"/>
            <a:ext cx="8784976" cy="5544616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ru-RU" dirty="0" err="1" smtClean="0"/>
              <a:t>Декарбоксилирование</a:t>
            </a:r>
            <a:r>
              <a:rPr lang="ru-RU" dirty="0" smtClean="0"/>
              <a:t> (качественная реакция)</a:t>
            </a:r>
          </a:p>
          <a:p>
            <a:pPr marL="502920" indent="-457200">
              <a:buFont typeface="+mj-lt"/>
              <a:buAutoNum type="arabicPeriod"/>
            </a:pPr>
            <a:endParaRPr lang="ru-RU" dirty="0"/>
          </a:p>
          <a:p>
            <a:pPr marL="502920" indent="-457200">
              <a:buFont typeface="+mj-lt"/>
              <a:buAutoNum type="arabicPeriod"/>
            </a:pPr>
            <a:endParaRPr lang="ru-RU" dirty="0" smtClean="0"/>
          </a:p>
          <a:p>
            <a:pPr marL="502920" indent="-457200">
              <a:buFont typeface="+mj-lt"/>
              <a:buAutoNum type="arabicPeriod"/>
            </a:pPr>
            <a:r>
              <a:rPr lang="ru-RU" dirty="0" err="1" smtClean="0"/>
              <a:t>Качественая</a:t>
            </a:r>
            <a:r>
              <a:rPr lang="ru-RU" dirty="0" smtClean="0"/>
              <a:t> реакция с </a:t>
            </a:r>
            <a:r>
              <a:rPr lang="en-US" dirty="0" smtClean="0"/>
              <a:t>CuSO</a:t>
            </a:r>
            <a:r>
              <a:rPr lang="en-US" sz="1200" dirty="0" smtClean="0"/>
              <a:t>4</a:t>
            </a:r>
            <a:r>
              <a:rPr lang="en-US" sz="1800" dirty="0" smtClean="0"/>
              <a:t>, </a:t>
            </a:r>
            <a:r>
              <a:rPr lang="ru-RU" sz="1800" dirty="0" smtClean="0"/>
              <a:t>выпадает осадок синего цвета.</a:t>
            </a:r>
            <a:endParaRPr lang="en-US" sz="1800" dirty="0" smtClean="0"/>
          </a:p>
          <a:p>
            <a:pPr marL="502920" indent="-457200">
              <a:buFont typeface="+mj-lt"/>
              <a:buAutoNum type="arabicPeriod"/>
            </a:pPr>
            <a:endParaRPr lang="en-US" sz="1800" dirty="0"/>
          </a:p>
          <a:p>
            <a:pPr marL="502920" indent="-457200">
              <a:buFont typeface="+mj-lt"/>
              <a:buAutoNum type="arabicPeriod"/>
            </a:pPr>
            <a:endParaRPr lang="en-US" sz="1800" dirty="0" smtClean="0"/>
          </a:p>
          <a:p>
            <a:pPr marL="502920" indent="-457200">
              <a:buFont typeface="+mj-lt"/>
              <a:buAutoNum type="arabicPeriod"/>
            </a:pPr>
            <a:endParaRPr lang="en-US" sz="1800" dirty="0"/>
          </a:p>
          <a:p>
            <a:pPr marL="502920" indent="-457200">
              <a:buFont typeface="+mj-lt"/>
              <a:buAutoNum type="arabicPeriod"/>
            </a:pPr>
            <a:endParaRPr lang="en-US" sz="1800" dirty="0" smtClean="0"/>
          </a:p>
          <a:p>
            <a:pPr marL="502920" indent="-457200">
              <a:buFont typeface="+mj-lt"/>
              <a:buAutoNum type="arabicPeriod"/>
            </a:pPr>
            <a:r>
              <a:rPr lang="ru-RU" sz="1800" dirty="0" smtClean="0"/>
              <a:t>При добавлении </a:t>
            </a:r>
            <a:r>
              <a:rPr lang="en-US" sz="1800" dirty="0" smtClean="0"/>
              <a:t>CuSO</a:t>
            </a:r>
            <a:r>
              <a:rPr lang="en-US" sz="1200" dirty="0" smtClean="0"/>
              <a:t>4</a:t>
            </a:r>
            <a:r>
              <a:rPr lang="en-US" sz="1800" dirty="0" smtClean="0"/>
              <a:t> + NH</a:t>
            </a:r>
            <a:r>
              <a:rPr lang="en-US" sz="1200" dirty="0" smtClean="0"/>
              <a:t>4</a:t>
            </a:r>
            <a:r>
              <a:rPr lang="en-US" sz="1800" dirty="0" smtClean="0"/>
              <a:t>CNS </a:t>
            </a:r>
            <a:r>
              <a:rPr lang="ru-RU" sz="1800" dirty="0" smtClean="0"/>
              <a:t>появляется зеленое окрашивание тройного комплексного соединения.</a:t>
            </a:r>
          </a:p>
          <a:p>
            <a:pPr marL="502920" indent="-457200">
              <a:buFont typeface="+mj-lt"/>
              <a:buAutoNum type="arabicPeriod"/>
            </a:pPr>
            <a:endParaRPr lang="ru-RU" sz="1800" dirty="0"/>
          </a:p>
          <a:p>
            <a:pPr marL="502920" indent="-457200">
              <a:buFont typeface="+mj-lt"/>
              <a:buAutoNum type="arabicPeriod"/>
            </a:pPr>
            <a:endParaRPr lang="ru-RU" sz="1800" dirty="0" smtClean="0"/>
          </a:p>
          <a:p>
            <a:pPr marL="502920" indent="-457200">
              <a:buFont typeface="+mj-lt"/>
              <a:buAutoNum type="arabicPeriod"/>
            </a:pPr>
            <a:endParaRPr lang="ru-RU" sz="1800" dirty="0"/>
          </a:p>
          <a:p>
            <a:pPr marL="50292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7" y="1575001"/>
            <a:ext cx="519305" cy="63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67491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1568121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СООН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835696" y="2060848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23850" y="1752787"/>
            <a:ext cx="142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</a:t>
            </a:r>
            <a:r>
              <a:rPr lang="en-US" sz="1200" dirty="0" smtClean="0"/>
              <a:t>2</a:t>
            </a:r>
            <a:r>
              <a:rPr lang="en-US" dirty="0" smtClean="0"/>
              <a:t>CO</a:t>
            </a:r>
            <a:r>
              <a:rPr lang="en-US" sz="1200" dirty="0" smtClean="0"/>
              <a:t>3</a:t>
            </a:r>
            <a:r>
              <a:rPr lang="en-US" dirty="0" smtClean="0"/>
              <a:t>, t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193745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sz="1200" dirty="0" smtClean="0"/>
              <a:t>2</a:t>
            </a:r>
            <a:r>
              <a:rPr lang="en-US" dirty="0" smtClean="0">
                <a:latin typeface="Times New Roman"/>
                <a:cs typeface="Times New Roman"/>
              </a:rPr>
              <a:t>↑ +</a:t>
            </a:r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68121"/>
            <a:ext cx="519305" cy="63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16" y="2043967"/>
            <a:ext cx="67491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16016" y="1844824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неприятный запах пиримидина</a:t>
            </a:r>
            <a:endParaRPr lang="ru-RU" sz="1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6" y="2996952"/>
            <a:ext cx="519305" cy="63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6" y="3501008"/>
            <a:ext cx="67491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115615" y="2947433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СООН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045" y="3131676"/>
            <a:ext cx="50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331676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 </a:t>
            </a:r>
            <a:r>
              <a:rPr lang="en-US" dirty="0" smtClean="0"/>
              <a:t>CuSO</a:t>
            </a:r>
            <a:r>
              <a:rPr lang="en-US" sz="1200" dirty="0" smtClean="0"/>
              <a:t>4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→ H</a:t>
            </a:r>
            <a:r>
              <a:rPr lang="en-US" sz="12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SO</a:t>
            </a:r>
            <a:r>
              <a:rPr lang="en-US" sz="1200" dirty="0" smtClean="0">
                <a:latin typeface="Times New Roman"/>
                <a:cs typeface="Times New Roman"/>
              </a:rPr>
              <a:t>4  </a:t>
            </a:r>
            <a:r>
              <a:rPr lang="en-US" dirty="0" smtClean="0">
                <a:latin typeface="Times New Roman"/>
                <a:cs typeface="Times New Roman"/>
              </a:rPr>
              <a:t>+ </a:t>
            </a:r>
            <a:endParaRPr lang="ru-RU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36" y="3181617"/>
            <a:ext cx="519305" cy="63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Двойные круглые скобки 7"/>
          <p:cNvSpPr/>
          <p:nvPr/>
        </p:nvSpPr>
        <p:spPr>
          <a:xfrm>
            <a:off x="3779912" y="3131676"/>
            <a:ext cx="1440160" cy="94539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36" y="3649147"/>
            <a:ext cx="67491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411837" y="3116453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СОО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5760" y="380344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4989271" y="3181617"/>
            <a:ext cx="98244" cy="8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65780" y="3485785"/>
            <a:ext cx="93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</a:t>
            </a:r>
            <a:r>
              <a:rPr lang="en-US" dirty="0" smtClean="0">
                <a:latin typeface="Times New Roman"/>
                <a:cs typeface="Times New Roman"/>
              </a:rPr>
              <a:t>↓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8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2493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Применение </a:t>
            </a:r>
            <a:br>
              <a:rPr lang="ru-RU" dirty="0" smtClean="0"/>
            </a:br>
            <a:r>
              <a:rPr lang="ru-RU" dirty="0" smtClean="0"/>
              <a:t>никотиновой кислоты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276872"/>
            <a:ext cx="7776864" cy="432048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Применяется как витамин «В» при пеллагре, который характеризуется широким комплексом расстройств – 3Д: </a:t>
            </a:r>
          </a:p>
          <a:p>
            <a:pPr marL="45720" indent="0"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Дерматит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поражение кожи; она становится чувствительной к солнечным лучам, появляется пигментация, грубеет.</a:t>
            </a:r>
          </a:p>
          <a:p>
            <a:pPr marL="45720" indent="0"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Диарея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расстройство пищеварения в виде поносов.</a:t>
            </a:r>
          </a:p>
          <a:p>
            <a:pPr marL="45720" indent="0"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Деменция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слабоумие.</a:t>
            </a:r>
          </a:p>
          <a:p>
            <a:pPr marL="4572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Применяется при спазмах сосудов, атеросклерозе, обладает сосудорасширяющим действием</a:t>
            </a:r>
          </a:p>
          <a:p>
            <a:pPr marL="4572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5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5472608" cy="1368152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sz="4200" b="1" dirty="0" smtClean="0"/>
              <a:t>НИКОТИНАМИД</a:t>
            </a:r>
          </a:p>
          <a:p>
            <a:pPr marL="45720" indent="0">
              <a:buNone/>
            </a:pPr>
            <a:r>
              <a:rPr lang="ru-RU" sz="3100" dirty="0" err="1" smtClean="0"/>
              <a:t>Амид</a:t>
            </a:r>
            <a:r>
              <a:rPr lang="ru-RU" sz="3100" dirty="0" smtClean="0"/>
              <a:t> никотиновой кислоты</a:t>
            </a:r>
          </a:p>
          <a:p>
            <a:pPr marL="45720" indent="0">
              <a:buNone/>
            </a:pPr>
            <a:r>
              <a:rPr lang="ru-RU" sz="3100" dirty="0" smtClean="0"/>
              <a:t>Витамин РР</a:t>
            </a:r>
            <a:endParaRPr lang="ru-RU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210343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15065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0185" y="1620662"/>
            <a:ext cx="1929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</a:p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С – 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NH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ru-RU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275856" y="2132856"/>
            <a:ext cx="72008" cy="8797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347864" y="2212251"/>
            <a:ext cx="72008" cy="8797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44008" y="1484782"/>
            <a:ext cx="4392488" cy="345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rial Black" pitchFamily="34" charset="0"/>
              </a:rPr>
              <a:t>Белый мелкокристаллический порошок с очень слабым запахом, горького вкуса. Легко растворим в воде, спирте, практически не растворим в эфире, хлороформе.</a:t>
            </a: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7336904" cy="4194800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ru-RU" dirty="0" err="1" smtClean="0"/>
              <a:t>Декарбоксилирование</a:t>
            </a:r>
            <a:r>
              <a:rPr lang="ru-RU" dirty="0" smtClean="0"/>
              <a:t>.</a:t>
            </a:r>
          </a:p>
          <a:p>
            <a:pPr marL="502920" indent="-457200">
              <a:buFont typeface="+mj-lt"/>
              <a:buAutoNum type="arabicPeriod"/>
            </a:pPr>
            <a:endParaRPr lang="ru-RU" dirty="0"/>
          </a:p>
          <a:p>
            <a:pPr marL="502920" indent="-457200">
              <a:buFont typeface="+mj-lt"/>
              <a:buAutoNum type="arabicPeriod"/>
            </a:pPr>
            <a:endParaRPr lang="ru-RU" dirty="0" smtClean="0"/>
          </a:p>
          <a:p>
            <a:pPr marL="502920" indent="-457200">
              <a:buFont typeface="+mj-lt"/>
              <a:buAutoNum type="arabicPeriod"/>
            </a:pPr>
            <a:endParaRPr lang="ru-RU" dirty="0"/>
          </a:p>
          <a:p>
            <a:pPr marL="502920" indent="-457200">
              <a:buFont typeface="+mj-lt"/>
              <a:buAutoNum type="arabicPeriod"/>
            </a:pPr>
            <a:endParaRPr lang="ru-RU" dirty="0" smtClean="0"/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Взаимодействие со щелочами.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0" y="160666"/>
            <a:ext cx="76692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2" y="1844824"/>
            <a:ext cx="76001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61" y="2582628"/>
            <a:ext cx="75928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2102"/>
            <a:ext cx="1058069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1474345" y="1808820"/>
            <a:ext cx="72008" cy="7200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547370" y="1844824"/>
            <a:ext cx="72008" cy="7200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123728" y="2492896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11760" y="2123564"/>
            <a:ext cx="167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</a:t>
            </a:r>
            <a:r>
              <a:rPr lang="en-US" sz="1200" dirty="0" smtClean="0"/>
              <a:t>2</a:t>
            </a:r>
            <a:r>
              <a:rPr lang="en-US" dirty="0" smtClean="0"/>
              <a:t>CO</a:t>
            </a:r>
            <a:r>
              <a:rPr lang="en-US" sz="1200" dirty="0" smtClean="0"/>
              <a:t>3, </a:t>
            </a:r>
            <a:r>
              <a:rPr lang="en-US" dirty="0" smtClean="0"/>
              <a:t>t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086126" y="2315032"/>
            <a:ext cx="167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sz="1200" dirty="0" smtClean="0"/>
              <a:t>2</a:t>
            </a:r>
            <a:r>
              <a:rPr lang="en-US" dirty="0" smtClean="0">
                <a:latin typeface="Times New Roman"/>
                <a:cs typeface="Times New Roman"/>
              </a:rPr>
              <a:t>↑ + NH</a:t>
            </a:r>
            <a:r>
              <a:rPr lang="en-US" sz="1200" dirty="0" smtClean="0">
                <a:latin typeface="Times New Roman"/>
                <a:cs typeface="Times New Roman"/>
              </a:rPr>
              <a:t>3 </a:t>
            </a:r>
            <a:r>
              <a:rPr lang="en-US" dirty="0" smtClean="0">
                <a:latin typeface="Times New Roman"/>
                <a:cs typeface="Times New Roman"/>
              </a:rPr>
              <a:t>↑ + </a:t>
            </a:r>
            <a:endParaRPr lang="ru-RU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492" y="1970560"/>
            <a:ext cx="76001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18072"/>
            <a:ext cx="75928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626244" y="2492896"/>
            <a:ext cx="1674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Запах пиридина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31" y="3933056"/>
            <a:ext cx="76001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2" y="4725144"/>
            <a:ext cx="75928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645458"/>
            <a:ext cx="1058069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 flipV="1">
            <a:off x="1547370" y="3967871"/>
            <a:ext cx="72008" cy="7200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475362" y="3903238"/>
            <a:ext cx="72008" cy="7200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92904" y="4379154"/>
            <a:ext cx="115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 </a:t>
            </a:r>
            <a:r>
              <a:rPr lang="en-US" dirty="0" smtClean="0"/>
              <a:t>NaOH  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3150022" y="4563820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01502" y="4173592"/>
            <a:ext cx="66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</a:t>
            </a:r>
            <a:r>
              <a:rPr lang="en-US" dirty="0" smtClean="0"/>
              <a:t>t</a:t>
            </a:r>
            <a:endParaRPr lang="ru-RU" dirty="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13076"/>
            <a:ext cx="76001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61112"/>
            <a:ext cx="75928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094738" y="4113076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СОО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Na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49408" y="4499828"/>
            <a:ext cx="115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 </a:t>
            </a:r>
            <a:r>
              <a:rPr lang="en-US" dirty="0" smtClean="0"/>
              <a:t>NH</a:t>
            </a:r>
            <a:r>
              <a:rPr lang="en-US" sz="1200" dirty="0" smtClean="0"/>
              <a:t>3 </a:t>
            </a:r>
            <a:r>
              <a:rPr lang="en-US" dirty="0" smtClean="0">
                <a:latin typeface="Times New Roman"/>
                <a:cs typeface="Times New Roman"/>
              </a:rPr>
              <a:t>↑</a:t>
            </a:r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169586" y="5509181"/>
            <a:ext cx="575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Выделяется аммиак, который обнаруживается по запаху и по посинению красного лакмуса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034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Применение </a:t>
            </a:r>
            <a:r>
              <a:rPr lang="ru-RU" dirty="0" err="1" smtClean="0"/>
              <a:t>никотинамида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564904"/>
            <a:ext cx="7344816" cy="34747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600" dirty="0" smtClean="0"/>
              <a:t>Применяется для лечения пеллагры и других заболеваний.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537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424936" cy="16561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 smtClean="0"/>
              <a:t>Д</a:t>
            </a:r>
            <a:r>
              <a:rPr lang="ru-RU" sz="4000" dirty="0" smtClean="0"/>
              <a:t>иэтиламид никотиновой кислоты</a:t>
            </a:r>
          </a:p>
          <a:p>
            <a:pPr marL="45720" indent="0">
              <a:buNone/>
            </a:pPr>
            <a:r>
              <a:rPr lang="ru-RU" sz="4000" dirty="0" smtClean="0"/>
              <a:t>КОРДИАМИН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1"/>
            <a:ext cx="223371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564" y="4437112"/>
            <a:ext cx="134983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24100" y="1844824"/>
            <a:ext cx="4851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    С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С –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– С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277732" y="2221995"/>
            <a:ext cx="107074" cy="7972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226928" y="2167989"/>
            <a:ext cx="122812" cy="10830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779912" y="2167989"/>
            <a:ext cx="216024" cy="10801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27984" y="3212976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rial Black" pitchFamily="34" charset="0"/>
              </a:rPr>
              <a:t>Бесцветная или слегка желтоватого цвета маслянистая жидкость со своеобразным запахом. Смешивается с водой и спиртом в любых соотношениях</a:t>
            </a: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96752"/>
            <a:ext cx="8352928" cy="5184576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Взаимодействие со щелочами</a:t>
            </a:r>
          </a:p>
          <a:p>
            <a:pPr marL="502920" indent="-457200">
              <a:buFont typeface="+mj-lt"/>
              <a:buAutoNum type="arabicPeriod"/>
            </a:pPr>
            <a:endParaRPr lang="ru-RU" dirty="0"/>
          </a:p>
          <a:p>
            <a:pPr marL="502920" indent="-457200">
              <a:buFont typeface="+mj-lt"/>
              <a:buAutoNum type="arabicPeriod"/>
            </a:pPr>
            <a:endParaRPr lang="ru-RU" dirty="0" smtClean="0"/>
          </a:p>
          <a:p>
            <a:pPr marL="502920" indent="-457200">
              <a:buFont typeface="+mj-lt"/>
              <a:buAutoNum type="arabicPeriod"/>
            </a:pPr>
            <a:endParaRPr lang="ru-RU" dirty="0"/>
          </a:p>
          <a:p>
            <a:pPr marL="502920" indent="-457200">
              <a:buFont typeface="+mj-lt"/>
              <a:buAutoNum type="arabicPeriod"/>
            </a:pPr>
            <a:endParaRPr lang="ru-RU" dirty="0" smtClean="0"/>
          </a:p>
          <a:p>
            <a:pPr marL="502920" indent="-457200">
              <a:buFont typeface="+mj-lt"/>
              <a:buAutoNum type="arabicPeriod"/>
            </a:pPr>
            <a:endParaRPr lang="ru-RU" dirty="0"/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С </a:t>
            </a:r>
            <a:r>
              <a:rPr lang="en-US" sz="2400" dirty="0" smtClean="0"/>
              <a:t>CuSO</a:t>
            </a:r>
            <a:r>
              <a:rPr lang="en-US" sz="1600" dirty="0" smtClean="0"/>
              <a:t>4</a:t>
            </a:r>
            <a:r>
              <a:rPr lang="ru-RU" sz="1600" dirty="0" smtClean="0"/>
              <a:t> </a:t>
            </a:r>
            <a:r>
              <a:rPr lang="ru-RU" sz="2400" dirty="0" smtClean="0"/>
              <a:t>появляется синее окрашивание; после добавления раствора </a:t>
            </a:r>
            <a:r>
              <a:rPr lang="en-US" sz="2400" dirty="0" smtClean="0"/>
              <a:t>NH</a:t>
            </a:r>
            <a:r>
              <a:rPr lang="en-US" sz="1600" dirty="0" smtClean="0"/>
              <a:t>4</a:t>
            </a:r>
            <a:r>
              <a:rPr lang="en-US" sz="2400" dirty="0" smtClean="0"/>
              <a:t>CNS </a:t>
            </a:r>
            <a:r>
              <a:rPr lang="ru-RU" sz="2400" dirty="0" smtClean="0"/>
              <a:t>образуется ярко-зеленое окрашивание тройного комплексного соединения</a:t>
            </a: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502920" indent="-457200">
              <a:buFont typeface="+mj-lt"/>
              <a:buAutoNum type="arabicPeriod"/>
            </a:pPr>
            <a:endParaRPr lang="ru-RU" dirty="0" smtClean="0"/>
          </a:p>
          <a:p>
            <a:pPr marL="502920" indent="-457200">
              <a:buFont typeface="+mj-lt"/>
              <a:buAutoNum type="arabicPeriod"/>
            </a:pPr>
            <a:endParaRPr lang="ru-RU" dirty="0"/>
          </a:p>
          <a:p>
            <a:pPr marL="502920" indent="-457200">
              <a:buFont typeface="+mj-lt"/>
              <a:buAutoNum type="arabicPeriod"/>
            </a:pPr>
            <a:endParaRPr lang="ru-RU" dirty="0" smtClean="0"/>
          </a:p>
          <a:p>
            <a:pPr marL="502920" indent="-457200">
              <a:buFont typeface="+mj-lt"/>
              <a:buAutoNum type="arabicPeriod"/>
            </a:pPr>
            <a:endParaRPr lang="ru-RU" dirty="0"/>
          </a:p>
          <a:p>
            <a:pPr marL="50292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064895" cy="120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8540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3416" y="16287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С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 –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– С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763688" y="1844824"/>
            <a:ext cx="144016" cy="107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835696" y="1898394"/>
            <a:ext cx="144016" cy="93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195736" y="1844824"/>
            <a:ext cx="216024" cy="1071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27784" y="23523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 </a:t>
            </a:r>
            <a:r>
              <a:rPr lang="en-US" dirty="0" smtClean="0"/>
              <a:t>NaOH 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621612" y="249289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79912" y="21441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ru-RU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57692"/>
            <a:ext cx="8540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364088" y="1628799"/>
            <a:ext cx="1344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   O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С –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ONa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5580112" y="1856138"/>
            <a:ext cx="144016" cy="107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625816" y="1880840"/>
            <a:ext cx="144016" cy="107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00192" y="2058173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</a:t>
            </a:r>
            <a:r>
              <a:rPr lang="en-US" dirty="0"/>
              <a:t>C</a:t>
            </a:r>
            <a:r>
              <a:rPr lang="en-US" sz="1200" dirty="0"/>
              <a:t>2</a:t>
            </a:r>
            <a:r>
              <a:rPr lang="en-US" dirty="0"/>
              <a:t>H</a:t>
            </a:r>
            <a:r>
              <a:rPr lang="en-US" sz="1200" dirty="0"/>
              <a:t>5</a:t>
            </a:r>
            <a:r>
              <a:rPr lang="en-US" dirty="0"/>
              <a:t> </a:t>
            </a:r>
            <a:endParaRPr lang="en-US" dirty="0" smtClean="0"/>
          </a:p>
          <a:p>
            <a:r>
              <a:rPr lang="ru-RU" dirty="0" smtClean="0"/>
              <a:t>+ </a:t>
            </a:r>
            <a:r>
              <a:rPr lang="en-US" dirty="0" smtClean="0"/>
              <a:t>NH – C</a:t>
            </a:r>
            <a:r>
              <a:rPr lang="en-US" sz="1200" dirty="0" smtClean="0"/>
              <a:t>2</a:t>
            </a:r>
            <a:r>
              <a:rPr lang="en-US" dirty="0" smtClean="0"/>
              <a:t>H</a:t>
            </a:r>
            <a:r>
              <a:rPr lang="en-US" sz="1200" dirty="0" smtClean="0"/>
              <a:t>5 </a:t>
            </a:r>
            <a:r>
              <a:rPr lang="en-US" sz="3600" dirty="0" smtClean="0">
                <a:latin typeface="Times New Roman"/>
                <a:cs typeface="Times New Roman"/>
              </a:rPr>
              <a:t>↑</a:t>
            </a:r>
            <a:r>
              <a:rPr lang="en-US" dirty="0" smtClean="0"/>
              <a:t> </a:t>
            </a:r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6804248" y="2291334"/>
            <a:ext cx="216024" cy="1071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16216" y="303967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Неприятный запах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3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8227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Применение кордиамина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2492896"/>
            <a:ext cx="7128792" cy="34747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dirty="0" smtClean="0"/>
              <a:t>Кордиамин стимулирует ЦНС, возбуждает дыхательный центр, тонизирует сердечно – сосудистую систему.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240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24936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latin typeface="Monotype Corsiva" pitchFamily="66" charset="0"/>
              </a:rPr>
              <a:t>С ДВУМЯ ГЕТЕРОАТОМАМИ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4464496" cy="13681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/>
              <a:t>ПИРИМИДИН</a:t>
            </a:r>
            <a:endParaRPr lang="ru-RU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223371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62254"/>
            <a:ext cx="1585646" cy="135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9152"/>
            <a:ext cx="1585646" cy="135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39952" y="1916832"/>
            <a:ext cx="41044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u="sng" dirty="0" smtClean="0"/>
              <a:t>Наиболее важные производные, имеющие биологическое значение и применение в медицине: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/>
              <a:t>Нуклеиновые основания – компоненты НК: </a:t>
            </a:r>
            <a:r>
              <a:rPr lang="ru-RU" sz="2000" dirty="0" err="1" smtClean="0"/>
              <a:t>урацил</a:t>
            </a:r>
            <a:r>
              <a:rPr lang="ru-RU" sz="2000" dirty="0" smtClean="0"/>
              <a:t>, </a:t>
            </a:r>
            <a:r>
              <a:rPr lang="ru-RU" sz="2000" dirty="0" err="1" smtClean="0"/>
              <a:t>тимин</a:t>
            </a:r>
            <a:r>
              <a:rPr lang="ru-RU" sz="2000" dirty="0" smtClean="0"/>
              <a:t>, </a:t>
            </a:r>
            <a:r>
              <a:rPr lang="ru-RU" sz="2000" dirty="0" err="1" smtClean="0"/>
              <a:t>цитозин</a:t>
            </a:r>
            <a:r>
              <a:rPr lang="ru-RU" sz="20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/>
              <a:t>Витамин группы В (В</a:t>
            </a:r>
            <a:r>
              <a:rPr lang="ru-RU" sz="1400" dirty="0" smtClean="0"/>
              <a:t>1</a:t>
            </a:r>
            <a:r>
              <a:rPr lang="ru-RU" sz="2000" dirty="0" smtClean="0"/>
              <a:t> – тиамин)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/>
              <a:t>Барбитуровая кислота и её производные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331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44824"/>
            <a:ext cx="8352928" cy="19442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/>
              <a:t>1. Шестичленные </a:t>
            </a:r>
            <a:r>
              <a:rPr lang="ru-RU" sz="2400" dirty="0" err="1" smtClean="0"/>
              <a:t>гетероциклы</a:t>
            </a:r>
            <a:r>
              <a:rPr lang="ru-RU" sz="2400" dirty="0" smtClean="0"/>
              <a:t> с одним </a:t>
            </a:r>
            <a:r>
              <a:rPr lang="ru-RU" sz="2400" dirty="0" err="1" smtClean="0"/>
              <a:t>гетероатомом</a:t>
            </a:r>
            <a:endParaRPr lang="ru-RU" sz="2400" dirty="0" smtClean="0"/>
          </a:p>
          <a:p>
            <a:pPr marL="45720" indent="0">
              <a:buNone/>
            </a:pPr>
            <a:r>
              <a:rPr lang="ru-RU" sz="2400" dirty="0" smtClean="0"/>
              <a:t>2. </a:t>
            </a:r>
            <a:r>
              <a:rPr lang="ru-RU" sz="2400" dirty="0" smtClean="0"/>
              <a:t>Шестичленные </a:t>
            </a:r>
            <a:r>
              <a:rPr lang="ru-RU" sz="2400" dirty="0" err="1" smtClean="0"/>
              <a:t>гетероциклы</a:t>
            </a:r>
            <a:r>
              <a:rPr lang="ru-RU" sz="2400" dirty="0" smtClean="0"/>
              <a:t> с</a:t>
            </a:r>
            <a:r>
              <a:rPr lang="ru-RU" sz="2400" dirty="0" smtClean="0"/>
              <a:t> </a:t>
            </a:r>
            <a:r>
              <a:rPr lang="ru-RU" sz="2400" dirty="0" smtClean="0"/>
              <a:t>двумя гетероатомами</a:t>
            </a:r>
          </a:p>
          <a:p>
            <a:pPr marL="45720" indent="0">
              <a:buNone/>
            </a:pPr>
            <a:r>
              <a:rPr lang="ru-RU" sz="2400" dirty="0" smtClean="0"/>
              <a:t>3. Конденсированные системы </a:t>
            </a:r>
            <a:r>
              <a:rPr lang="ru-RU" sz="2400" dirty="0" err="1" smtClean="0"/>
              <a:t>гетероциклов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98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424936" cy="38015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/>
              <a:t>БАРБИТУРОВАЯ КИСЛОТА </a:t>
            </a:r>
            <a:r>
              <a:rPr lang="ru-RU" sz="2400" dirty="0" smtClean="0"/>
              <a:t>– 2, 4, 6 – </a:t>
            </a:r>
            <a:r>
              <a:rPr lang="ru-RU" sz="2400" dirty="0" err="1" smtClean="0"/>
              <a:t>триоксипиримидин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21" y="1484784"/>
            <a:ext cx="1664790" cy="203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4"/>
            <a:ext cx="109674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2653"/>
            <a:ext cx="1076729" cy="91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56620" y="96156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ОН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8459" y="157305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4570" y="274519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ОН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74519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НО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491880" y="2420888"/>
            <a:ext cx="979445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67552" y="3429000"/>
            <a:ext cx="123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N -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71325" y="1726379"/>
            <a:ext cx="123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- N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185872" y="1346748"/>
            <a:ext cx="0" cy="21602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273342" y="1346748"/>
            <a:ext cx="0" cy="21602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141193" y="3053248"/>
            <a:ext cx="207418" cy="10801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141193" y="3106398"/>
            <a:ext cx="207418" cy="10801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197866" y="3033260"/>
            <a:ext cx="207418" cy="12714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217844" y="3087266"/>
            <a:ext cx="207418" cy="12714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141193" y="2107283"/>
            <a:ext cx="277716" cy="5400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140882" y="1951470"/>
            <a:ext cx="207418" cy="7303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940152" y="85240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О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56009" y="298836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О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49792" y="300680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О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68643" y="156277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16874" y="189766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7136" y="41199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тригидроксоформа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5532114" y="418218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триоксиформа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611560" y="5085184"/>
            <a:ext cx="7672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Применяется ее производные. Производные содержащие заместители у атома углерода – 5, называются </a:t>
            </a:r>
            <a:r>
              <a:rPr lang="ru-RU" b="1" i="1" u="sng" dirty="0" smtClean="0"/>
              <a:t>БАРБИТУРАТАМИ</a:t>
            </a:r>
            <a:r>
              <a:rPr lang="ru-RU" dirty="0" smtClean="0"/>
              <a:t>. Применяются в качестве снотворных средств.</a:t>
            </a:r>
            <a:endParaRPr lang="ru-RU" dirty="0"/>
          </a:p>
        </p:txBody>
      </p:sp>
      <p:sp>
        <p:nvSpPr>
          <p:cNvPr id="45" name="Шестиугольник 44"/>
          <p:cNvSpPr/>
          <p:nvPr/>
        </p:nvSpPr>
        <p:spPr>
          <a:xfrm rot="16200000">
            <a:off x="5458694" y="1879416"/>
            <a:ext cx="1756808" cy="1342360"/>
          </a:xfrm>
          <a:prstGeom prst="hexagon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15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smtClean="0"/>
              <a:t>Общая формула </a:t>
            </a:r>
            <a:r>
              <a:rPr lang="ru-RU" sz="4000" i="1" u="sng" dirty="0" smtClean="0"/>
              <a:t>БАРБИТУРАТОВ</a:t>
            </a:r>
            <a:endParaRPr lang="ru-RU" sz="4000" i="1" u="sng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1988840"/>
            <a:ext cx="647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4572000" y="1916832"/>
            <a:ext cx="0" cy="2880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644008" y="1916832"/>
            <a:ext cx="0" cy="2880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347864" y="4149080"/>
            <a:ext cx="360040" cy="7200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347864" y="4041068"/>
            <a:ext cx="321160" cy="7200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5650372" y="4167058"/>
            <a:ext cx="289780" cy="19804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5665212" y="4113052"/>
            <a:ext cx="309196" cy="15302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692612" y="2420888"/>
            <a:ext cx="281796" cy="25057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738968" y="2780928"/>
            <a:ext cx="23544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Шестиугольник 26"/>
          <p:cNvSpPr/>
          <p:nvPr/>
        </p:nvSpPr>
        <p:spPr>
          <a:xfrm rot="16200000">
            <a:off x="3491880" y="2492896"/>
            <a:ext cx="2304256" cy="1872208"/>
          </a:xfrm>
          <a:prstGeom prst="hexagon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173135" y="4635698"/>
            <a:ext cx="123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N -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47196" y="2409857"/>
            <a:ext cx="123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- N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91742" y="145616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О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24136" y="414908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О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12932" y="404106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О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7632848" cy="10081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/>
              <a:t>БАРБИТАЛ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700807"/>
            <a:ext cx="1412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  С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US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  С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 rot="16200000">
            <a:off x="1612143" y="2322458"/>
            <a:ext cx="2304256" cy="1872208"/>
          </a:xfrm>
          <a:prstGeom prst="hexagon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95736" y="4441110"/>
            <a:ext cx="123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N -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120" y="2131695"/>
            <a:ext cx="123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- N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9246" y="128572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О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8486" y="387063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О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0230" y="378904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О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699792" y="1721400"/>
            <a:ext cx="0" cy="2880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692390" y="2210329"/>
            <a:ext cx="303546" cy="2880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768486" y="2491425"/>
            <a:ext cx="401415" cy="7200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814419" y="1721400"/>
            <a:ext cx="0" cy="2880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508282" y="3815624"/>
            <a:ext cx="195701" cy="11759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508282" y="3923711"/>
            <a:ext cx="195701" cy="11759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773737" y="3923711"/>
            <a:ext cx="190182" cy="950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700376" y="3993790"/>
            <a:ext cx="190182" cy="950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64062" y="1547338"/>
            <a:ext cx="34844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rial Black" pitchFamily="34" charset="0"/>
              </a:rPr>
              <a:t>Белый кристаллический порошок, без запаха, слабогорького вкуса, мало растворим  в воде, растворим в кипящей воде и спирте</a:t>
            </a: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45541"/>
            <a:ext cx="8784976" cy="38884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i="1" dirty="0" smtClean="0"/>
              <a:t>Получение водорастворимой формы </a:t>
            </a:r>
            <a:r>
              <a:rPr lang="ru-RU" sz="2800" i="1" dirty="0" err="1" smtClean="0"/>
              <a:t>барбитала</a:t>
            </a:r>
            <a:endParaRPr lang="ru-RU" sz="28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44" y="1124744"/>
            <a:ext cx="2491664" cy="213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1475656" y="1412776"/>
            <a:ext cx="0" cy="14401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574016" y="1412776"/>
            <a:ext cx="0" cy="14401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051720" y="1628800"/>
            <a:ext cx="144016" cy="14401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051720" y="1843704"/>
            <a:ext cx="15543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820776" y="2492896"/>
            <a:ext cx="144016" cy="7200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835736" y="2564904"/>
            <a:ext cx="144016" cy="7200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2011744" y="2564904"/>
            <a:ext cx="130272" cy="7200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1999164" y="2636912"/>
            <a:ext cx="130272" cy="7200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987824" y="2189757"/>
            <a:ext cx="108012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70468"/>
            <a:ext cx="2520280" cy="183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252064" y="29969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N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99992" y="26369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HO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982034" y="2636912"/>
            <a:ext cx="540060" cy="28803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7217960" y="2267744"/>
            <a:ext cx="108012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" name="TextBox 7167"/>
          <p:cNvSpPr txBox="1"/>
          <p:nvPr/>
        </p:nvSpPr>
        <p:spPr>
          <a:xfrm>
            <a:off x="7217960" y="1916832"/>
            <a:ext cx="117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NaOH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7308304" y="2339588"/>
            <a:ext cx="117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 H</a:t>
            </a:r>
            <a:r>
              <a:rPr lang="en-US" sz="1200" dirty="0" smtClean="0"/>
              <a:t>2</a:t>
            </a:r>
            <a:r>
              <a:rPr lang="en-US" dirty="0" smtClean="0"/>
              <a:t>O</a:t>
            </a:r>
            <a:endParaRPr lang="ru-RU" sz="2800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1" y="3933056"/>
            <a:ext cx="256637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1799692" y="57332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N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0776" y="53639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NaO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69" name="TextBox 7168"/>
          <p:cNvSpPr txBox="1"/>
          <p:nvPr/>
        </p:nvSpPr>
        <p:spPr>
          <a:xfrm>
            <a:off x="467544" y="62373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БАРБИТАЛ НАТРИЯ</a:t>
            </a:r>
            <a:endParaRPr lang="ru-RU" b="1" dirty="0"/>
          </a:p>
        </p:txBody>
      </p:sp>
      <p:sp>
        <p:nvSpPr>
          <p:cNvPr id="7176" name="TextBox 7175"/>
          <p:cNvSpPr txBox="1"/>
          <p:nvPr/>
        </p:nvSpPr>
        <p:spPr>
          <a:xfrm>
            <a:off x="4067944" y="3861048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rial Black" pitchFamily="34" charset="0"/>
              </a:rPr>
              <a:t>Барбитал натрия – белый кристаллический порошок без запаха, слабогорького вкуса, легко растворим в воде</a:t>
            </a:r>
            <a:endParaRPr lang="ru-RU" sz="2400" dirty="0">
              <a:latin typeface="Arial Black" pitchFamily="34" charset="0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175668" y="5085184"/>
            <a:ext cx="54006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2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01408" cy="8972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/>
              <a:t>ФЕНОБАРБИТАЛ</a:t>
            </a:r>
            <a:endParaRPr lang="ru-RU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1474788"/>
            <a:ext cx="401161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2060848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/>
              <a:t>ЭТАМИНАЛ - НАТРИЙ</a:t>
            </a:r>
            <a:endParaRPr lang="ru-RU" sz="3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07" y="1818402"/>
            <a:ext cx="4011613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494116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4372373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</a:rPr>
              <a:t>NaO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232245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284567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CH – CH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– CH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– CH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340535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CH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15832"/>
            <a:ext cx="8352928" cy="5189512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Общие реакции на барбитураты: при добавлении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CaCl2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Co(NO3)2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щелочной среде, появляется сине – фиолетовое окрашивание</a:t>
            </a:r>
          </a:p>
          <a:p>
            <a:pPr marL="502920" indent="-45720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Специфические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осадительные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реакции: при взаимодействии с раствором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присутствии карбонатной смеси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KHCO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барбитураты дают разные эффекты реакции:</a:t>
            </a:r>
          </a:p>
          <a:p>
            <a:pPr marL="4572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Барбитал – сине – фиолетовое окрашивание → красновато – сиреневый осадок.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Фенобарбитал → бледно – сиреневый осадок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Этаминал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натрий →голубой осадок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88640"/>
            <a:ext cx="76692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4095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Monotype Corsiva" pitchFamily="66" charset="0"/>
              </a:rPr>
              <a:t>КОНДЕНСИРОВАННЫЕ СИСТЕМЫ ГЕТЕРОЦИКЛОВ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772816"/>
            <a:ext cx="4104456" cy="122413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ПУРИН И ЕГО ПРОИЗВОДНЫЕ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140688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4725144"/>
            <a:ext cx="79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N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996952"/>
            <a:ext cx="79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N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 rot="5400000">
            <a:off x="2184381" y="3622303"/>
            <a:ext cx="1599787" cy="1067558"/>
          </a:xfrm>
          <a:prstGeom prst="homePlat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18054" y="3125355"/>
            <a:ext cx="79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4869159"/>
            <a:ext cx="79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N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551287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ПУРИН</a:t>
            </a:r>
            <a:endParaRPr lang="ru-RU" sz="32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115616" y="3125355"/>
            <a:ext cx="728950" cy="33326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950888" y="4385457"/>
            <a:ext cx="540060" cy="47027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573778" y="3458617"/>
            <a:ext cx="0" cy="92684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1147664" y="4194649"/>
            <a:ext cx="696902" cy="38647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9992" y="2708920"/>
            <a:ext cx="38884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Arial Black" pitchFamily="34" charset="0"/>
              </a:rPr>
              <a:t>Бесцветное кристаллическое вещество, хорошо растворимое в воде, плохо в органических растворителях.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8136904" cy="13535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2300" dirty="0" smtClean="0"/>
              <a:t>   </a:t>
            </a:r>
            <a:r>
              <a:rPr lang="ru-RU" sz="2300" dirty="0" smtClean="0"/>
              <a:t>Среди </a:t>
            </a:r>
            <a:r>
              <a:rPr lang="ru-RU" sz="2300" dirty="0"/>
              <a:t>конденсированных систем из </a:t>
            </a:r>
            <a:r>
              <a:rPr lang="ru-RU" sz="2300" dirty="0" err="1"/>
              <a:t>гетероциклов</a:t>
            </a:r>
            <a:r>
              <a:rPr lang="ru-RU" sz="2300" dirty="0"/>
              <a:t> важнейшими являются бициклические. Из бициклических </a:t>
            </a:r>
            <a:r>
              <a:rPr lang="ru-RU" sz="2300" dirty="0" err="1"/>
              <a:t>гетероциклов</a:t>
            </a:r>
            <a:r>
              <a:rPr lang="ru-RU" sz="2300" dirty="0"/>
              <a:t> наиболее распространены в природе пурин и его производные.</a:t>
            </a:r>
          </a:p>
          <a:p>
            <a:pPr algn="just"/>
            <a:r>
              <a:rPr lang="ru-RU" sz="2300" i="1" dirty="0"/>
              <a:t>Пурин</a:t>
            </a:r>
            <a:r>
              <a:rPr lang="ru-RU" sz="2300" dirty="0"/>
              <a:t> образован двумя конденсированными </a:t>
            </a:r>
            <a:r>
              <a:rPr lang="ru-RU" sz="2300" dirty="0" err="1"/>
              <a:t>гетероциклами</a:t>
            </a:r>
            <a:r>
              <a:rPr lang="ru-RU" sz="2300" dirty="0"/>
              <a:t> — пиримидином и имидазолом: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560840" cy="1152127"/>
          </a:xfrm>
        </p:spPr>
        <p:txBody>
          <a:bodyPr/>
          <a:lstStyle/>
          <a:p>
            <a:pPr algn="ctr"/>
            <a:r>
              <a:rPr lang="ru-RU" sz="3600" dirty="0" smtClean="0"/>
              <a:t>Строение конденсированных</a:t>
            </a:r>
            <a:br>
              <a:rPr lang="ru-RU" sz="3600" dirty="0" smtClean="0"/>
            </a:br>
            <a:r>
              <a:rPr lang="ru-RU" sz="3600" dirty="0" err="1" smtClean="0"/>
              <a:t>гетероциклов</a:t>
            </a: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19327" t="42474" r="73856" b="46482"/>
          <a:stretch/>
        </p:blipFill>
        <p:spPr bwMode="auto">
          <a:xfrm>
            <a:off x="3923928" y="2780928"/>
            <a:ext cx="1872208" cy="1712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653136"/>
            <a:ext cx="8730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/>
              <a:t>В положениях 1, 3 и 7 пуринового кольца находятся пиридиновые атомы азота </a:t>
            </a:r>
            <a:endParaRPr lang="en-US" dirty="0" smtClean="0"/>
          </a:p>
          <a:p>
            <a:pPr algn="just"/>
            <a:r>
              <a:rPr lang="ru-RU" dirty="0" smtClean="0"/>
              <a:t>основные </a:t>
            </a:r>
            <a:r>
              <a:rPr lang="ru-RU" dirty="0"/>
              <a:t>центры</a:t>
            </a:r>
            <a:r>
              <a:rPr lang="ru-RU" dirty="0" smtClean="0"/>
              <a:t>),</a:t>
            </a:r>
            <a:r>
              <a:rPr lang="en-US" dirty="0"/>
              <a:t> </a:t>
            </a:r>
            <a:r>
              <a:rPr lang="ru-RU" dirty="0" smtClean="0"/>
              <a:t>в </a:t>
            </a:r>
            <a:r>
              <a:rPr lang="ru-RU" dirty="0"/>
              <a:t>положении 9 — </a:t>
            </a:r>
            <a:r>
              <a:rPr lang="ru-RU" dirty="0" err="1"/>
              <a:t>пиррольный</a:t>
            </a:r>
            <a:r>
              <a:rPr lang="ru-RU" dirty="0"/>
              <a:t> атом азота </a:t>
            </a:r>
            <a:endParaRPr lang="en-US" dirty="0" smtClean="0"/>
          </a:p>
          <a:p>
            <a:pPr algn="just"/>
            <a:r>
              <a:rPr lang="ru-RU" dirty="0" smtClean="0"/>
              <a:t>(</a:t>
            </a:r>
            <a:r>
              <a:rPr lang="ru-RU" dirty="0"/>
              <a:t>NH-кислот- </a:t>
            </a:r>
            <a:r>
              <a:rPr lang="ru-RU" dirty="0" err="1"/>
              <a:t>ный</a:t>
            </a:r>
            <a:r>
              <a:rPr lang="ru-RU" dirty="0"/>
              <a:t> центр). </a:t>
            </a:r>
            <a:r>
              <a:rPr lang="ru-RU" dirty="0" smtClean="0"/>
              <a:t>Наличие </a:t>
            </a:r>
            <a:r>
              <a:rPr lang="ru-RU" dirty="0"/>
              <a:t>кислотного и основных центров в одном </a:t>
            </a:r>
            <a:endParaRPr lang="en-US" dirty="0" smtClean="0"/>
          </a:p>
          <a:p>
            <a:pPr algn="just"/>
            <a:r>
              <a:rPr lang="ru-RU" dirty="0" smtClean="0"/>
              <a:t>цикле </a:t>
            </a:r>
            <a:r>
              <a:rPr lang="ru-RU" dirty="0"/>
              <a:t>приводит к явлению </a:t>
            </a:r>
            <a:r>
              <a:rPr lang="ru-RU" dirty="0" err="1"/>
              <a:t>прототропной</a:t>
            </a:r>
            <a:r>
              <a:rPr lang="ru-RU" dirty="0"/>
              <a:t> таутомерии: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149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560840" cy="1152127"/>
          </a:xfrm>
        </p:spPr>
        <p:txBody>
          <a:bodyPr/>
          <a:lstStyle/>
          <a:p>
            <a:pPr algn="ctr"/>
            <a:r>
              <a:rPr lang="ru-RU" sz="3600" dirty="0" smtClean="0"/>
              <a:t>Строение конденсированных</a:t>
            </a:r>
            <a:br>
              <a:rPr lang="ru-RU" sz="3600" dirty="0" smtClean="0"/>
            </a:br>
            <a:r>
              <a:rPr lang="ru-RU" sz="3600" dirty="0" err="1" smtClean="0"/>
              <a:t>гетероциклов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54599" y="1582604"/>
            <a:ext cx="8868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 smtClean="0"/>
              <a:t>   </a:t>
            </a:r>
            <a:r>
              <a:rPr lang="ru-RU" dirty="0" smtClean="0"/>
              <a:t>В положениях 1, 3 и 7 пуринового кольца находятся пиридиновые атомы азота </a:t>
            </a:r>
            <a:endParaRPr lang="en-US" dirty="0" smtClean="0"/>
          </a:p>
          <a:p>
            <a:pPr algn="just"/>
            <a:r>
              <a:rPr lang="ru-RU" dirty="0" smtClean="0"/>
              <a:t>основные центры),</a:t>
            </a:r>
            <a:r>
              <a:rPr lang="en-US" dirty="0" smtClean="0"/>
              <a:t> </a:t>
            </a:r>
            <a:r>
              <a:rPr lang="ru-RU" dirty="0" smtClean="0"/>
              <a:t>в положении 9 — </a:t>
            </a:r>
            <a:r>
              <a:rPr lang="ru-RU" dirty="0" err="1" smtClean="0"/>
              <a:t>пиррольный</a:t>
            </a:r>
            <a:r>
              <a:rPr lang="ru-RU" dirty="0" smtClean="0"/>
              <a:t> атом азота </a:t>
            </a:r>
            <a:endParaRPr lang="en-US" dirty="0" smtClean="0"/>
          </a:p>
          <a:p>
            <a:pPr algn="just"/>
            <a:r>
              <a:rPr lang="ru-RU" dirty="0" smtClean="0"/>
              <a:t>(NH-кислот- </a:t>
            </a:r>
            <a:r>
              <a:rPr lang="ru-RU" dirty="0" err="1" smtClean="0"/>
              <a:t>ный</a:t>
            </a:r>
            <a:r>
              <a:rPr lang="ru-RU" dirty="0" smtClean="0"/>
              <a:t> центр). Наличие кислотного и основных центров в одном </a:t>
            </a:r>
            <a:endParaRPr lang="en-US" dirty="0" smtClean="0"/>
          </a:p>
          <a:p>
            <a:pPr algn="just"/>
            <a:r>
              <a:rPr lang="ru-RU" dirty="0" smtClean="0"/>
              <a:t>цикле приводит к явлению </a:t>
            </a:r>
            <a:r>
              <a:rPr lang="ru-RU" dirty="0" err="1" smtClean="0"/>
              <a:t>прототропной</a:t>
            </a:r>
            <a:r>
              <a:rPr lang="ru-RU" dirty="0" smtClean="0"/>
              <a:t> таутомерии: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4599" y="4725144"/>
            <a:ext cx="8565873" cy="201622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300" dirty="0">
                <a:solidFill>
                  <a:schemeClr val="tx1"/>
                </a:solidFill>
              </a:rPr>
              <a:t>Пурин является ароматическим соединением, содержит сопряженную </a:t>
            </a:r>
            <a:r>
              <a:rPr lang="ru-RU" sz="2300" dirty="0" err="1">
                <a:solidFill>
                  <a:schemeClr val="tx1"/>
                </a:solidFill>
              </a:rPr>
              <a:t>Юя</a:t>
            </a:r>
            <a:r>
              <a:rPr lang="ru-RU" sz="2300" dirty="0">
                <a:solidFill>
                  <a:schemeClr val="tx1"/>
                </a:solidFill>
              </a:rPr>
              <a:t>-электронную систему, устойчив к действию окислителей.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</a:rPr>
              <a:t>Пурин — амфотерное соединение: представляет собой слабую NH-кислоту (</a:t>
            </a:r>
            <a:r>
              <a:rPr lang="ru-RU" sz="2300" dirty="0" err="1">
                <a:solidFill>
                  <a:schemeClr val="tx1"/>
                </a:solidFill>
              </a:rPr>
              <a:t>рКа</a:t>
            </a:r>
            <a:r>
              <a:rPr lang="ru-RU" sz="2300" dirty="0">
                <a:solidFill>
                  <a:schemeClr val="tx1"/>
                </a:solidFill>
              </a:rPr>
              <a:t> = 8,9) и слабое основание (р= 11,6). Основные свойства проявляет пиридиновый атом азота в </a:t>
            </a:r>
            <a:r>
              <a:rPr lang="ru-RU" sz="2300" dirty="0" err="1">
                <a:solidFill>
                  <a:schemeClr val="tx1"/>
                </a:solidFill>
              </a:rPr>
              <a:t>имидазольном</a:t>
            </a:r>
            <a:r>
              <a:rPr lang="ru-RU" sz="2300" dirty="0">
                <a:solidFill>
                  <a:schemeClr val="tx1"/>
                </a:solidFill>
              </a:rPr>
              <a:t> кольце. </a:t>
            </a:r>
            <a:r>
              <a:rPr lang="ru-RU" sz="2300" dirty="0" err="1">
                <a:solidFill>
                  <a:schemeClr val="tx1"/>
                </a:solidFill>
              </a:rPr>
              <a:t>Основность</a:t>
            </a:r>
            <a:r>
              <a:rPr lang="ru-RU" sz="2300" dirty="0">
                <a:solidFill>
                  <a:schemeClr val="tx1"/>
                </a:solidFill>
              </a:rPr>
              <a:t> пиридиновых атомов азота кольца пиримидина понижена из-за их электроноакцепторного влияния друг на друга</a:t>
            </a:r>
            <a:r>
              <a:rPr lang="ru-RU" sz="2300" dirty="0" smtClean="0">
                <a:solidFill>
                  <a:schemeClr val="tx1"/>
                </a:solidFill>
              </a:rPr>
              <a:t>.</a:t>
            </a:r>
            <a:r>
              <a:rPr lang="ru-RU" b="1" i="1" dirty="0"/>
              <a:t> </a:t>
            </a:r>
            <a:endParaRPr lang="ru-RU" b="1" i="1" dirty="0" smtClean="0"/>
          </a:p>
          <a:p>
            <a:pPr algn="just"/>
            <a:r>
              <a:rPr lang="ru-RU" b="1" i="1" dirty="0" smtClean="0"/>
              <a:t>Производные </a:t>
            </a:r>
            <a:r>
              <a:rPr lang="ru-RU" b="1" i="1" dirty="0"/>
              <a:t>пурина</a:t>
            </a:r>
            <a:r>
              <a:rPr lang="ru-RU" dirty="0"/>
              <a:t> условно можно подразделить на два ряда: производные 7Н- и 9Н-пурина.</a:t>
            </a:r>
            <a:endParaRPr lang="ru-RU" sz="2300" dirty="0">
              <a:solidFill>
                <a:schemeClr val="tx1"/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19722" t="60117" r="61413" b="23888"/>
          <a:stretch/>
        </p:blipFill>
        <p:spPr bwMode="auto">
          <a:xfrm>
            <a:off x="2771800" y="2941619"/>
            <a:ext cx="3528392" cy="1495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827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1511777"/>
            <a:ext cx="7560840" cy="88211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</a:rPr>
              <a:t>Для биологических систем наибольшее значение из шестичленных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solidFill>
                  <a:schemeClr val="tx1"/>
                </a:solidFill>
              </a:rPr>
              <a:t>гетероциклов</a:t>
            </a:r>
            <a:r>
              <a:rPr lang="ru-RU" sz="1800" dirty="0">
                <a:solidFill>
                  <a:schemeClr val="tx1"/>
                </a:solidFill>
              </a:rPr>
              <a:t> с одним </a:t>
            </a:r>
            <a:r>
              <a:rPr lang="ru-RU" sz="1800" dirty="0" err="1">
                <a:solidFill>
                  <a:schemeClr val="tx1"/>
                </a:solidFill>
              </a:rPr>
              <a:t>гетероатомом</a:t>
            </a:r>
            <a:r>
              <a:rPr lang="ru-RU" sz="1800" dirty="0">
                <a:solidFill>
                  <a:schemeClr val="tx1"/>
                </a:solidFill>
              </a:rPr>
              <a:t> азота имеют пиридин и хинолин, а с двумя </a:t>
            </a:r>
            <a:r>
              <a:rPr lang="ru-RU" sz="1800" dirty="0" err="1">
                <a:solidFill>
                  <a:schemeClr val="tx1"/>
                </a:solidFill>
              </a:rPr>
              <a:t>гетероатомами</a:t>
            </a:r>
            <a:r>
              <a:rPr lang="ru-RU" sz="1800" dirty="0">
                <a:solidFill>
                  <a:schemeClr val="tx1"/>
                </a:solidFill>
              </a:rPr>
              <a:t> азота — пиримидин: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848872" cy="720080"/>
          </a:xfrm>
        </p:spPr>
        <p:txBody>
          <a:bodyPr/>
          <a:lstStyle/>
          <a:p>
            <a:pPr marL="182880" indent="0">
              <a:buNone/>
            </a:pPr>
            <a:r>
              <a:rPr lang="ru-RU" sz="4000" dirty="0" smtClean="0"/>
              <a:t>Шестичленные </a:t>
            </a:r>
            <a:r>
              <a:rPr lang="ru-RU" sz="4000" dirty="0" err="1" smtClean="0"/>
              <a:t>гетероциклы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472514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</a:t>
            </a:r>
            <a:r>
              <a:rPr lang="ru-RU" dirty="0" smtClean="0"/>
              <a:t>состав этих </a:t>
            </a:r>
            <a:r>
              <a:rPr lang="ru-RU" dirty="0"/>
              <a:t>циклов входят пиридиновые атомы азота, которые являются основными и нуклеофильными реакционными центрами. Все указанные </a:t>
            </a:r>
            <a:r>
              <a:rPr lang="ru-RU" dirty="0" err="1"/>
              <a:t>гетероциклы</a:t>
            </a:r>
            <a:r>
              <a:rPr lang="ru-RU" dirty="0"/>
              <a:t> — это ароматические соединения.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9402" t="39054" r="49171" b="45268"/>
          <a:stretch/>
        </p:blipFill>
        <p:spPr bwMode="auto">
          <a:xfrm>
            <a:off x="932479" y="2627901"/>
            <a:ext cx="7207034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3863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60648"/>
            <a:ext cx="7173416" cy="125732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4000" b="1" dirty="0" smtClean="0"/>
              <a:t>КСАНТИН</a:t>
            </a:r>
            <a:endParaRPr lang="en-US" sz="4000" b="1" dirty="0" smtClean="0"/>
          </a:p>
          <a:p>
            <a:pPr marL="45720" indent="0" algn="ctr">
              <a:buNone/>
            </a:pPr>
            <a:r>
              <a:rPr lang="en-US" sz="3000" b="1" dirty="0" smtClean="0"/>
              <a:t>2, 6 -</a:t>
            </a:r>
            <a:r>
              <a:rPr lang="ru-RU" sz="3000" b="1" dirty="0" err="1" smtClean="0"/>
              <a:t>дигидроксипурин</a:t>
            </a:r>
            <a:endParaRPr lang="en-US" sz="3000" b="1" dirty="0" smtClean="0"/>
          </a:p>
          <a:p>
            <a:pPr marL="45720" indent="0">
              <a:buNone/>
            </a:pPr>
            <a:endParaRPr lang="ru-RU" sz="40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3017837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53" y="2636912"/>
            <a:ext cx="202272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8750" y="500400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N 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190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716016" y="4293096"/>
            <a:ext cx="428798" cy="50405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525344" cy="132932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000" b="1" dirty="0" smtClean="0"/>
              <a:t>МОЧЕВАЯ КИСЛОТА</a:t>
            </a:r>
          </a:p>
          <a:p>
            <a:pPr marL="45720" indent="0" algn="ctr">
              <a:buNone/>
            </a:pPr>
            <a:r>
              <a:rPr lang="ru-RU" sz="2800" dirty="0" smtClean="0"/>
              <a:t>2, 6, 8 - </a:t>
            </a:r>
            <a:r>
              <a:rPr lang="ru-RU" sz="2800" dirty="0" err="1" smtClean="0"/>
              <a:t>тригидроксипурин</a:t>
            </a:r>
            <a:endParaRPr lang="ru-RU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824"/>
            <a:ext cx="5614987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14067"/>
            <a:ext cx="190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6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13376" cy="132932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000" b="1" dirty="0" smtClean="0"/>
              <a:t>КОФЕИН</a:t>
            </a:r>
          </a:p>
          <a:p>
            <a:pPr marL="45720" indent="0" algn="ctr">
              <a:buNone/>
            </a:pPr>
            <a:r>
              <a:rPr lang="ru-RU" sz="2800" dirty="0" smtClean="0"/>
              <a:t>1, 3, 7 - </a:t>
            </a:r>
            <a:r>
              <a:rPr lang="ru-RU" sz="2800" dirty="0" err="1" smtClean="0"/>
              <a:t>триметилксантин</a:t>
            </a:r>
            <a:endParaRPr lang="ru-RU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2693987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24" y="3456416"/>
            <a:ext cx="1189037" cy="263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73885" y="3112730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– СН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5301208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– СН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110417"/>
            <a:ext cx="1035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Н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С–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55976" y="3574395"/>
            <a:ext cx="0" cy="115074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807942" y="4725144"/>
            <a:ext cx="340122" cy="50405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2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669360" cy="147334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000" b="1" dirty="0" smtClean="0"/>
              <a:t>ТЕОФИЛЛИН</a:t>
            </a:r>
          </a:p>
          <a:p>
            <a:pPr marL="45720" indent="0" algn="ctr">
              <a:buNone/>
            </a:pPr>
            <a:r>
              <a:rPr lang="ru-RU" sz="2800" dirty="0" smtClean="0"/>
              <a:t>1, 3 - </a:t>
            </a:r>
            <a:r>
              <a:rPr lang="ru-RU" sz="2800" dirty="0" err="1" smtClean="0"/>
              <a:t>диметилксантин</a:t>
            </a:r>
            <a:endParaRPr lang="ru-RU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385286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314096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N - H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9477"/>
            <a:ext cx="11890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07904" y="5294366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white">
                    <a:lumMod val="50000"/>
                  </a:prstClr>
                </a:solidFill>
              </a:rPr>
              <a:t>N</a:t>
            </a:r>
            <a:r>
              <a:rPr lang="ru-RU" sz="2400" b="1" dirty="0">
                <a:solidFill>
                  <a:prstClr val="white">
                    <a:lumMod val="50000"/>
                  </a:prstClr>
                </a:solidFill>
              </a:rPr>
              <a:t> – СН</a:t>
            </a:r>
            <a:r>
              <a:rPr lang="ru-RU" b="1" dirty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ru-RU" sz="2400" b="1" dirty="0">
                <a:solidFill>
                  <a:prstClr val="white">
                    <a:lumMod val="50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814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692696"/>
            <a:ext cx="6957392" cy="147334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000" dirty="0" smtClean="0"/>
              <a:t>ТЕОБРОМИН</a:t>
            </a:r>
          </a:p>
          <a:p>
            <a:pPr marL="45720" indent="0" algn="ctr">
              <a:buNone/>
            </a:pPr>
            <a:r>
              <a:rPr lang="ru-RU" sz="2800" dirty="0" smtClean="0"/>
              <a:t>3, 7 - </a:t>
            </a:r>
            <a:r>
              <a:rPr lang="ru-RU" sz="2800" dirty="0" err="1" smtClean="0"/>
              <a:t>диметилксантин</a:t>
            </a:r>
            <a:endParaRPr lang="ru-RU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385286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5229200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white">
                    <a:lumMod val="50000"/>
                  </a:prstClr>
                </a:solidFill>
              </a:rPr>
              <a:t>N</a:t>
            </a:r>
            <a:r>
              <a:rPr lang="ru-RU" sz="2400" b="1" dirty="0">
                <a:solidFill>
                  <a:prstClr val="white">
                    <a:lumMod val="50000"/>
                  </a:prstClr>
                </a:solidFill>
              </a:rPr>
              <a:t> – СН</a:t>
            </a:r>
            <a:r>
              <a:rPr lang="ru-RU" b="1" dirty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ru-RU" sz="2400" b="1" dirty="0">
                <a:solidFill>
                  <a:prstClr val="white">
                    <a:lumMod val="50000"/>
                  </a:prstClr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3127254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>
                    <a:lumMod val="50000"/>
                  </a:prstClr>
                </a:solidFill>
              </a:rPr>
              <a:t>Н - </a:t>
            </a:r>
            <a:r>
              <a:rPr lang="en-US" sz="2400" b="1" dirty="0" smtClean="0">
                <a:solidFill>
                  <a:prstClr val="white">
                    <a:lumMod val="50000"/>
                  </a:prstClr>
                </a:solidFill>
              </a:rPr>
              <a:t>N</a:t>
            </a:r>
            <a:r>
              <a:rPr lang="ru-RU" sz="2400" b="1" dirty="0" smtClean="0">
                <a:solidFill>
                  <a:prstClr val="white">
                    <a:lumMod val="50000"/>
                  </a:prstClr>
                </a:solidFill>
              </a:rPr>
              <a:t>  </a:t>
            </a:r>
            <a:endParaRPr lang="ru-RU" sz="24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3068959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white">
                    <a:lumMod val="50000"/>
                  </a:prstClr>
                </a:solidFill>
              </a:rPr>
              <a:t>N</a:t>
            </a:r>
            <a:r>
              <a:rPr lang="ru-RU" sz="2400" b="1" dirty="0">
                <a:solidFill>
                  <a:prstClr val="white">
                    <a:lumMod val="50000"/>
                  </a:prstClr>
                </a:solidFill>
              </a:rPr>
              <a:t> – СН</a:t>
            </a:r>
            <a:r>
              <a:rPr lang="ru-RU" b="1" dirty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ru-RU" sz="2400" b="1" dirty="0">
                <a:solidFill>
                  <a:prstClr val="white">
                    <a:lumMod val="50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82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397552" cy="2808312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Теофиллин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теобромин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обладают мочегонным действием, кофеин стимулирует ЦНС</a:t>
            </a:r>
          </a:p>
          <a:p>
            <a:pPr marL="45720" indent="0"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Физические свойства пуриновых алкалоидов: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белые кристаллические порошки, мало растворимы в воде, лучше в горячей воде. Соли пуриновых алкалоидов растворимы в воде, например кофеин – натрия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бензоат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3765126" cy="270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78390" y="3933056"/>
            <a:ext cx="1779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/>
                <a:cs typeface="Times New Roman"/>
              </a:rPr>
              <a:t>*</a:t>
            </a:r>
            <a:endParaRPr lang="ru-RU" sz="24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12" y="3212976"/>
            <a:ext cx="140309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81164"/>
            <a:ext cx="566107" cy="116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4981" y="2960761"/>
            <a:ext cx="142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    O</a:t>
            </a:r>
          </a:p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C - 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ONa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6516216" y="3212976"/>
            <a:ext cx="144016" cy="101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516216" y="3281560"/>
            <a:ext cx="144016" cy="101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2" y="537321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ru-RU" dirty="0" smtClean="0"/>
              <a:t>, 3, 7 – </a:t>
            </a:r>
            <a:r>
              <a:rPr lang="ru-RU" dirty="0" err="1" smtClean="0"/>
              <a:t>триметилксантин</a:t>
            </a:r>
            <a:r>
              <a:rPr lang="ru-RU" dirty="0" smtClean="0"/>
              <a:t> </a:t>
            </a:r>
            <a:r>
              <a:rPr lang="ru-RU" dirty="0" err="1" smtClean="0"/>
              <a:t>бензоат</a:t>
            </a:r>
            <a:r>
              <a:rPr lang="ru-RU" dirty="0" smtClean="0"/>
              <a:t> натрия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0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1.</a:t>
            </a:r>
            <a:r>
              <a:rPr lang="ru-RU" dirty="0" smtClean="0"/>
              <a:t> Общая качественная реакция – </a:t>
            </a:r>
            <a:r>
              <a:rPr lang="ru-RU" dirty="0" err="1" smtClean="0"/>
              <a:t>мурексидная</a:t>
            </a:r>
            <a:r>
              <a:rPr lang="ru-RU" dirty="0" smtClean="0"/>
              <a:t> проба. Препарат нагревают с </a:t>
            </a:r>
            <a:r>
              <a:rPr lang="en-US" dirty="0" smtClean="0"/>
              <a:t>HCl </a:t>
            </a:r>
            <a:r>
              <a:rPr lang="ru-RU" dirty="0" smtClean="0"/>
              <a:t>и пергидролем, выпаривают досуха (окисление), затем к сухому остатку + раствор аммиака, появляется пурпурно – красное окрашивание (образование аммониевой соли пурпуровой кислоты)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2.</a:t>
            </a:r>
            <a:r>
              <a:rPr lang="ru-RU" dirty="0" smtClean="0"/>
              <a:t> Реакции на кофеин:</a:t>
            </a:r>
          </a:p>
          <a:p>
            <a:pPr algn="just"/>
            <a:r>
              <a:rPr lang="ru-RU" dirty="0" smtClean="0"/>
              <a:t>С раствором танина, выпадает белый осадок, растворимый в избытке реактива.</a:t>
            </a:r>
          </a:p>
          <a:p>
            <a:pPr algn="just"/>
            <a:r>
              <a:rPr lang="ru-RU" dirty="0" smtClean="0"/>
              <a:t>С раствором йода, не должно появиться ни осадка, ни помутнения. При прибавлении нескольких капель раствора </a:t>
            </a:r>
            <a:r>
              <a:rPr lang="en-US" dirty="0" smtClean="0"/>
              <a:t>HCl</a:t>
            </a:r>
            <a:r>
              <a:rPr lang="ru-RU" dirty="0" smtClean="0"/>
              <a:t>, образуется белый осадок </a:t>
            </a:r>
            <a:r>
              <a:rPr lang="ru-RU" dirty="0" err="1" smtClean="0"/>
              <a:t>перйодида</a:t>
            </a:r>
            <a:r>
              <a:rPr lang="ru-RU" dirty="0" smtClean="0"/>
              <a:t> кофеина. Осадок растворим в избытке щелочи.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marL="45720" indent="0" algn="just">
              <a:buNone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88640"/>
            <a:ext cx="76692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5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68660"/>
            <a:ext cx="8640960" cy="590465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3. </a:t>
            </a:r>
            <a:r>
              <a:rPr lang="ru-RU" dirty="0" smtClean="0">
                <a:solidFill>
                  <a:schemeClr val="tx1"/>
                </a:solidFill>
              </a:rPr>
              <a:t>Реакции на теобромин: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en-US" dirty="0" smtClean="0">
                <a:solidFill>
                  <a:schemeClr val="tx1"/>
                </a:solidFill>
              </a:rPr>
              <a:t>CoCl</a:t>
            </a:r>
            <a:r>
              <a:rPr lang="en-US" sz="1400" dirty="0" smtClean="0">
                <a:solidFill>
                  <a:schemeClr val="tx1"/>
                </a:solidFill>
              </a:rPr>
              <a:t>2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в щелочной среде, появляется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быстро исчезающее интенсивное фиолетовое окрашивание и сразу же образуется осадок серовато – голубого цвета.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86" y="1844824"/>
            <a:ext cx="2454445" cy="186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360940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Теобромин</a:t>
            </a:r>
          </a:p>
          <a:p>
            <a:pPr algn="ctr"/>
            <a:r>
              <a:rPr lang="ru-RU" sz="1200" dirty="0" smtClean="0"/>
              <a:t>(</a:t>
            </a:r>
            <a:r>
              <a:rPr lang="ru-RU" sz="1200" dirty="0" err="1" smtClean="0"/>
              <a:t>лактамная</a:t>
            </a:r>
            <a:r>
              <a:rPr lang="ru-RU" sz="1200" dirty="0" smtClean="0"/>
              <a:t> форма)</a:t>
            </a:r>
            <a:endParaRPr lang="ru-RU" sz="12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131840" y="2775588"/>
            <a:ext cx="576064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131840" y="3068960"/>
            <a:ext cx="576064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52416"/>
            <a:ext cx="2448272" cy="18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23928" y="22768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165380" y="2348880"/>
            <a:ext cx="360040" cy="21602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283968" y="2461538"/>
            <a:ext cx="360040" cy="18466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148064" y="2646204"/>
            <a:ext cx="0" cy="56677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292080" y="3212976"/>
            <a:ext cx="216024" cy="21602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84168" y="28963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NaOH 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452320" y="3068960"/>
            <a:ext cx="576064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40170" y="5085184"/>
            <a:ext cx="415406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48" y="4149081"/>
            <a:ext cx="252140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41924" y="45091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2578" y="4127204"/>
            <a:ext cx="5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Na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102638" y="4823596"/>
            <a:ext cx="0" cy="56677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2267744" y="5373796"/>
            <a:ext cx="216024" cy="21602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222542" y="4731263"/>
            <a:ext cx="360040" cy="18466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51820" y="50737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CoCl</a:t>
            </a:r>
            <a:r>
              <a:rPr lang="en-US" sz="1200" dirty="0" smtClean="0"/>
              <a:t>2</a:t>
            </a:r>
            <a:r>
              <a:rPr lang="en-US" dirty="0" smtClean="0"/>
              <a:t>  </a:t>
            </a:r>
            <a:endParaRPr lang="ru-RU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4067944" y="5085184"/>
            <a:ext cx="576064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45" y="4071074"/>
            <a:ext cx="25177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814138" y="4152341"/>
            <a:ext cx="10801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Двойные круглые скобки 35"/>
          <p:cNvSpPr/>
          <p:nvPr/>
        </p:nvSpPr>
        <p:spPr>
          <a:xfrm>
            <a:off x="4934545" y="4127204"/>
            <a:ext cx="2517775" cy="1966093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7452320" y="48155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Co</a:t>
            </a:r>
            <a:r>
              <a:rPr lang="en-US" dirty="0" smtClean="0">
                <a:latin typeface="Times New Roman"/>
                <a:cs typeface="Times New Roman"/>
              </a:rPr>
              <a:t>↓ + </a:t>
            </a:r>
            <a:r>
              <a:rPr lang="en-US" dirty="0" err="1" smtClean="0">
                <a:latin typeface="Times New Roman"/>
                <a:cs typeface="Times New Roman"/>
              </a:rPr>
              <a:t>NaCl</a:t>
            </a:r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5004048" y="6133758"/>
            <a:ext cx="392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</a:t>
            </a:r>
            <a:r>
              <a:rPr lang="ru-RU" dirty="0" smtClean="0"/>
              <a:t>кобальтовая соль теобромина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5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561662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С</a:t>
            </a:r>
            <a:r>
              <a:rPr lang="ru-RU" dirty="0" smtClean="0"/>
              <a:t> раствором аммиака и </a:t>
            </a:r>
            <a:r>
              <a:rPr lang="en-US" dirty="0" smtClean="0"/>
              <a:t>AgNO3, </a:t>
            </a:r>
            <a:r>
              <a:rPr lang="ru-RU" dirty="0" smtClean="0"/>
              <a:t>после встряхивания образуется густая желатинообразная масса, которая разжижается при нагревании до 80  и снова застывает при охлаждении</a:t>
            </a:r>
          </a:p>
          <a:p>
            <a:endParaRPr lang="ru-RU" dirty="0"/>
          </a:p>
          <a:p>
            <a:endParaRPr lang="ru-RU" dirty="0" smtClean="0"/>
          </a:p>
          <a:p>
            <a:pPr marL="4572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4. </a:t>
            </a:r>
            <a:r>
              <a:rPr lang="ru-RU" dirty="0" smtClean="0">
                <a:solidFill>
                  <a:schemeClr val="tx1"/>
                </a:solidFill>
              </a:rPr>
              <a:t>Теофиллин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 err="1" smtClean="0">
                <a:solidFill>
                  <a:schemeClr val="tx1"/>
                </a:solidFill>
              </a:rPr>
              <a:t>С</a:t>
            </a:r>
            <a:r>
              <a:rPr lang="en-US" dirty="0" smtClean="0">
                <a:solidFill>
                  <a:schemeClr val="tx1"/>
                </a:solidFill>
              </a:rPr>
              <a:t>oCl</a:t>
            </a:r>
            <a:r>
              <a:rPr lang="en-US" sz="16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в щелочной среде образуется белый осадок с розоватым оттенком.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5247075" y="1045340"/>
            <a:ext cx="54006" cy="54006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Применение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340768"/>
            <a:ext cx="8784976" cy="5328592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/>
              <a:t>Кофеин</a:t>
            </a:r>
            <a:r>
              <a:rPr lang="ru-RU" dirty="0" smtClean="0"/>
              <a:t> – стимулирует ЦНС, повышает умственную и физическую работоспособность; усиливает и учащает сердечный ритм, уменьшает спазмы мозговых и коронарных сосудов. В больших дозах приводит к истощению нервных клеток.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b="1" dirty="0" smtClean="0"/>
              <a:t>Теобромин –</a:t>
            </a:r>
            <a:r>
              <a:rPr lang="ru-RU" dirty="0" smtClean="0"/>
              <a:t> </a:t>
            </a:r>
            <a:r>
              <a:rPr lang="ru-RU" dirty="0" err="1" smtClean="0"/>
              <a:t>спазмалитическое</a:t>
            </a:r>
            <a:r>
              <a:rPr lang="ru-RU" dirty="0" smtClean="0"/>
              <a:t> (</a:t>
            </a:r>
            <a:r>
              <a:rPr lang="ru-RU" dirty="0" err="1" smtClean="0"/>
              <a:t>сосудо</a:t>
            </a:r>
            <a:r>
              <a:rPr lang="ru-RU" dirty="0" smtClean="0"/>
              <a:t> и </a:t>
            </a:r>
            <a:r>
              <a:rPr lang="ru-RU" dirty="0" err="1" smtClean="0"/>
              <a:t>бронхорасширяющее</a:t>
            </a:r>
            <a:r>
              <a:rPr lang="ru-RU" dirty="0" smtClean="0"/>
              <a:t>) и диуретическое средство, слабо возбуждает ЦНС, стимулирует сердечную деятельность. Применяется при спазмах сосудов сердца и мозга.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b="1" dirty="0" smtClean="0"/>
              <a:t>Теофиллин</a:t>
            </a:r>
            <a:r>
              <a:rPr lang="ru-RU" dirty="0" smtClean="0"/>
              <a:t> – </a:t>
            </a:r>
            <a:r>
              <a:rPr lang="ru-RU" dirty="0" err="1" smtClean="0"/>
              <a:t>спазмалитическое</a:t>
            </a:r>
            <a:r>
              <a:rPr lang="ru-RU" dirty="0" smtClean="0"/>
              <a:t>, диуретическое, применяется как сосудорасширяющее при сердечной недостаточности, при бронхите, астме.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46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1920" y="1916832"/>
            <a:ext cx="4896544" cy="29523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Атом азота в шестичленном цикле пиридина проявляет электроноакцепторные свойства, оказывая отрицательный индуктивный и отрицательный </a:t>
            </a:r>
            <a:r>
              <a:rPr lang="ru-RU" dirty="0" err="1"/>
              <a:t>мезомерный</a:t>
            </a:r>
            <a:r>
              <a:rPr lang="ru-RU" dirty="0"/>
              <a:t> эффекты (-М-, -/-эффект), что вызывает нарушение симметрии я-электронной системы и появление в кольце как </a:t>
            </a:r>
            <a:r>
              <a:rPr lang="ru-RU" dirty="0" err="1"/>
              <a:t>электрофильных</a:t>
            </a:r>
            <a:r>
              <a:rPr lang="ru-RU" dirty="0"/>
              <a:t>, так и нуклеофильных реакционных </a:t>
            </a:r>
            <a:r>
              <a:rPr lang="ru-RU" dirty="0" smtClean="0"/>
              <a:t>центров.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640960" cy="1152127"/>
          </a:xfrm>
        </p:spPr>
        <p:txBody>
          <a:bodyPr/>
          <a:lstStyle/>
          <a:p>
            <a:pPr algn="ctr"/>
            <a:r>
              <a:rPr lang="ru-RU" sz="4000" dirty="0"/>
              <a:t>Строение шестичленных </a:t>
            </a:r>
            <a:r>
              <a:rPr lang="ru-RU" sz="4000" dirty="0" err="1"/>
              <a:t>гетероциклов</a:t>
            </a:r>
            <a:endParaRPr lang="ru-RU" sz="40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0524" t="40764" r="66168" b="43843"/>
          <a:stretch/>
        </p:blipFill>
        <p:spPr bwMode="auto">
          <a:xfrm>
            <a:off x="467544" y="2204864"/>
            <a:ext cx="3024336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8092" y="5013176"/>
            <a:ext cx="8667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связи с этим пиридин, например, вступает в реакции как </a:t>
            </a:r>
            <a:r>
              <a:rPr lang="ru-RU" dirty="0" err="1"/>
              <a:t>электрофильного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так </a:t>
            </a:r>
            <a:r>
              <a:rPr lang="ru-RU" dirty="0"/>
              <a:t>и нуклеофильного замещения. Реакции </a:t>
            </a:r>
            <a:r>
              <a:rPr lang="ru-RU" i="1" dirty="0"/>
              <a:t>S</a:t>
            </a:r>
            <a:r>
              <a:rPr lang="ru-RU" i="1" baseline="-25000" dirty="0"/>
              <a:t>E</a:t>
            </a:r>
            <a:r>
              <a:rPr lang="ru-RU" dirty="0"/>
              <a:t> протекают преимущественно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положения 3 и 5, </a:t>
            </a:r>
            <a:r>
              <a:rPr lang="ru-RU" i="1" dirty="0"/>
              <a:t>S</a:t>
            </a:r>
            <a:r>
              <a:rPr lang="ru-RU" i="1" baseline="-25000" dirty="0"/>
              <a:t>N</a:t>
            </a:r>
            <a:r>
              <a:rPr lang="ru-RU" i="1" dirty="0"/>
              <a:t> —</a:t>
            </a:r>
            <a:r>
              <a:rPr lang="ru-RU" dirty="0"/>
              <a:t> в положения 2, 4 и 6.</a:t>
            </a:r>
          </a:p>
        </p:txBody>
      </p:sp>
    </p:spTree>
    <p:extLst>
      <p:ext uri="{BB962C8B-B14F-4D97-AF65-F5344CB8AC3E}">
        <p14:creationId xmlns:p14="http://schemas.microsoft.com/office/powerpoint/2010/main" val="25566486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8064896" cy="1793167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49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08912" cy="792088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С ОДНИМ ГЕТЕРОАТОМОМ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67944" y="2205363"/>
            <a:ext cx="4608512" cy="309634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endParaRPr lang="ru-RU" sz="2400" dirty="0" smtClean="0">
              <a:latin typeface="Arial Black" pitchFamily="34" charset="0"/>
            </a:endParaRPr>
          </a:p>
          <a:p>
            <a:pPr marL="45720" indent="0" algn="just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Бесцветная жидкость с неприятном запахом; в любых соотношениях смешивается с водой и органическими растворителями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2106235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4941168"/>
            <a:ext cx="1231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endParaRPr lang="ru-RU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990581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ПИРИДИН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7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ХИМИЧЕСКИЕ СВОЙСТВА: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2349" y="939059"/>
            <a:ext cx="8413216" cy="5370261"/>
          </a:xfrm>
        </p:spPr>
        <p:txBody>
          <a:bodyPr/>
          <a:lstStyle/>
          <a:p>
            <a:pPr marL="45720" indent="0">
              <a:buNone/>
            </a:pPr>
            <a:endParaRPr lang="ru-RU" dirty="0" smtClean="0"/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Нуклеофильные свойства</a:t>
            </a:r>
          </a:p>
          <a:p>
            <a:pPr marL="502920" indent="-457200">
              <a:buFont typeface="+mj-lt"/>
              <a:buAutoNum type="arabicPeriod"/>
            </a:pPr>
            <a:endParaRPr lang="ru-RU" dirty="0" smtClean="0"/>
          </a:p>
          <a:p>
            <a:pPr marL="502920" indent="-457200">
              <a:buFont typeface="+mj-lt"/>
              <a:buAutoNum type="arabicPeriod"/>
            </a:pPr>
            <a:endParaRPr lang="ru-RU" dirty="0"/>
          </a:p>
          <a:p>
            <a:pPr marL="502920" indent="-457200">
              <a:buFont typeface="+mj-lt"/>
              <a:buAutoNum type="arabicPeriod"/>
            </a:pPr>
            <a:r>
              <a:rPr lang="ru-RU" dirty="0" smtClean="0"/>
              <a:t>Реакции </a:t>
            </a:r>
            <a:r>
              <a:rPr lang="ru-RU" dirty="0" err="1" smtClean="0"/>
              <a:t>электрофильного</a:t>
            </a:r>
            <a:r>
              <a:rPr lang="ru-RU" dirty="0" smtClean="0"/>
              <a:t> замещения</a:t>
            </a:r>
          </a:p>
          <a:p>
            <a:pPr marL="502920" indent="-457200">
              <a:buFont typeface="+mj-lt"/>
              <a:buAutoNum type="alphaLcPeriod"/>
            </a:pPr>
            <a:r>
              <a:rPr lang="ru-RU" dirty="0" smtClean="0"/>
              <a:t>Нитрование</a:t>
            </a:r>
          </a:p>
          <a:p>
            <a:pPr marL="45720" indent="0">
              <a:buNone/>
            </a:pPr>
            <a:endParaRPr lang="ru-RU" dirty="0"/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18" y="1611978"/>
            <a:ext cx="626883" cy="77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61588" y="2267336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72466" y="181337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+ СН</a:t>
            </a:r>
            <a:r>
              <a:rPr lang="ru-RU" sz="1200" dirty="0" smtClean="0"/>
              <a:t>3         </a:t>
            </a:r>
            <a:r>
              <a:rPr lang="en-US" dirty="0" smtClean="0"/>
              <a:t>Br       </a:t>
            </a:r>
            <a:r>
              <a:rPr lang="ru-RU" sz="1200" dirty="0" smtClean="0"/>
              <a:t> 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616672" y="1998043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65296" y="201157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60" y="1654361"/>
            <a:ext cx="612735" cy="75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087060" y="2296463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53131" y="2307726"/>
            <a:ext cx="98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– CH</a:t>
            </a:r>
            <a:r>
              <a:rPr lang="en-US" sz="1200" dirty="0" smtClean="0"/>
              <a:t>3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3" name="Двойные круглые скобки 12"/>
          <p:cNvSpPr/>
          <p:nvPr/>
        </p:nvSpPr>
        <p:spPr>
          <a:xfrm>
            <a:off x="6551688" y="1459084"/>
            <a:ext cx="1332680" cy="1209186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841469" y="181337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</a:t>
            </a:r>
            <a:endParaRPr lang="ru-RU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18" y="1611977"/>
            <a:ext cx="626883" cy="77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626883" cy="77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Прямая со стрелкой 23"/>
          <p:cNvCxnSpPr/>
          <p:nvPr/>
        </p:nvCxnSpPr>
        <p:spPr>
          <a:xfrm>
            <a:off x="3491880" y="3887073"/>
            <a:ext cx="11357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09818" y="3563899"/>
            <a:ext cx="2032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+ </a:t>
            </a:r>
            <a:r>
              <a:rPr lang="en-US" sz="1400" dirty="0" smtClean="0"/>
              <a:t>NaNO</a:t>
            </a:r>
            <a:r>
              <a:rPr lang="en-US" sz="1050" dirty="0" smtClean="0"/>
              <a:t>3 </a:t>
            </a:r>
            <a:r>
              <a:rPr lang="en-US" sz="1400" dirty="0" smtClean="0"/>
              <a:t>+ H</a:t>
            </a:r>
            <a:r>
              <a:rPr lang="en-US" sz="1050" dirty="0" smtClean="0"/>
              <a:t>2</a:t>
            </a:r>
            <a:r>
              <a:rPr lang="en-US" sz="1400" dirty="0" smtClean="0"/>
              <a:t>SO</a:t>
            </a:r>
            <a:r>
              <a:rPr lang="en-US" sz="1050" dirty="0" smtClean="0"/>
              <a:t>4 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309818" y="3887703"/>
            <a:ext cx="1135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- H</a:t>
            </a:r>
            <a:r>
              <a:rPr lang="en-US" sz="1050" dirty="0" smtClean="0"/>
              <a:t>2</a:t>
            </a:r>
            <a:r>
              <a:rPr lang="en-US" sz="1400" dirty="0" smtClean="0"/>
              <a:t>O</a:t>
            </a:r>
            <a:r>
              <a:rPr lang="en-US" sz="1050" dirty="0" smtClean="0"/>
              <a:t> </a:t>
            </a:r>
            <a:endParaRPr lang="ru-RU" sz="1400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67" y="3485610"/>
            <a:ext cx="626883" cy="77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50" y="4034915"/>
            <a:ext cx="561181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17" y="4044266"/>
            <a:ext cx="561181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348613" y="3563899"/>
            <a:ext cx="123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68422" y="3856926"/>
            <a:ext cx="2032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3 - </a:t>
            </a:r>
            <a:r>
              <a:rPr lang="ru-RU" sz="1600" dirty="0" err="1" smtClean="0"/>
              <a:t>нитропиридин</a:t>
            </a:r>
            <a:r>
              <a:rPr lang="en-US" sz="1100" dirty="0" smtClean="0"/>
              <a:t> </a:t>
            </a:r>
            <a:endParaRPr lang="ru-RU" sz="1600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48" y="5157192"/>
            <a:ext cx="626883" cy="77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8" y="5733256"/>
            <a:ext cx="561181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3365831" y="5445224"/>
            <a:ext cx="126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 СН</a:t>
            </a:r>
            <a:r>
              <a:rPr lang="ru-RU" sz="1200" dirty="0" smtClean="0"/>
              <a:t>3</a:t>
            </a:r>
            <a:r>
              <a:rPr lang="en-US" dirty="0" smtClean="0"/>
              <a:t>Cl </a:t>
            </a:r>
            <a:endParaRPr lang="ru-RU" dirty="0"/>
          </a:p>
        </p:txBody>
      </p:sp>
      <p:cxnSp>
        <p:nvCxnSpPr>
          <p:cNvPr id="2052" name="Прямая со стрелкой 2051"/>
          <p:cNvCxnSpPr/>
          <p:nvPr/>
        </p:nvCxnSpPr>
        <p:spPr>
          <a:xfrm>
            <a:off x="4326034" y="5629890"/>
            <a:ext cx="61506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3" name="TextBox 2052"/>
          <p:cNvSpPr txBox="1"/>
          <p:nvPr/>
        </p:nvSpPr>
        <p:spPr>
          <a:xfrm>
            <a:off x="4272466" y="5301208"/>
            <a:ext cx="84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AlCl</a:t>
            </a:r>
            <a:r>
              <a:rPr lang="en-US" sz="1200" dirty="0"/>
              <a:t>3</a:t>
            </a:r>
            <a:endParaRPr lang="ru-RU" dirty="0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805" y="5153736"/>
            <a:ext cx="626883" cy="77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507" y="5733256"/>
            <a:ext cx="561181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745019" y="5073631"/>
            <a:ext cx="123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60688" y="5590769"/>
            <a:ext cx="3275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 –  </a:t>
            </a:r>
            <a:r>
              <a:rPr lang="ru-RU" sz="1600" dirty="0" err="1" smtClean="0"/>
              <a:t>метилпиридин</a:t>
            </a:r>
            <a:r>
              <a:rPr lang="ru-RU" sz="1600" dirty="0" smtClean="0"/>
              <a:t> (</a:t>
            </a:r>
            <a:r>
              <a:rPr lang="el-GR" sz="1600" dirty="0" smtClean="0"/>
              <a:t>β</a:t>
            </a:r>
            <a:r>
              <a:rPr lang="ru-RU" sz="1600" dirty="0" smtClean="0"/>
              <a:t> – </a:t>
            </a:r>
            <a:r>
              <a:rPr lang="ru-RU" sz="1600" dirty="0" err="1" smtClean="0"/>
              <a:t>пиколин</a:t>
            </a:r>
            <a:r>
              <a:rPr lang="ru-RU" sz="1600" dirty="0" smtClean="0"/>
              <a:t>)</a:t>
            </a:r>
            <a:r>
              <a:rPr lang="en-US" sz="11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05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80920" cy="151216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3.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Реакции окисления </a:t>
            </a: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Пиридин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устойчив к окислению, поэтому окисление протекает по боковой цепи гомологов пиридина — а-, |3-, у-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пиколинов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175351" cy="720080"/>
          </a:xfrm>
        </p:spPr>
        <p:txBody>
          <a:bodyPr/>
          <a:lstStyle/>
          <a:p>
            <a:r>
              <a:rPr lang="ru-RU" sz="4000" dirty="0"/>
              <a:t>ХИМИЧЕСКИЕ СВОЙСТВА: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9081" t="45610" r="55104" b="15907"/>
          <a:stretch/>
        </p:blipFill>
        <p:spPr bwMode="auto">
          <a:xfrm>
            <a:off x="1475656" y="2708920"/>
            <a:ext cx="6192687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13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80920" cy="151216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4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Реакции восстановления </a:t>
            </a:r>
          </a:p>
          <a:p>
            <a:pPr algn="just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Восстановление пиридина осуществляется в присутствии катализатора при повышенном давлении и приводит к образованию насыщенного гетероциклического соединения — пиперидина: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175351" cy="720080"/>
          </a:xfrm>
        </p:spPr>
        <p:txBody>
          <a:bodyPr/>
          <a:lstStyle/>
          <a:p>
            <a:r>
              <a:rPr lang="ru-RU" sz="4000" dirty="0"/>
              <a:t>ХИМИЧЕСКИЕ СВОЙСТВА: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0042" t="53022" r="58311" b="31015"/>
          <a:stretch/>
        </p:blipFill>
        <p:spPr bwMode="auto">
          <a:xfrm>
            <a:off x="1547664" y="2852936"/>
            <a:ext cx="6480720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5460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47564" y="1340768"/>
            <a:ext cx="8280920" cy="151216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sz="3800" dirty="0" smtClean="0">
                <a:solidFill>
                  <a:srgbClr val="FF0000"/>
                </a:solidFill>
              </a:rPr>
              <a:t>5</a:t>
            </a:r>
            <a:r>
              <a:rPr lang="ru-RU" sz="3800" dirty="0" smtClean="0">
                <a:solidFill>
                  <a:srgbClr val="FF0000"/>
                </a:solidFill>
              </a:rPr>
              <a:t>.</a:t>
            </a:r>
            <a:r>
              <a:rPr lang="ru-RU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Основные свойства </a:t>
            </a:r>
          </a:p>
          <a:p>
            <a:pPr algn="just"/>
            <a:r>
              <a:rPr lang="ru-RU" sz="3300" dirty="0">
                <a:solidFill>
                  <a:schemeClr val="tx1"/>
                </a:solidFill>
              </a:rPr>
              <a:t>Пиридин проявляет основные свойства (</a:t>
            </a:r>
            <a:r>
              <a:rPr lang="ru-RU" sz="3300" dirty="0" err="1">
                <a:solidFill>
                  <a:schemeClr val="tx1"/>
                </a:solidFill>
              </a:rPr>
              <a:t>Kf</a:t>
            </a:r>
            <a:r>
              <a:rPr lang="ru-RU" sz="3300" dirty="0">
                <a:solidFill>
                  <a:schemeClr val="tx1"/>
                </a:solidFill>
              </a:rPr>
              <a:t>, = 2,3 • 10-9) и является гораздо более сильным основанием, чем пиррол (</a:t>
            </a:r>
            <a:r>
              <a:rPr lang="ru-RU" sz="3300" dirty="0" err="1">
                <a:solidFill>
                  <a:schemeClr val="tx1"/>
                </a:solidFill>
              </a:rPr>
              <a:t>Кь</a:t>
            </a:r>
            <a:r>
              <a:rPr lang="ru-RU" sz="3300" dirty="0">
                <a:solidFill>
                  <a:schemeClr val="tx1"/>
                </a:solidFill>
              </a:rPr>
              <a:t> ~ 2,5 • 10-14). Это связано с тем, что пара электронов пиридинового атома азота, находящаяся на $р2-орбитали, не участвует в сопряжении и достаточно легко взаимодействует с протоном. Поэтому </a:t>
            </a:r>
            <a:r>
              <a:rPr lang="ru-RU" sz="3300" dirty="0" err="1">
                <a:solidFill>
                  <a:schemeClr val="tx1"/>
                </a:solidFill>
              </a:rPr>
              <a:t>основность</a:t>
            </a:r>
            <a:r>
              <a:rPr lang="ru-RU" sz="3300" dirty="0">
                <a:solidFill>
                  <a:schemeClr val="tx1"/>
                </a:solidFill>
              </a:rPr>
              <a:t> убывает в ряду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175351" cy="720080"/>
          </a:xfrm>
        </p:spPr>
        <p:txBody>
          <a:bodyPr/>
          <a:lstStyle/>
          <a:p>
            <a:r>
              <a:rPr lang="ru-RU" sz="4000" dirty="0"/>
              <a:t>ХИМИЧЕСКИЕ СВОЙСТВА: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19722" t="32897" r="58792" b="56385"/>
          <a:stretch/>
        </p:blipFill>
        <p:spPr bwMode="auto">
          <a:xfrm>
            <a:off x="2303748" y="2564904"/>
            <a:ext cx="4968552" cy="1368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7994" y="40770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Водные растворы пиридина имеют основную реакцию и </a:t>
            </a:r>
            <a:r>
              <a:rPr lang="ru-RU" dirty="0" smtClean="0"/>
              <a:t>окрашивают </a:t>
            </a:r>
            <a:r>
              <a:rPr lang="ru-RU" dirty="0"/>
              <a:t>лакмус в синий цвет: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19517" t="47605" r="53820" b="36796"/>
          <a:stretch/>
        </p:blipFill>
        <p:spPr bwMode="auto">
          <a:xfrm>
            <a:off x="2195736" y="4867419"/>
            <a:ext cx="5184576" cy="1657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063398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579</TotalTime>
  <Words>1426</Words>
  <Application>Microsoft Office PowerPoint</Application>
  <PresentationFormat>Экран (4:3)</PresentationFormat>
  <Paragraphs>303</Paragraphs>
  <Slides>40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8" baseType="lpstr">
      <vt:lpstr>Arial</vt:lpstr>
      <vt:lpstr>Arial Black</vt:lpstr>
      <vt:lpstr>Calibri</vt:lpstr>
      <vt:lpstr>Georgia</vt:lpstr>
      <vt:lpstr>Monotype Corsiva</vt:lpstr>
      <vt:lpstr>Times New Roman</vt:lpstr>
      <vt:lpstr>Trebuchet MS</vt:lpstr>
      <vt:lpstr>Воздушный поток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 Фармацевтический колледж</vt:lpstr>
      <vt:lpstr>План</vt:lpstr>
      <vt:lpstr>Шестичленные гетероциклы</vt:lpstr>
      <vt:lpstr>Строение шестичленных гетероциклов</vt:lpstr>
      <vt:lpstr>С ОДНИМ ГЕТЕРОАТОМОМ</vt:lpstr>
      <vt:lpstr>ХИМИЧЕСКИЕ СВОЙСТВА:</vt:lpstr>
      <vt:lpstr>ХИМИЧЕСКИЕ СВОЙСТВА:</vt:lpstr>
      <vt:lpstr>ХИМИЧЕСКИЕ СВОЙСТВА:</vt:lpstr>
      <vt:lpstr>ХИМИЧЕСКИЕ СВОЙСТВА:</vt:lpstr>
      <vt:lpstr>Производные пиридина:  никотиновая кислота и ее производные</vt:lpstr>
      <vt:lpstr>ХИМИЧЕСКИЕ СВОЙСТВА</vt:lpstr>
      <vt:lpstr>Применение  никотиновой кислоты</vt:lpstr>
      <vt:lpstr>Презентация PowerPoint</vt:lpstr>
      <vt:lpstr>Презентация PowerPoint</vt:lpstr>
      <vt:lpstr>Применение никотинамида</vt:lpstr>
      <vt:lpstr>Презентация PowerPoint</vt:lpstr>
      <vt:lpstr>Презентация PowerPoint</vt:lpstr>
      <vt:lpstr>Применение кордиамина</vt:lpstr>
      <vt:lpstr>С ДВУМЯ ГЕТЕРОАТОМАМИ</vt:lpstr>
      <vt:lpstr>Презентация PowerPoint</vt:lpstr>
      <vt:lpstr>Общая формула БАРБИТУРАТОВ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КОНДЕНСИРОВАННЫЕ СИСТЕМЫ ГЕТЕРОЦИКЛОВ</vt:lpstr>
      <vt:lpstr>Строение конденсированных гетероциклов</vt:lpstr>
      <vt:lpstr>Строение конденсированных гетероциклов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</vt:lpstr>
      <vt:lpstr>Спасибо за внимание</vt:lpstr>
    </vt:vector>
  </TitlesOfParts>
  <Company>Омский медицинский колледж Минздравсоцразвития РФ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Органическая химия</dc:title>
  <dc:creator>ОМК</dc:creator>
  <cp:lastModifiedBy>Попова Оксана Михайловна</cp:lastModifiedBy>
  <cp:revision>78</cp:revision>
  <dcterms:created xsi:type="dcterms:W3CDTF">2012-11-20T07:30:59Z</dcterms:created>
  <dcterms:modified xsi:type="dcterms:W3CDTF">2022-04-18T09:51:06Z</dcterms:modified>
</cp:coreProperties>
</file>