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71F1B-568B-4A8A-B7E8-39B2CE9280C9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700B0-7B27-4355-9E02-64523C4D2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71F1B-568B-4A8A-B7E8-39B2CE9280C9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700B0-7B27-4355-9E02-64523C4D2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80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1800" smtClean="0">
                <a:solidFill>
                  <a:schemeClr val="tx1"/>
                </a:solidFill>
              </a:rPr>
              <a:t/>
            </a:r>
            <a:br>
              <a:rPr lang="ru-RU" altLang="ru-RU" sz="1800" smtClean="0">
                <a:solidFill>
                  <a:schemeClr val="tx1"/>
                </a:solidFill>
              </a:rPr>
            </a:br>
            <a:r>
              <a:rPr lang="ru-RU" altLang="ru-RU" sz="2400" b="1" smtClean="0">
                <a:solidFill>
                  <a:schemeClr val="accent2"/>
                </a:solidFill>
              </a:rPr>
              <a:t>ГБОУ ВПО                                                                                  «Красноярский государственный медицинский университет им. проф. В.Ф. Войно-Ясенецкого  Минздрава РФ»</a:t>
            </a:r>
            <a:r>
              <a:rPr lang="ru-RU" altLang="ru-RU" sz="2400" smtClean="0"/>
              <a:t> </a:t>
            </a:r>
            <a:br>
              <a:rPr lang="ru-RU" altLang="ru-RU" sz="2400" smtClean="0"/>
            </a:br>
            <a:r>
              <a:rPr lang="ru-RU" altLang="ru-RU" sz="2400" smtClean="0"/>
              <a:t/>
            </a:r>
            <a:br>
              <a:rPr lang="ru-RU" altLang="ru-RU" sz="2400" smtClean="0"/>
            </a:br>
            <a:r>
              <a:rPr lang="ru-RU" altLang="ru-RU" sz="4000" b="1" smtClean="0">
                <a:solidFill>
                  <a:srgbClr val="FF0000"/>
                </a:solidFill>
              </a:rPr>
              <a:t>Л</a:t>
            </a:r>
            <a:r>
              <a:rPr lang="ru-RU" altLang="ru-RU" sz="4000" smtClean="0">
                <a:solidFill>
                  <a:srgbClr val="FF0000"/>
                </a:solidFill>
              </a:rPr>
              <a:t>учевая диагностика</a:t>
            </a:r>
            <a:br>
              <a:rPr lang="ru-RU" altLang="ru-RU" sz="4000" smtClean="0">
                <a:solidFill>
                  <a:srgbClr val="FF0000"/>
                </a:solidFill>
              </a:rPr>
            </a:br>
            <a:r>
              <a:rPr lang="ru-RU" altLang="ru-RU" sz="4000" smtClean="0">
                <a:solidFill>
                  <a:srgbClr val="FF0000"/>
                </a:solidFill>
              </a:rPr>
              <a:t>заболеваний опорно-двигательного аппарата.</a:t>
            </a:r>
            <a:r>
              <a:rPr lang="ru-RU" altLang="ru-RU" sz="4000" smtClean="0">
                <a:solidFill>
                  <a:schemeClr val="tx1"/>
                </a:solidFill>
              </a:rPr>
              <a:t/>
            </a:r>
            <a:br>
              <a:rPr lang="ru-RU" altLang="ru-RU" sz="4000" smtClean="0">
                <a:solidFill>
                  <a:schemeClr val="tx1"/>
                </a:solidFill>
              </a:rPr>
            </a:br>
            <a:endParaRPr lang="ru-RU" altLang="ru-RU" sz="4000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8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Изменение положения кости.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2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Изменение формы (деформация) кости.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8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Изменение формы (деформация) кости.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70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Изменение формы (деформация) кости.</a:t>
            </a:r>
            <a:endParaRPr lang="ru-RU" altLang="ru-RU" sz="24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6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Изменение формы (деформация) кости. </a:t>
            </a:r>
            <a:endParaRPr lang="ru-RU" altLang="ru-RU" sz="4000" b="1" i="1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1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длины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1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Изменение длины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Изменение длины кости.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9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Изменение поперечного размера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3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Цель лекции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78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Изменение поперечного размера 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2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поперечного размера кости.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51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Изменение объема кости - </a:t>
            </a:r>
            <a:r>
              <a:rPr lang="ru-RU" altLang="ru-RU" sz="4000" b="1" smtClean="0">
                <a:solidFill>
                  <a:schemeClr val="folHlink"/>
                </a:solidFill>
              </a:rPr>
              <a:t>Вздутие.</a:t>
            </a:r>
            <a:endParaRPr lang="ru-RU" altLang="ru-RU" sz="4000" b="1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03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структуры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Изменение структуры кости.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4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костной структуры.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20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Изменения костной структуры.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03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костной структуры.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54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костной структуры.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8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 -деструкция.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03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План лекции.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81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структуры- 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5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структуры- 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57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solidFill>
                  <a:srgbClr val="FFFF00"/>
                </a:solidFill>
              </a:rPr>
              <a:t>Изменения костной структуры- опухолевая литическая деструкция.</a:t>
            </a:r>
            <a:endParaRPr lang="ru-RU" altLang="ru-RU" sz="400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41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костной структуры- деструкция.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27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>
                <a:solidFill>
                  <a:srgbClr val="FFFF00"/>
                </a:solidFill>
              </a:rPr>
              <a:t>Изменения костной структуры- опухолевая литическая деструкция.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85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smtClean="0">
                <a:solidFill>
                  <a:srgbClr val="FF0000"/>
                </a:solidFill>
              </a:rPr>
              <a:t>Изменения надкостницы.</a:t>
            </a:r>
            <a:endParaRPr lang="ru-RU" altLang="ru-RU" b="1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62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Изменения надкостницы.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12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Изменения надкостницы (периоститы).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09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rgbClr val="FFFF00"/>
                </a:solidFill>
              </a:rPr>
              <a:t>Изменения надкостницы (периоститы) при воспалительных  заболеваниях. </a:t>
            </a:r>
            <a:endParaRPr lang="ru-RU" altLang="ru-RU" sz="400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2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>
                <a:solidFill>
                  <a:srgbClr val="FFFF00"/>
                </a:solidFill>
              </a:rPr>
              <a:t>Изменения надкостницы (периоститы) при злокачественных опухолях. </a:t>
            </a:r>
            <a:endParaRPr lang="ru-RU" altLang="ru-RU" sz="4000" smtClean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Заболевания опорно-двигательного аппарата.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5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Патологические изменения суставов.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Лучевая диагностика патологических состояний мягких тканей.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33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Лучевая диагностика заболеваний суставов. 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6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суставов.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2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folHlink"/>
                </a:solidFill>
              </a:rPr>
              <a:t>Поражения суставов – патологические </a:t>
            </a:r>
            <a:br>
              <a:rPr lang="ru-RU" altLang="ru-RU" sz="3200" smtClean="0">
                <a:solidFill>
                  <a:schemeClr val="folHlink"/>
                </a:solidFill>
              </a:rPr>
            </a:br>
            <a:r>
              <a:rPr lang="ru-RU" altLang="ru-RU" sz="3200" smtClean="0">
                <a:solidFill>
                  <a:schemeClr val="folHlink"/>
                </a:solidFill>
              </a:rPr>
              <a:t>вывихи и подвывихи.</a:t>
            </a:r>
            <a:endParaRPr lang="ru-RU" altLang="ru-RU" sz="320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34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bg1"/>
                </a:solidFill>
              </a:rPr>
              <a:t>Патологические вывихи подвывихи. Врожденный вывих бедра.</a:t>
            </a:r>
            <a:r>
              <a:rPr lang="ru-RU" altLang="ru-RU" sz="3200" b="1" smtClean="0">
                <a:solidFill>
                  <a:schemeClr val="folHlink"/>
                </a:solidFill>
              </a:rPr>
              <a:t>.</a:t>
            </a:r>
            <a:endParaRPr lang="ru-RU" altLang="ru-RU" sz="3200" b="1" dirty="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mtClean="0"/>
              <a:t>Патологические изменения мягких тканей.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00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в мягких тканях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54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мягких тканей 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01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мягких тканей.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5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/>
              <a:t>Классификация основных патологических состояний опорно-двигательного аппарата.</a:t>
            </a:r>
            <a:endParaRPr lang="ru-RU" altLang="ru-RU" sz="32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73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800" smtClean="0"/>
              <a:t>Частная рентгенодиагностика заболеваний костей и суставов. </a:t>
            </a:r>
            <a:endParaRPr lang="ru-RU" altLang="ru-RU" sz="4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22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Воспалительные заболевания.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51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Воспалительные заболевания- остеомиелит.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17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Воспалительные заболевания- </a:t>
            </a:r>
            <a:r>
              <a:rPr lang="ru-RU" altLang="ru-RU" sz="3200" b="1" u="sng" smtClean="0"/>
              <a:t>остеомиелит </a:t>
            </a:r>
            <a:r>
              <a:rPr lang="ru-RU" altLang="ru-RU" sz="3200" smtClean="0"/>
              <a:t>– </a:t>
            </a:r>
            <a:r>
              <a:rPr lang="ru-RU" altLang="ru-RU" sz="3200" b="1" i="1" smtClean="0"/>
              <a:t>Рентгенологическая картина.</a:t>
            </a:r>
            <a:endParaRPr lang="ru-RU" altLang="ru-RU" sz="3200" b="1" i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63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Остеомиелит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086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Остеомиелит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79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Остеомиелит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449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Остеомиелит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79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Воспалительные заболевания-туберкулез.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4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Воспалительные заболевания-туберкулез.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7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rgbClr val="92D050"/>
                </a:solidFill>
              </a:rPr>
              <a:t>Основные методы лучевой диагностики, применяемые для выявления патологии костей и суставов</a:t>
            </a:r>
            <a:r>
              <a:rPr lang="ru-RU" altLang="ru-RU" sz="3200" b="1" smtClean="0">
                <a:solidFill>
                  <a:srgbClr val="FF0000"/>
                </a:solidFill>
              </a:rPr>
              <a:t>.</a:t>
            </a:r>
            <a:endParaRPr lang="ru-RU" altLang="ru-RU" sz="3200" b="1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80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95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Воспалительные заболевания-сифилис.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5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Опухоли костей и суставов.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83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Доброкачественные опухоли костей.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40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Доброкачественные опухоли костей. 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856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Злокачественные опухоли рентгенологические проявления.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Злокачественные опухоли костей и суставов.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3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Опухоли .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93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Опухоли .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2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solidFill>
                  <a:srgbClr val="FFC000"/>
                </a:solidFill>
              </a:rPr>
              <a:t>МРТ при опухолях – визуализация опухолевого узла.</a:t>
            </a:r>
            <a:endParaRPr lang="ru-RU" altLang="ru-RU" sz="4000" smtClean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smtClean="0"/>
              <a:t>Принципы лучевой диагностики заболеваний опорно-двигательного аппарата.</a:t>
            </a:r>
            <a:r>
              <a:rPr lang="ru-RU" altLang="ru-RU" sz="4000" smtClean="0"/>
              <a:t> 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8565"/>
      </p:ext>
    </p:extLst>
  </p:cSld>
  <p:clrMapOvr>
    <a:masterClrMapping/>
  </p:clrMapOvr>
  <p:transition spd="slow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Злокачественные опухоли опорно-двигательного аппарата.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572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Злокачественные опухоли опорно-двигательного аппарата.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676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Злокачественные опухоли-саркомы мягких тканей.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213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Синовиальная саркома.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998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Обменно-дистрофические процессы – рахит.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07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Обменно-дистрофические процессы – рахит.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1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Обменно-дистрофические процессы – рахит.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018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Дистрофические заболевания.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27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Дистрофические заболевания – деформирующий остеоартроз.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1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Рентгеносемиотика патологических состояний опорно-двигательного аппарата.</a:t>
            </a:r>
            <a:endParaRPr lang="ru-RU" altLang="ru-RU" sz="3200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4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Дистрофические заболевания.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52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Дистрофические заболевания –аваскулярный асептический некроз.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978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Дистрофические заболевания –аваскулярный асептический некроз.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430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de-DE" altLang="ru-RU" sz="3300" b="1" smtClean="0">
                <a:solidFill>
                  <a:schemeClr val="folHlink"/>
                </a:solidFill>
                <a:ea typeface="Andale Sans UI"/>
                <a:cs typeface="Andale Sans UI"/>
              </a:rPr>
              <a:t>Список</a:t>
            </a:r>
            <a:r>
              <a:rPr lang="de-DE" altLang="ru-RU" sz="3300" b="1" smtClean="0">
                <a:solidFill>
                  <a:schemeClr val="folHlink"/>
                </a:solidFill>
              </a:rPr>
              <a:t> </a:t>
            </a:r>
            <a:r>
              <a:rPr lang="de-DE" altLang="ru-RU" sz="3300" b="1" smtClean="0">
                <a:solidFill>
                  <a:schemeClr val="folHlink"/>
                </a:solidFill>
                <a:ea typeface="Andale Sans UI"/>
                <a:cs typeface="Andale Sans UI"/>
              </a:rPr>
              <a:t>литературы</a:t>
            </a:r>
            <a:r>
              <a:rPr lang="de-DE" altLang="ru-RU" sz="3300" b="1" smtClean="0">
                <a:solidFill>
                  <a:schemeClr val="folHlink"/>
                </a:solidFill>
              </a:rPr>
              <a:t>.</a:t>
            </a:r>
            <a:endParaRPr lang="ru-RU" altLang="ru-RU" sz="3300" b="1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175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Список литературы: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15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2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Изменение положения кости.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7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Экран (4:3)</PresentationFormat>
  <Paragraphs>81</Paragraphs>
  <Slides>85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 ГБОУ ВПО                                                                                  «Красноярский государственный медицинский университет им. проф. В.Ф. Войно-Ясенецкого  Минздрава РФ»   Лучевая диагностика заболеваний опорно-двигательного аппарата. </vt:lpstr>
      <vt:lpstr>Цель лекции</vt:lpstr>
      <vt:lpstr>План лекции.</vt:lpstr>
      <vt:lpstr>Заболевания опорно-двигательного аппарата.</vt:lpstr>
      <vt:lpstr>Классификация основных патологических состояний опорно-двигательного аппарата.</vt:lpstr>
      <vt:lpstr>Основные методы лучевой диагностики, применяемые для выявления патологии костей и суставов.</vt:lpstr>
      <vt:lpstr>Принципы лучевой диагностики заболеваний опорно-двигательного аппарата. </vt:lpstr>
      <vt:lpstr>Рентгеносемиотика патологических состояний опорно-двигательного аппарата.</vt:lpstr>
      <vt:lpstr>Изменение положения кости.</vt:lpstr>
      <vt:lpstr>Изменение положения кости.</vt:lpstr>
      <vt:lpstr>Изменение формы (деформация) кости.</vt:lpstr>
      <vt:lpstr>Изменение формы (деформация) кости.</vt:lpstr>
      <vt:lpstr>Изменение формы (деформация) кости.</vt:lpstr>
      <vt:lpstr>Изменение формы (деформация) кости. </vt:lpstr>
      <vt:lpstr>Изменение длины кости.</vt:lpstr>
      <vt:lpstr>Изменение длины кости.</vt:lpstr>
      <vt:lpstr>Изменение длины кости.</vt:lpstr>
      <vt:lpstr>Презентация PowerPoint</vt:lpstr>
      <vt:lpstr>Изменение поперечного размера кости.</vt:lpstr>
      <vt:lpstr>Изменение поперечного размера  кости.</vt:lpstr>
      <vt:lpstr>Изменение поперечного размера кости.</vt:lpstr>
      <vt:lpstr>Изменение объема кости - Вздутие.</vt:lpstr>
      <vt:lpstr>Изменение структуры кости.</vt:lpstr>
      <vt:lpstr>Изменение структуры кости.</vt:lpstr>
      <vt:lpstr>Изменения костной структуры. </vt:lpstr>
      <vt:lpstr>Изменения костной структуры.</vt:lpstr>
      <vt:lpstr>Изменения костной структуры.</vt:lpstr>
      <vt:lpstr>Изменения костной структуры.</vt:lpstr>
      <vt:lpstr>Изменения костной структуры -деструкция.</vt:lpstr>
      <vt:lpstr>Изменения костной структуры- деструкция.</vt:lpstr>
      <vt:lpstr>Изменения костной структуры- деструкция.</vt:lpstr>
      <vt:lpstr>Изменения костной структуры- опухолевая литическая деструкция.</vt:lpstr>
      <vt:lpstr>Изменения костной структуры- деструкция.</vt:lpstr>
      <vt:lpstr> Изменения костной структуры- опухолевая литическая деструкция.</vt:lpstr>
      <vt:lpstr>Изменения надкостницы.</vt:lpstr>
      <vt:lpstr>Изменения надкостницы.</vt:lpstr>
      <vt:lpstr>Изменения надкостницы (периоститы).</vt:lpstr>
      <vt:lpstr>Изменения надкостницы (периоститы) при воспалительных  заболеваниях. </vt:lpstr>
      <vt:lpstr>Изменения надкостницы (периоститы) при злокачественных опухолях. </vt:lpstr>
      <vt:lpstr>Патологические изменения суставов. </vt:lpstr>
      <vt:lpstr>Лучевая диагностика патологических состояний мягких тканей.</vt:lpstr>
      <vt:lpstr>Лучевая диагностика заболеваний суставов. </vt:lpstr>
      <vt:lpstr>Изменения суставов.</vt:lpstr>
      <vt:lpstr>Поражения суставов – патологические  вывихи и подвывихи.</vt:lpstr>
      <vt:lpstr>Патологические вывихи подвывихи. Врожденный вывих бедра..</vt:lpstr>
      <vt:lpstr>Патологические изменения мягких тканей.</vt:lpstr>
      <vt:lpstr>Изменения в мягких тканях</vt:lpstr>
      <vt:lpstr>Изменения мягких тканей .</vt:lpstr>
      <vt:lpstr>Изменения мягких тканей.</vt:lpstr>
      <vt:lpstr>Частная рентгенодиагностика заболеваний костей и суставов. </vt:lpstr>
      <vt:lpstr>Воспалительные заболевания.</vt:lpstr>
      <vt:lpstr>Воспалительные заболевания- остеомиелит.</vt:lpstr>
      <vt:lpstr>Воспалительные заболевания- остеомиелит – Рентгенологическая картина.</vt:lpstr>
      <vt:lpstr>Остеомиелит Магнитно-резонансная томография (МРТ).</vt:lpstr>
      <vt:lpstr>Остеомиелит Магнитно-резонансная томография (МРТ).</vt:lpstr>
      <vt:lpstr>Остеомиелит Магнитно-резонансная томография (МРТ).</vt:lpstr>
      <vt:lpstr>Остеомиелит Магнитно-резонансная томография (МРТ).</vt:lpstr>
      <vt:lpstr>Воспалительные заболевания-туберкулез.</vt:lpstr>
      <vt:lpstr>Воспалительные заболевания-туберкулез.</vt:lpstr>
      <vt:lpstr>Презентация PowerPoint</vt:lpstr>
      <vt:lpstr>Воспалительные заболевания-сифилис.</vt:lpstr>
      <vt:lpstr>Опухоли костей и суставов.</vt:lpstr>
      <vt:lpstr>Доброкачественные опухоли костей.</vt:lpstr>
      <vt:lpstr>Доброкачественные опухоли костей. </vt:lpstr>
      <vt:lpstr>Злокачественные опухоли рентгенологические проявления.</vt:lpstr>
      <vt:lpstr>Злокачественные опухоли костей и суставов.</vt:lpstr>
      <vt:lpstr>Опухоли . Магнитно-резонансная томография (МРТ).</vt:lpstr>
      <vt:lpstr>Опухоли . Магнитно-резонансная томография (МРТ).</vt:lpstr>
      <vt:lpstr>МРТ при опухолях – визуализация опухолевого узла.</vt:lpstr>
      <vt:lpstr>Злокачественные опухоли опорно-двигательного аппарата.</vt:lpstr>
      <vt:lpstr>Злокачественные опухоли опорно-двигательного аппарата.</vt:lpstr>
      <vt:lpstr>Злокачественные опухоли-саркомы мягких тканей.</vt:lpstr>
      <vt:lpstr>Синовиальная саркома.</vt:lpstr>
      <vt:lpstr>Презентация PowerPoint</vt:lpstr>
      <vt:lpstr>Обменно-дистрофические процессы – рахит.</vt:lpstr>
      <vt:lpstr>Обменно-дистрофические процессы – рахит.</vt:lpstr>
      <vt:lpstr>Обменно-дистрофические процессы – рахит.</vt:lpstr>
      <vt:lpstr>Дистрофические заболевания.</vt:lpstr>
      <vt:lpstr>Дистрофические заболевания – деформирующий остеоартроз.</vt:lpstr>
      <vt:lpstr>Дистрофические заболевания.</vt:lpstr>
      <vt:lpstr>Дистрофические заболевания –аваскулярный асептический некроз.</vt:lpstr>
      <vt:lpstr>Дистрофические заболевания –аваскулярный асептический некроз.</vt:lpstr>
      <vt:lpstr>Список литературы.</vt:lpstr>
      <vt:lpstr>Список литературы: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ГБОУ ВПО                                                                                  «Красноярский государственный медицинский университет им. проф. В.Ф. Войно-Ясенецкого  Минздрава РФ»   Лучевая диагностика заболеваний опорно-двигательного аппарата. </dc:title>
  <dc:creator>User</dc:creator>
  <cp:lastModifiedBy>User</cp:lastModifiedBy>
  <cp:revision>1</cp:revision>
  <dcterms:created xsi:type="dcterms:W3CDTF">2015-10-11T11:59:31Z</dcterms:created>
  <dcterms:modified xsi:type="dcterms:W3CDTF">2015-10-11T11:59:31Z</dcterms:modified>
</cp:coreProperties>
</file>