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76" r:id="rId4"/>
    <p:sldId id="261" r:id="rId5"/>
    <p:sldId id="262" r:id="rId6"/>
    <p:sldId id="277" r:id="rId7"/>
    <p:sldId id="263" r:id="rId8"/>
    <p:sldId id="278" r:id="rId9"/>
    <p:sldId id="264" r:id="rId10"/>
    <p:sldId id="265" r:id="rId11"/>
    <p:sldId id="280" r:id="rId12"/>
    <p:sldId id="279" r:id="rId13"/>
    <p:sldId id="267" r:id="rId14"/>
    <p:sldId id="268" r:id="rId15"/>
    <p:sldId id="281" r:id="rId16"/>
    <p:sldId id="269" r:id="rId17"/>
    <p:sldId id="282" r:id="rId18"/>
    <p:sldId id="283" r:id="rId19"/>
    <p:sldId id="271" r:id="rId20"/>
    <p:sldId id="284" r:id="rId21"/>
    <p:sldId id="272" r:id="rId22"/>
    <p:sldId id="285" r:id="rId23"/>
    <p:sldId id="286" r:id="rId24"/>
    <p:sldId id="273" r:id="rId25"/>
    <p:sldId id="287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67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889E9-1509-4DE8-9306-61146151C97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89FC-733E-4987-938F-C8B0B047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2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89FC-733E-4987-938F-C8B0B04702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89FC-733E-4987-938F-C8B0B04702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5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89FC-733E-4987-938F-C8B0B04702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2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6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3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681678"/>
            <a:ext cx="8991600" cy="18105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Манифестация системных заболеваний в области лицевого черепа: диагностический подход с помощью КТ и МРТ. Часть 1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60874"/>
            <a:ext cx="6413962" cy="1102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b="1" dirty="0">
                <a:solidFill>
                  <a:schemeClr val="tx1"/>
                </a:solidFill>
              </a:rPr>
              <a:t>Выполнила: ординатор 2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</a:rPr>
              <a:t>года </a:t>
            </a:r>
            <a:endParaRPr lang="en-US" altLang="ru-RU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b="1" dirty="0">
                <a:solidFill>
                  <a:schemeClr val="tx1"/>
                </a:solidFill>
              </a:rPr>
              <a:t>кафедры лучевой диагностики ИПО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b="1" dirty="0">
                <a:solidFill>
                  <a:schemeClr val="tx1"/>
                </a:solidFill>
              </a:rPr>
              <a:t>Фишер Полина Алексеевна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76200"/>
            <a:ext cx="684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3" y="170605"/>
            <a:ext cx="1176630" cy="792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7183"/>
            <a:ext cx="1177636" cy="796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7" y="3623494"/>
            <a:ext cx="5582961" cy="1440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0059" y="6400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Красноярск, 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8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4507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В-клеточная </a:t>
            </a:r>
            <a:r>
              <a:rPr lang="ru-RU" sz="3200" b="1" dirty="0" err="1">
                <a:latin typeface="+mn-lt"/>
              </a:rPr>
              <a:t>л</a:t>
            </a:r>
            <a:r>
              <a:rPr lang="ru-RU" sz="3200" b="1" dirty="0" err="1" smtClean="0">
                <a:latin typeface="+mn-lt"/>
              </a:rPr>
              <a:t>имфома</a:t>
            </a:r>
            <a:r>
              <a:rPr lang="ru-RU" sz="3200" b="1" dirty="0" smtClean="0">
                <a:latin typeface="+mn-lt"/>
              </a:rPr>
              <a:t>. КТ-изображение костей черепа с контрастным усилением(а) МРТ Т2-ВИ костей черепа с подавлением жира(</a:t>
            </a:r>
            <a:r>
              <a:rPr lang="en-US" sz="3200" b="1" dirty="0">
                <a:latin typeface="+mn-lt"/>
              </a:rPr>
              <a:t>b</a:t>
            </a:r>
            <a:r>
              <a:rPr lang="ru-RU" sz="3200" b="1" dirty="0" smtClean="0">
                <a:latin typeface="+mn-lt"/>
              </a:rPr>
              <a:t>) в аксиальных проекциях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7361"/>
            <a:ext cx="3810000" cy="3825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6411"/>
            <a:ext cx="3802380" cy="3787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325199"/>
            <a:ext cx="971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Ж, 73 года. Жалобы: отек </a:t>
            </a:r>
            <a:r>
              <a:rPr lang="ru-RU" sz="2400" b="1" dirty="0">
                <a:solidFill>
                  <a:schemeClr val="bg1"/>
                </a:solidFill>
              </a:rPr>
              <a:t>правой </a:t>
            </a:r>
            <a:r>
              <a:rPr lang="ru-RU" sz="2400" b="1" dirty="0" smtClean="0">
                <a:solidFill>
                  <a:schemeClr val="bg1"/>
                </a:solidFill>
              </a:rPr>
              <a:t>щеки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368" y="5611961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Однородное образование(стрелки</a:t>
            </a:r>
            <a:r>
              <a:rPr lang="ru-RU" sz="2000" b="1" dirty="0"/>
              <a:t>) в области </a:t>
            </a:r>
            <a:r>
              <a:rPr lang="ru-RU" sz="2000" b="1" dirty="0" smtClean="0"/>
              <a:t>верхней </a:t>
            </a:r>
            <a:r>
              <a:rPr lang="ru-RU" sz="2000" b="1" dirty="0"/>
              <a:t>челюсти </a:t>
            </a:r>
            <a:r>
              <a:rPr lang="ru-RU" sz="2000" b="1" dirty="0" smtClean="0"/>
              <a:t>и верхнечелюстной пазухи справа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48491" y="5237430"/>
            <a:ext cx="4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2374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989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05" y="-76200"/>
            <a:ext cx="8214360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В-клеточная </a:t>
            </a:r>
            <a:r>
              <a:rPr lang="ru-RU" sz="3600" b="1" dirty="0" err="1" smtClean="0">
                <a:latin typeface="+mn-lt"/>
              </a:rPr>
              <a:t>лимфома</a:t>
            </a:r>
            <a:r>
              <a:rPr lang="ru-RU" sz="3600" b="1" dirty="0" smtClean="0">
                <a:latin typeface="+mn-lt"/>
              </a:rPr>
              <a:t>(продолжение). МРТ</a:t>
            </a:r>
            <a:r>
              <a:rPr lang="en-US" sz="3600" b="1" dirty="0" smtClean="0">
                <a:latin typeface="+mn-lt"/>
              </a:rPr>
              <a:t>(DWI</a:t>
            </a:r>
            <a:r>
              <a:rPr lang="ru-RU" sz="3600" b="1" dirty="0" smtClean="0">
                <a:latin typeface="+mn-lt"/>
              </a:rPr>
              <a:t>) (а,</a:t>
            </a:r>
            <a:r>
              <a:rPr lang="en-US" sz="3600" b="1" dirty="0" smtClean="0">
                <a:latin typeface="+mn-lt"/>
              </a:rPr>
              <a:t>b</a:t>
            </a:r>
            <a:r>
              <a:rPr lang="ru-RU" sz="3600" b="1" dirty="0" smtClean="0">
                <a:latin typeface="+mn-lt"/>
              </a:rPr>
              <a:t>)</a:t>
            </a: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361"/>
            <a:ext cx="3802380" cy="3817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7361"/>
            <a:ext cx="3817620" cy="377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91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Гиперинтенсивный</a:t>
            </a:r>
            <a:r>
              <a:rPr lang="ru-RU" sz="2000" b="1" dirty="0" smtClean="0"/>
              <a:t> сигнал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поражения </a:t>
            </a:r>
            <a:r>
              <a:rPr lang="ru-RU" sz="2000" b="1" dirty="0"/>
              <a:t>(стрелки</a:t>
            </a:r>
            <a:r>
              <a:rPr lang="ru-RU" sz="2000" b="1" dirty="0" smtClean="0"/>
              <a:t>)</a:t>
            </a:r>
            <a:r>
              <a:rPr lang="ru-RU" sz="2000" b="1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181600"/>
            <a:ext cx="381000" cy="3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18564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3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670561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Множественная миелома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62999" cy="41164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- гематологическая злокачественная опухоль, характеризующаяся </a:t>
            </a:r>
            <a:r>
              <a:rPr lang="ru-RU" sz="2400" dirty="0" err="1"/>
              <a:t>моноклональной</a:t>
            </a:r>
            <a:r>
              <a:rPr lang="ru-RU" sz="2400" dirty="0"/>
              <a:t> пролиферацией зрелых плазматических </a:t>
            </a:r>
            <a:r>
              <a:rPr lang="ru-RU" sz="2400" dirty="0" smtClean="0"/>
              <a:t>клеток</a:t>
            </a:r>
            <a:r>
              <a:rPr lang="ru-RU" sz="2400" dirty="0"/>
              <a:t>;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Общие симптомы включают боль в костях, анемию, усталость, почечную недостаточность, </a:t>
            </a:r>
            <a:r>
              <a:rPr lang="ru-RU" sz="2400" dirty="0" err="1"/>
              <a:t>гиперкальциемию</a:t>
            </a:r>
            <a:r>
              <a:rPr lang="ru-RU" sz="2400" dirty="0"/>
              <a:t> и потерю веса. Если поражение затрагивает нижнюю челюсть, может наблюдаться кровотечение десен, зубная боль или парестезия, а также онемение </a:t>
            </a:r>
            <a:r>
              <a:rPr lang="ru-RU" sz="2400" dirty="0" smtClean="0"/>
              <a:t>подбородка;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Множественная миелома может проявляться на изображениях в </a:t>
            </a:r>
            <a:r>
              <a:rPr lang="ru-RU" sz="2400" dirty="0" smtClean="0"/>
              <a:t>виде: </a:t>
            </a:r>
            <a:r>
              <a:rPr lang="ru-RU" sz="2400" dirty="0"/>
              <a:t>интрамедуллярного образования мягких тканей с </a:t>
            </a:r>
            <a:r>
              <a:rPr lang="ru-RU" sz="2400" dirty="0" err="1"/>
              <a:t>остеолитическими</a:t>
            </a:r>
            <a:r>
              <a:rPr lang="ru-RU" sz="2400" dirty="0"/>
              <a:t> поражениями с «перфорированным» видом </a:t>
            </a:r>
            <a:r>
              <a:rPr lang="ru-RU" sz="2400" dirty="0" smtClean="0"/>
              <a:t>, инфильтративного процесса </a:t>
            </a:r>
            <a:r>
              <a:rPr lang="ru-RU" sz="2400" dirty="0"/>
              <a:t>в костном </a:t>
            </a:r>
            <a:r>
              <a:rPr lang="ru-RU" sz="2400" dirty="0" smtClean="0"/>
              <a:t>мозге.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458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55" y="304800"/>
            <a:ext cx="9067800" cy="145075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Множественная </a:t>
            </a:r>
            <a:r>
              <a:rPr lang="ru-RU" sz="2800" b="1" dirty="0" smtClean="0">
                <a:latin typeface="+mn-lt"/>
              </a:rPr>
              <a:t>миелома. Рентгенограмма черепа в прямой проекции(а) и КТ-изображение черепа в аксиальной проекции(</a:t>
            </a:r>
            <a:r>
              <a:rPr lang="en-US" sz="2800" b="1" dirty="0" smtClean="0">
                <a:latin typeface="+mn-lt"/>
              </a:rPr>
              <a:t>b</a:t>
            </a:r>
            <a:r>
              <a:rPr lang="ru-RU" sz="2800" b="1" dirty="0" smtClean="0">
                <a:latin typeface="+mn-lt"/>
              </a:rPr>
              <a:t>)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1159"/>
            <a:ext cx="3278678" cy="3867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96054"/>
            <a:ext cx="3322320" cy="3832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34333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М, 60-лет. Жалобы :слабость в </a:t>
            </a:r>
            <a:r>
              <a:rPr lang="ru-RU" sz="2000" b="1" dirty="0">
                <a:solidFill>
                  <a:schemeClr val="bg1"/>
                </a:solidFill>
              </a:rPr>
              <a:t>нижних </a:t>
            </a:r>
            <a:r>
              <a:rPr lang="ru-RU" sz="2000" b="1" dirty="0" smtClean="0">
                <a:solidFill>
                  <a:schemeClr val="bg1"/>
                </a:solidFill>
              </a:rPr>
              <a:t>конечностях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55" y="5251290"/>
            <a:ext cx="4241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</a:t>
            </a:r>
            <a:r>
              <a:rPr lang="ru-RU" sz="2000" b="1" dirty="0" smtClean="0"/>
              <a:t>ножественные </a:t>
            </a:r>
            <a:r>
              <a:rPr lang="ru-RU" sz="2000" b="1" dirty="0"/>
              <a:t>перфорированные </a:t>
            </a:r>
            <a:r>
              <a:rPr lang="ru-RU" sz="2000" b="1" dirty="0" err="1"/>
              <a:t>остеолитические</a:t>
            </a:r>
            <a:r>
              <a:rPr lang="ru-RU" sz="2000" b="1" dirty="0"/>
              <a:t> поражения (стрелки)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5259394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</a:t>
            </a:r>
            <a:r>
              <a:rPr lang="ru-RU" sz="2000" b="1" dirty="0" smtClean="0"/>
              <a:t>ножественные </a:t>
            </a:r>
            <a:r>
              <a:rPr lang="ru-RU" sz="2000" b="1" dirty="0"/>
              <a:t>литические поражения в своде черепа (стрелки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455" y="4868520"/>
            <a:ext cx="39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0955" y="4868520"/>
            <a:ext cx="3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770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43800" cy="89916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Множественная </a:t>
            </a:r>
            <a:r>
              <a:rPr lang="ru-RU" sz="2800" b="1" dirty="0" smtClean="0">
                <a:latin typeface="+mn-lt"/>
              </a:rPr>
              <a:t>миелома. КТ-изображение черепа в аксиальной проекции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3000"/>
            <a:ext cx="3040380" cy="4086532"/>
          </a:xfrm>
        </p:spPr>
      </p:pic>
      <p:sp>
        <p:nvSpPr>
          <p:cNvPr id="3" name="TextBox 2"/>
          <p:cNvSpPr txBox="1"/>
          <p:nvPr/>
        </p:nvSpPr>
        <p:spPr>
          <a:xfrm>
            <a:off x="304800" y="5410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</a:t>
            </a:r>
            <a:r>
              <a:rPr lang="ru-RU" sz="2400" b="1" dirty="0" smtClean="0"/>
              <a:t>итические </a:t>
            </a:r>
            <a:r>
              <a:rPr lang="ru-RU" sz="2400" b="1" dirty="0"/>
              <a:t>поражения </a:t>
            </a:r>
            <a:r>
              <a:rPr lang="ru-RU" sz="2400" b="1" dirty="0" smtClean="0"/>
              <a:t>в челюстно-лицевых костях(стрелка</a:t>
            </a:r>
            <a:r>
              <a:rPr lang="ru-RU" sz="2400" b="1" dirty="0"/>
              <a:t>) и </a:t>
            </a:r>
            <a:r>
              <a:rPr lang="ru-RU" sz="2400" b="1" dirty="0" smtClean="0"/>
              <a:t>черепе </a:t>
            </a:r>
            <a:r>
              <a:rPr lang="ru-RU" sz="2400" b="1" dirty="0"/>
              <a:t>(наконечники стрелок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21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М, 91 год. Из анамнеза: ТИА, </a:t>
            </a:r>
            <a:r>
              <a:rPr lang="ru-RU" b="1" dirty="0">
                <a:solidFill>
                  <a:schemeClr val="bg1"/>
                </a:solidFill>
              </a:rPr>
              <a:t>которые проявлялись </a:t>
            </a:r>
            <a:r>
              <a:rPr lang="ru-RU" b="1" dirty="0" smtClean="0">
                <a:solidFill>
                  <a:schemeClr val="bg1"/>
                </a:solidFill>
              </a:rPr>
              <a:t>болью </a:t>
            </a:r>
            <a:r>
              <a:rPr lang="ru-RU" b="1" dirty="0">
                <a:solidFill>
                  <a:schemeClr val="bg1"/>
                </a:solidFill>
              </a:rPr>
              <a:t>в костях и утомляемостью</a:t>
            </a:r>
          </a:p>
        </p:txBody>
      </p:sp>
    </p:spTree>
    <p:extLst>
      <p:ext uri="{BB962C8B-B14F-4D97-AF65-F5344CB8AC3E}">
        <p14:creationId xmlns:p14="http://schemas.microsoft.com/office/powerpoint/2010/main" val="135735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Острый миелоидный лейкоз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845734"/>
            <a:ext cx="899159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-</a:t>
            </a:r>
            <a:r>
              <a:rPr lang="ru-RU" sz="2400" dirty="0"/>
              <a:t> </a:t>
            </a:r>
            <a:r>
              <a:rPr lang="ru-RU" sz="2400" dirty="0" smtClean="0"/>
              <a:t>злокачественные </a:t>
            </a:r>
            <a:r>
              <a:rPr lang="ru-RU" sz="2400" dirty="0"/>
              <a:t>новообразования системы крови, возникающие вследствие пролиферации клона трансформированных клеток, которые берут свое начало на ранних стадиях </a:t>
            </a:r>
            <a:r>
              <a:rPr lang="ru-RU" sz="2400" dirty="0" err="1"/>
              <a:t>миелопоэза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ризнаки </a:t>
            </a:r>
            <a:r>
              <a:rPr lang="ru-RU" sz="2400" dirty="0"/>
              <a:t>лейкемии в черепно-лицевой области могут включать диффузную инфильтрацию костного мозга или образование мягких тканей, известное как </a:t>
            </a:r>
            <a:r>
              <a:rPr lang="ru-RU" sz="2400" dirty="0" smtClean="0"/>
              <a:t>миелоидная саркома.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Орбита, череп и </a:t>
            </a:r>
            <a:r>
              <a:rPr lang="ru-RU" sz="2400" dirty="0" err="1"/>
              <a:t>эпидуральное</a:t>
            </a:r>
            <a:r>
              <a:rPr lang="ru-RU" sz="2400" dirty="0"/>
              <a:t> пространство являются наиболее частыми участками поражения головы и шеи, поскольку </a:t>
            </a:r>
            <a:r>
              <a:rPr lang="ru-RU" sz="2400" dirty="0" smtClean="0"/>
              <a:t>миелоидные </a:t>
            </a:r>
            <a:r>
              <a:rPr lang="ru-RU" sz="2400" dirty="0"/>
              <a:t>саркомы возникают в костном </a:t>
            </a:r>
            <a:r>
              <a:rPr lang="ru-RU" sz="2400" dirty="0" smtClean="0"/>
              <a:t>мозге, </a:t>
            </a:r>
            <a:r>
              <a:rPr lang="ru-RU" sz="2400" dirty="0"/>
              <a:t>верхней, нижней челюсти, </a:t>
            </a:r>
            <a:r>
              <a:rPr lang="ru-RU" sz="2400" dirty="0" smtClean="0"/>
              <a:t>мягком небе, придаточные пазухи </a:t>
            </a:r>
            <a:r>
              <a:rPr lang="ru-RU" sz="2400" dirty="0"/>
              <a:t>носа, </a:t>
            </a:r>
            <a:r>
              <a:rPr lang="ru-RU" sz="2400" dirty="0" smtClean="0"/>
              <a:t>глотке, </a:t>
            </a:r>
            <a:r>
              <a:rPr lang="ru-RU" sz="2400" dirty="0"/>
              <a:t>слюнных </a:t>
            </a:r>
            <a:r>
              <a:rPr lang="ru-RU" sz="2400" dirty="0" smtClean="0"/>
              <a:t>железах, </a:t>
            </a:r>
            <a:r>
              <a:rPr lang="ru-RU" sz="2400" dirty="0"/>
              <a:t>височной кости, волосистой части головы и </a:t>
            </a:r>
            <a:r>
              <a:rPr lang="ru-RU" sz="2400" dirty="0" smtClean="0"/>
              <a:t>губ.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2127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94566"/>
            <a:ext cx="8915400" cy="121333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Острый миелоидный </a:t>
            </a:r>
            <a:r>
              <a:rPr lang="ru-RU" sz="3200" b="1" dirty="0" smtClean="0">
                <a:latin typeface="+mn-lt"/>
              </a:rPr>
              <a:t>лейкоз. МРТ Т1-ВИ черепа с подавлением жира в аксиальной проекции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0342"/>
            <a:ext cx="3962400" cy="4198458"/>
          </a:xfrm>
        </p:spPr>
      </p:pic>
      <p:sp>
        <p:nvSpPr>
          <p:cNvPr id="3" name="TextBox 2"/>
          <p:cNvSpPr txBox="1"/>
          <p:nvPr/>
        </p:nvSpPr>
        <p:spPr>
          <a:xfrm>
            <a:off x="1371600" y="6373892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Мальчик, 6 лет. Жалобы: отек в левой части лица.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821680"/>
            <a:ext cx="821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Новообразование </a:t>
            </a:r>
            <a:r>
              <a:rPr lang="ru-RU" b="1" dirty="0"/>
              <a:t>в </a:t>
            </a:r>
            <a:r>
              <a:rPr lang="ru-RU" b="1" dirty="0" smtClean="0"/>
              <a:t>группе жевательных мышц слева(стрелки)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9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043"/>
            <a:ext cx="9281160" cy="145075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Острый миелоидный </a:t>
            </a:r>
            <a:r>
              <a:rPr lang="ru-RU" sz="4000" b="1" dirty="0" smtClean="0">
                <a:latin typeface="+mn-lt"/>
              </a:rPr>
              <a:t>лейкоз(продолжение). МРТ(</a:t>
            </a:r>
            <a:r>
              <a:rPr lang="en-US" sz="4000" b="1" dirty="0" smtClean="0">
                <a:latin typeface="+mn-lt"/>
              </a:rPr>
              <a:t>DWI</a:t>
            </a:r>
            <a:r>
              <a:rPr lang="ru-RU" sz="4000" b="1" dirty="0" smtClean="0">
                <a:latin typeface="+mn-lt"/>
              </a:rPr>
              <a:t>)</a:t>
            </a:r>
            <a:r>
              <a:rPr lang="en-US" sz="4000" b="1" dirty="0" smtClean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в аксиальных проекциях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639" y="1828800"/>
            <a:ext cx="3651821" cy="381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43677"/>
            <a:ext cx="3649980" cy="3802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2560" y="5867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Гиперинтенсивный</a:t>
            </a:r>
            <a:r>
              <a:rPr lang="ru-RU" b="1" dirty="0" smtClean="0"/>
              <a:t> сигнал в области поражения </a:t>
            </a:r>
            <a:r>
              <a:rPr lang="ru-RU" b="1" dirty="0"/>
              <a:t>(стрелки)</a:t>
            </a:r>
          </a:p>
        </p:txBody>
      </p:sp>
    </p:spTree>
    <p:extLst>
      <p:ext uri="{BB962C8B-B14F-4D97-AF65-F5344CB8AC3E}">
        <p14:creationId xmlns:p14="http://schemas.microsoft.com/office/powerpoint/2010/main" val="182775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+mn-lt"/>
              </a:rPr>
              <a:t>Гистиоцитоз</a:t>
            </a:r>
            <a:r>
              <a:rPr lang="ru-RU" b="1" dirty="0">
                <a:latin typeface="+mn-lt"/>
              </a:rPr>
              <a:t> клеток </a:t>
            </a:r>
            <a:r>
              <a:rPr lang="ru-RU" b="1" dirty="0" err="1">
                <a:latin typeface="+mn-lt"/>
              </a:rPr>
              <a:t>Лангерганса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845734"/>
            <a:ext cx="891539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-представляет </a:t>
            </a:r>
            <a:r>
              <a:rPr lang="ru-RU" dirty="0"/>
              <a:t>собой необычное гематологическое заболевание, характеризующееся пролиферацией, инфильтрацией и накоплением клеток </a:t>
            </a:r>
            <a:r>
              <a:rPr lang="ru-RU" dirty="0" err="1"/>
              <a:t>Лангерганса</a:t>
            </a:r>
            <a:r>
              <a:rPr lang="ru-RU" dirty="0"/>
              <a:t>, типа дендритных </a:t>
            </a:r>
            <a:r>
              <a:rPr lang="ru-RU" dirty="0" err="1"/>
              <a:t>мононуклеарных</a:t>
            </a:r>
            <a:r>
              <a:rPr lang="ru-RU" dirty="0"/>
              <a:t> </a:t>
            </a:r>
            <a:r>
              <a:rPr lang="ru-RU" dirty="0" smtClean="0"/>
              <a:t>клеток;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подразделяется на </a:t>
            </a:r>
            <a:r>
              <a:rPr lang="ru-RU" dirty="0" err="1"/>
              <a:t>одноочаговый</a:t>
            </a:r>
            <a:r>
              <a:rPr lang="ru-RU" dirty="0"/>
              <a:t> (70% случаев ограничивается одной или несколькими </a:t>
            </a:r>
            <a:r>
              <a:rPr lang="ru-RU" dirty="0" smtClean="0"/>
              <a:t>костями), многоочаговый и </a:t>
            </a:r>
            <a:r>
              <a:rPr lang="ru-RU" dirty="0"/>
              <a:t>диссеминированное </a:t>
            </a:r>
            <a:r>
              <a:rPr lang="ru-RU" dirty="0" smtClean="0"/>
              <a:t>вовлечение;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о</a:t>
            </a:r>
            <a:r>
              <a:rPr lang="ru-RU" dirty="0" err="1" smtClean="0"/>
              <a:t>стеолитические</a:t>
            </a:r>
            <a:r>
              <a:rPr lang="ru-RU" dirty="0" smtClean="0"/>
              <a:t> </a:t>
            </a:r>
            <a:r>
              <a:rPr lang="ru-RU" dirty="0"/>
              <a:t>поражения челюсти могут вызвать лицевую боль, отек и патологические переломы. Разрушение альвеолярной кости и опоры пародонта может проявляться подвижностью зубов или аномалией молочных </a:t>
            </a:r>
            <a:r>
              <a:rPr lang="ru-RU" dirty="0" smtClean="0"/>
              <a:t>зубов;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Поражения чаще наблюдаются на плоских костях, </a:t>
            </a:r>
            <a:r>
              <a:rPr lang="ru-RU" dirty="0" smtClean="0"/>
              <a:t>чаще поражается </a:t>
            </a:r>
            <a:r>
              <a:rPr lang="ru-RU" dirty="0"/>
              <a:t>череп, за которым следуют нижняя челюсть, ребра, таз и </a:t>
            </a:r>
            <a:r>
              <a:rPr lang="ru-RU" dirty="0" smtClean="0"/>
              <a:t>позвоночник;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Rg</a:t>
            </a:r>
            <a:r>
              <a:rPr lang="ru-RU" dirty="0" smtClean="0"/>
              <a:t>-признаки:</a:t>
            </a:r>
            <a:r>
              <a:rPr lang="ru-RU" dirty="0"/>
              <a:t> </a:t>
            </a:r>
            <a:r>
              <a:rPr lang="ru-RU" dirty="0" err="1"/>
              <a:t>остеолитические</a:t>
            </a:r>
            <a:r>
              <a:rPr lang="ru-RU" dirty="0"/>
              <a:t> дефекты (также известные как перфорированные поражения), охватывающие всю толщину свода черепа, без сопутствующей </a:t>
            </a:r>
            <a:r>
              <a:rPr lang="ru-RU" dirty="0" err="1"/>
              <a:t>периостальной</a:t>
            </a:r>
            <a:r>
              <a:rPr lang="ru-RU" dirty="0"/>
              <a:t> </a:t>
            </a:r>
            <a:r>
              <a:rPr lang="ru-RU" dirty="0" smtClean="0"/>
              <a:t>реакции.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0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" y="533400"/>
            <a:ext cx="9067800" cy="1450757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+mn-lt"/>
              </a:rPr>
              <a:t>Гистиоцитоз</a:t>
            </a:r>
            <a:r>
              <a:rPr lang="ru-RU" sz="3200" b="1" dirty="0">
                <a:latin typeface="+mn-lt"/>
              </a:rPr>
              <a:t> клеток </a:t>
            </a:r>
            <a:r>
              <a:rPr lang="ru-RU" sz="3200" b="1" dirty="0" err="1" smtClean="0">
                <a:latin typeface="+mn-lt"/>
              </a:rPr>
              <a:t>Лангерганса</a:t>
            </a:r>
            <a:r>
              <a:rPr lang="ru-RU" sz="3200" b="1" dirty="0" smtClean="0">
                <a:latin typeface="+mn-lt"/>
              </a:rPr>
              <a:t>. КТ черепа и МРТ Т1-ВИ черепа с подавлением жира(</a:t>
            </a:r>
            <a:r>
              <a:rPr lang="en-US" sz="3200" b="1" dirty="0" smtClean="0">
                <a:latin typeface="+mn-lt"/>
              </a:rPr>
              <a:t>b)</a:t>
            </a:r>
            <a:r>
              <a:rPr lang="ru-RU" sz="3200" b="1" dirty="0" smtClean="0">
                <a:latin typeface="+mn-lt"/>
              </a:rPr>
              <a:t> в аксиальных проекциях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176259" cy="3090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4093617" cy="3090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6" y="4495800"/>
            <a:ext cx="21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01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9436" y="4953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b="1" dirty="0" err="1" smtClean="0"/>
              <a:t>Гиперинтенсивное</a:t>
            </a:r>
            <a:r>
              <a:rPr lang="ru-RU" b="1" dirty="0" smtClean="0"/>
              <a:t> поражение </a:t>
            </a:r>
            <a:r>
              <a:rPr lang="ru-RU" b="1" dirty="0"/>
              <a:t>твердой мозговой оболочки (стрелки)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550" y="5091499"/>
            <a:ext cx="417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Деструкция лобной кости(стрелка)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400800"/>
            <a:ext cx="792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 , 3 года. Жалобы: отек в области правой лобной кости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2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543800" cy="97536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+mn-lt"/>
              </a:rPr>
              <a:t>                  Введение</a:t>
            </a:r>
            <a:endParaRPr lang="ru-RU" sz="5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Autofit/>
          </a:bodyPr>
          <a:lstStyle/>
          <a:p>
            <a:r>
              <a:rPr lang="ru-RU" sz="2800" dirty="0"/>
              <a:t>Многие системные заболевания </a:t>
            </a:r>
            <a:r>
              <a:rPr lang="ru-RU" sz="2800" dirty="0" smtClean="0"/>
              <a:t>могут </a:t>
            </a:r>
            <a:r>
              <a:rPr lang="ru-RU" sz="2800" dirty="0"/>
              <a:t>поражать </a:t>
            </a:r>
            <a:r>
              <a:rPr lang="ru-RU" sz="2800" dirty="0" smtClean="0"/>
              <a:t>челюстно-лицевую область. </a:t>
            </a:r>
            <a:r>
              <a:rPr lang="ru-RU" sz="2800" dirty="0"/>
              <a:t>Иногда </a:t>
            </a:r>
            <a:r>
              <a:rPr lang="ru-RU" sz="2800" dirty="0" smtClean="0"/>
              <a:t>поражение </a:t>
            </a:r>
            <a:r>
              <a:rPr lang="ru-RU" sz="2800" dirty="0"/>
              <a:t>челюстно-лицевой области из-за системного состояния может быть выявлено при рутинной визуализации головного мозга, головы и шеи и может служить предвестником нераспознанного основного процесса. Системные процессы часто рассматриваются при диффузном поражении костей, но очаговые поражения можно спутать с местным первичным </a:t>
            </a:r>
            <a:r>
              <a:rPr lang="ru-RU" sz="2800" dirty="0" smtClean="0"/>
              <a:t>процессом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26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7543800" cy="899161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Метастазы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737361"/>
            <a:ext cx="8915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Метастазы чаще встречаются в областях с относительно большими костными пространствами, таких как свод черепа, основание черепа (в частности, клиновидная кость) и нижняя </a:t>
            </a:r>
            <a:r>
              <a:rPr lang="ru-RU" dirty="0" smtClean="0"/>
              <a:t>челюсть;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нижней челюсти метастазы чаще затрагивают области </a:t>
            </a:r>
            <a:r>
              <a:rPr lang="ru-RU" dirty="0" err="1"/>
              <a:t>премоляров</a:t>
            </a:r>
            <a:r>
              <a:rPr lang="ru-RU" dirty="0"/>
              <a:t> или моляров и мыщелки нижней </a:t>
            </a:r>
            <a:r>
              <a:rPr lang="ru-RU" dirty="0" smtClean="0"/>
              <a:t>челюсти;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Наиболее частыми первичными опухолями, </a:t>
            </a:r>
            <a:r>
              <a:rPr lang="ru-RU" dirty="0" err="1"/>
              <a:t>метастазирующими</a:t>
            </a:r>
            <a:r>
              <a:rPr lang="ru-RU" dirty="0"/>
              <a:t> в челюстно-лицевую область у взрослых, являются опухоли почек, легких, </a:t>
            </a:r>
            <a:r>
              <a:rPr lang="ru-RU" dirty="0" smtClean="0"/>
              <a:t>молочной железы, </a:t>
            </a:r>
            <a:r>
              <a:rPr lang="ru-RU" dirty="0"/>
              <a:t>щитовидной железы и </a:t>
            </a:r>
            <a:r>
              <a:rPr lang="ru-RU" dirty="0" smtClean="0"/>
              <a:t>простаты;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Метастазы в челюстно-лицевые кости у детей редки, но наиболее распространенными первичными опухолями являются </a:t>
            </a:r>
            <a:r>
              <a:rPr lang="ru-RU" dirty="0" err="1"/>
              <a:t>нейробластома</a:t>
            </a:r>
            <a:r>
              <a:rPr lang="ru-RU" dirty="0"/>
              <a:t>, саркома </a:t>
            </a:r>
            <a:r>
              <a:rPr lang="ru-RU" dirty="0" err="1"/>
              <a:t>Юинга</a:t>
            </a:r>
            <a:r>
              <a:rPr lang="ru-RU" dirty="0"/>
              <a:t>, </a:t>
            </a:r>
            <a:r>
              <a:rPr lang="ru-RU" dirty="0" err="1"/>
              <a:t>ангиосаркома</a:t>
            </a:r>
            <a:r>
              <a:rPr lang="ru-RU" dirty="0"/>
              <a:t>, </a:t>
            </a:r>
            <a:r>
              <a:rPr lang="ru-RU" dirty="0" err="1"/>
              <a:t>ретинобластома</a:t>
            </a:r>
            <a:r>
              <a:rPr lang="ru-RU" dirty="0"/>
              <a:t>, </a:t>
            </a:r>
            <a:r>
              <a:rPr lang="ru-RU" dirty="0" err="1"/>
              <a:t>неходжкинская</a:t>
            </a:r>
            <a:r>
              <a:rPr lang="ru-RU" dirty="0"/>
              <a:t> </a:t>
            </a:r>
            <a:r>
              <a:rPr lang="ru-RU" dirty="0" err="1"/>
              <a:t>лимфома</a:t>
            </a:r>
            <a:r>
              <a:rPr lang="ru-RU" dirty="0"/>
              <a:t> и </a:t>
            </a:r>
            <a:r>
              <a:rPr lang="ru-RU" dirty="0" smtClean="0"/>
              <a:t>лейкоз;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Метастатические поражения кости чаще являются </a:t>
            </a:r>
            <a:r>
              <a:rPr lang="ru-RU" dirty="0" err="1"/>
              <a:t>остеолитическими</a:t>
            </a:r>
            <a:r>
              <a:rPr lang="ru-RU" dirty="0"/>
              <a:t>, но также могут быть </a:t>
            </a:r>
            <a:r>
              <a:rPr lang="ru-RU" dirty="0" err="1" smtClean="0"/>
              <a:t>остеобластическими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4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28250"/>
            <a:ext cx="9677400" cy="10515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Метастазирование.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КТ черепа</a:t>
            </a:r>
            <a:r>
              <a:rPr lang="en-US" sz="3600" b="1" dirty="0" smtClean="0">
                <a:latin typeface="+mn-lt"/>
              </a:rPr>
              <a:t>(a)</a:t>
            </a:r>
            <a:r>
              <a:rPr lang="ru-RU" sz="3600" b="1" dirty="0" smtClean="0">
                <a:latin typeface="+mn-lt"/>
              </a:rPr>
              <a:t> и МРТ Т1-ВИ с подавлением жира(</a:t>
            </a:r>
            <a:r>
              <a:rPr lang="en-US" sz="3600" b="1" dirty="0" smtClean="0">
                <a:latin typeface="+mn-lt"/>
              </a:rPr>
              <a:t>b</a:t>
            </a:r>
            <a:r>
              <a:rPr lang="ru-RU" sz="3600" b="1" dirty="0" smtClean="0">
                <a:latin typeface="+mn-lt"/>
              </a:rPr>
              <a:t>)</a:t>
            </a:r>
            <a:r>
              <a:rPr lang="en-US" sz="36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в аксиальных проекциях</a:t>
            </a:r>
            <a:br>
              <a:rPr lang="ru-RU" sz="3600" b="1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361"/>
            <a:ext cx="3794760" cy="3802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7361"/>
            <a:ext cx="3794760" cy="3794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Мужчина, </a:t>
            </a:r>
            <a:r>
              <a:rPr lang="ru-RU" dirty="0">
                <a:solidFill>
                  <a:schemeClr val="bg1"/>
                </a:solidFill>
              </a:rPr>
              <a:t>57 лет с карциномой простаты IV стадии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578941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поражение в левом большом крыле клиновидной и височной кости (</a:t>
            </a:r>
            <a:r>
              <a:rPr lang="ru-RU" b="1" dirty="0" smtClean="0"/>
              <a:t>стрелки)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52514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18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460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Нарушения, связанные с лекарственной терапией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845734"/>
            <a:ext cx="8915399" cy="4023360"/>
          </a:xfrm>
        </p:spPr>
        <p:txBody>
          <a:bodyPr>
            <a:noAutofit/>
          </a:bodyPr>
          <a:lstStyle/>
          <a:p>
            <a:r>
              <a:rPr lang="ru-RU" sz="2400" dirty="0"/>
              <a:t>Более частое использование определенных терапевтических препаратов может повлиять на метаболизм костной ткани с соответствующими изменениями в челюстно-лицевых костях. Длительное применение противоэпилептических препаратов может вызвать остеопороз, а постоянное употребление </a:t>
            </a:r>
            <a:r>
              <a:rPr lang="ru-RU" sz="2400" dirty="0" err="1"/>
              <a:t>фенитоина</a:t>
            </a:r>
            <a:r>
              <a:rPr lang="ru-RU" sz="2400" dirty="0"/>
              <a:t> может привести к утолщению черепа из-за пролиферации </a:t>
            </a:r>
            <a:r>
              <a:rPr lang="ru-RU" sz="2400" dirty="0" smtClean="0"/>
              <a:t>остеобластов. Другие </a:t>
            </a:r>
            <a:r>
              <a:rPr lang="ru-RU" sz="2400" dirty="0"/>
              <a:t>терапевтические препараты, такие как </a:t>
            </a:r>
            <a:r>
              <a:rPr lang="ru-RU" sz="2400" dirty="0" err="1"/>
              <a:t>бисфосфонаты</a:t>
            </a:r>
            <a:r>
              <a:rPr lang="ru-RU" sz="2400" dirty="0"/>
              <a:t>, могут вызывать серьезные побочные эффекты, которые могут повлиять на челюстно-лицевые кости. Токсичность некоторых веществ, таких как фтор, может привести к диффузным изменениям в </a:t>
            </a:r>
            <a:r>
              <a:rPr lang="ru-RU" sz="2400" dirty="0" smtClean="0"/>
              <a:t>скелете.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911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31922"/>
            <a:ext cx="8915400" cy="145075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Нарушения, связанные с </a:t>
            </a:r>
            <a:r>
              <a:rPr lang="ru-RU" sz="4000" b="1" dirty="0" err="1">
                <a:latin typeface="+mn-lt"/>
              </a:rPr>
              <a:t>бисфосфонатами</a:t>
            </a:r>
            <a:r>
              <a:rPr lang="ru-RU" sz="4000" b="1" dirty="0">
                <a:latin typeface="+mn-lt"/>
              </a:rPr>
              <a:t/>
            </a:r>
            <a:br>
              <a:rPr lang="ru-RU" sz="4000" b="1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1" y="1676400"/>
            <a:ext cx="9067799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 err="1"/>
              <a:t>Бисфосфонаты</a:t>
            </a:r>
            <a:r>
              <a:rPr lang="ru-RU" sz="2200" dirty="0"/>
              <a:t> снижают скорость обновления костной ткани за счет ингибирования резорбции остеокластов без увеличения объема </a:t>
            </a:r>
            <a:r>
              <a:rPr lang="ru-RU" sz="2200" dirty="0" smtClean="0"/>
              <a:t>кости.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err="1"/>
              <a:t>Бисфосфонаты</a:t>
            </a:r>
            <a:r>
              <a:rPr lang="ru-RU" sz="2200" dirty="0"/>
              <a:t> выводятся почками или откладываются в костях в течение многих </a:t>
            </a:r>
            <a:r>
              <a:rPr lang="ru-RU" sz="2200" dirty="0" smtClean="0"/>
              <a:t>лет.</a:t>
            </a:r>
            <a:r>
              <a:rPr lang="ru-RU" sz="2200" dirty="0"/>
              <a:t> После прекращения терапии может </a:t>
            </a:r>
            <a:r>
              <a:rPr lang="ru-RU" sz="2200" dirty="0" smtClean="0"/>
              <a:t>наблюдаться нарушение в обмене веществ;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Нижняя челюсть поражается чаще, чем верхняя </a:t>
            </a:r>
            <a:r>
              <a:rPr lang="ru-RU" sz="2200" dirty="0" smtClean="0"/>
              <a:t>челюсть.</a:t>
            </a:r>
            <a:r>
              <a:rPr lang="ru-RU" sz="2200" dirty="0"/>
              <a:t> Области, наиболее подверженные изменениям, связанным с </a:t>
            </a:r>
            <a:r>
              <a:rPr lang="ru-RU" sz="2200" dirty="0" err="1"/>
              <a:t>бисфосфонатами</a:t>
            </a:r>
            <a:r>
              <a:rPr lang="ru-RU" sz="2200" dirty="0"/>
              <a:t>, чаще всего подвергаются травмам, например, участки удаления </a:t>
            </a:r>
            <a:r>
              <a:rPr lang="ru-RU" sz="2200" dirty="0" smtClean="0"/>
              <a:t>зубов.</a:t>
            </a:r>
            <a:r>
              <a:rPr lang="ru-RU" sz="2200" dirty="0"/>
              <a:t> Частые осложнения - патологические переломы и </a:t>
            </a:r>
            <a:r>
              <a:rPr lang="ru-RU" sz="2200" dirty="0" smtClean="0"/>
              <a:t>остеомиелит;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КТ-признаки: </a:t>
            </a:r>
            <a:r>
              <a:rPr lang="ru-RU" sz="2200" dirty="0"/>
              <a:t>очаговый склероз нижней или верхней челюсти</a:t>
            </a:r>
            <a:r>
              <a:rPr lang="ru-RU" sz="2200" dirty="0" smtClean="0"/>
              <a:t>,</a:t>
            </a:r>
            <a:r>
              <a:rPr lang="ru-RU" sz="2200" dirty="0"/>
              <a:t> </a:t>
            </a:r>
            <a:r>
              <a:rPr lang="ru-RU" sz="2200" dirty="0" err="1"/>
              <a:t>периостальная</a:t>
            </a:r>
            <a:r>
              <a:rPr lang="ru-RU" sz="2200" dirty="0"/>
              <a:t> </a:t>
            </a:r>
            <a:r>
              <a:rPr lang="ru-RU" sz="2200" dirty="0" smtClean="0"/>
              <a:t>реакция, более поздние-</a:t>
            </a:r>
            <a:r>
              <a:rPr lang="ru-RU" sz="2200" dirty="0"/>
              <a:t> </a:t>
            </a:r>
            <a:r>
              <a:rPr lang="ru-RU" sz="2200" dirty="0" smtClean="0"/>
              <a:t>фрагментация </a:t>
            </a:r>
            <a:r>
              <a:rPr lang="ru-RU" sz="2200" dirty="0"/>
              <a:t>и </a:t>
            </a:r>
            <a:r>
              <a:rPr lang="ru-RU" sz="2200" dirty="0" err="1" smtClean="0"/>
              <a:t>остеолиз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2523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64" y="1264919"/>
            <a:ext cx="9372600" cy="67056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Медикаментозный </a:t>
            </a:r>
            <a:r>
              <a:rPr lang="ru-RU" sz="2800" b="1" dirty="0" err="1">
                <a:latin typeface="+mn-lt"/>
              </a:rPr>
              <a:t>о</a:t>
            </a:r>
            <a:r>
              <a:rPr lang="ru-RU" sz="2800" b="1" dirty="0" err="1" smtClean="0">
                <a:latin typeface="+mn-lt"/>
              </a:rPr>
              <a:t>стеонекроз</a:t>
            </a:r>
            <a:r>
              <a:rPr lang="ru-RU" sz="2800" b="1" dirty="0" smtClean="0">
                <a:latin typeface="+mn-lt"/>
              </a:rPr>
              <a:t> челюсти. КТ нижней челюсти в аксиальной(а) и сагиттальной проекциях(</a:t>
            </a:r>
            <a:r>
              <a:rPr lang="en-US" sz="2800" b="1" dirty="0" smtClean="0">
                <a:latin typeface="+mn-lt"/>
              </a:rPr>
              <a:t>b</a:t>
            </a:r>
            <a:r>
              <a:rPr lang="ru-RU" sz="2800" b="1" dirty="0" smtClean="0">
                <a:latin typeface="+mn-lt"/>
              </a:rPr>
              <a:t>)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7" y="1600200"/>
            <a:ext cx="4424807" cy="28117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21363"/>
            <a:ext cx="4295775" cy="2811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64008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4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6218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М,88 лет, получал </a:t>
            </a:r>
            <a:r>
              <a:rPr lang="ru-RU" b="1" dirty="0" err="1">
                <a:solidFill>
                  <a:schemeClr val="bg1"/>
                </a:solidFill>
              </a:rPr>
              <a:t>бисфосфонатную</a:t>
            </a:r>
            <a:r>
              <a:rPr lang="ru-RU" b="1" dirty="0">
                <a:solidFill>
                  <a:schemeClr val="bg1"/>
                </a:solidFill>
              </a:rPr>
              <a:t> терапию в анамнезе, обратился после удаления зуба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3414" y="5005715"/>
            <a:ext cx="4457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вовлечение и поражение левого </a:t>
            </a:r>
            <a:r>
              <a:rPr lang="ru-RU" sz="2000" b="1" dirty="0"/>
              <a:t>нижнего альвеолярного нерва (стрелки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3136" y="4607273"/>
            <a:ext cx="4230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поражение мягких тканей, потеря </a:t>
            </a:r>
            <a:r>
              <a:rPr lang="ru-RU" sz="2000" b="1" dirty="0" smtClean="0"/>
              <a:t>костного </a:t>
            </a:r>
            <a:r>
              <a:rPr lang="ru-RU" sz="2000" b="1" dirty="0"/>
              <a:t>мозга </a:t>
            </a:r>
            <a:r>
              <a:rPr lang="ru-RU" sz="2000" b="1" dirty="0" smtClean="0"/>
              <a:t>в теле </a:t>
            </a:r>
            <a:r>
              <a:rPr lang="ru-RU" sz="2000" b="1" dirty="0"/>
              <a:t>левой нижней челюсти (стрелки</a:t>
            </a:r>
            <a:r>
              <a:rPr lang="ru-RU" sz="2000" b="1" dirty="0" smtClean="0"/>
              <a:t>), секвестр(наконечник стрелки)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5281" y="3244334"/>
            <a:ext cx="319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 a </a:t>
            </a:r>
            <a:r>
              <a:rPr lang="en-US" dirty="0" err="1"/>
              <a:t>sequestrum</a:t>
            </a:r>
            <a:r>
              <a:rPr lang="en-US" dirty="0"/>
              <a:t> (arrowhead)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76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Токсическое действие </a:t>
            </a:r>
            <a:r>
              <a:rPr lang="ru-RU" b="1" dirty="0" smtClean="0">
                <a:latin typeface="+mn-lt"/>
              </a:rPr>
              <a:t>фторидов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845734"/>
            <a:ext cx="8839199" cy="4402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Токсическое воздействие фтора возникает в результате чрезмерного употребления фтора в пищу или дыхания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Некоторые лекарства, такие как </a:t>
            </a:r>
            <a:r>
              <a:rPr lang="ru-RU" sz="2400" dirty="0" err="1"/>
              <a:t>вориконазол</a:t>
            </a:r>
            <a:r>
              <a:rPr lang="ru-RU" sz="2400" dirty="0"/>
              <a:t>, содержат фтор и считаются причиной токсических эффектов </a:t>
            </a:r>
            <a:r>
              <a:rPr lang="ru-RU" sz="2400" dirty="0" smtClean="0"/>
              <a:t>фторида.</a:t>
            </a:r>
            <a:r>
              <a:rPr lang="ru-RU" sz="2400" dirty="0"/>
              <a:t> Большая часть фтора в организме откладывается в костях, чаще в тазу и позвоночнике. Реже поражаются череп и трубчатые кости. 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На КТ-изображениях </a:t>
            </a:r>
            <a:r>
              <a:rPr lang="ru-RU" sz="2400" dirty="0"/>
              <a:t>можно увидеть повышенную плотность кости, </a:t>
            </a:r>
            <a:r>
              <a:rPr lang="ru-RU" sz="2400" dirty="0" smtClean="0"/>
              <a:t>склероз и </a:t>
            </a:r>
            <a:r>
              <a:rPr lang="ru-RU" sz="2400" dirty="0"/>
              <a:t>утолщение </a:t>
            </a:r>
            <a:r>
              <a:rPr lang="ru-RU" sz="2400" dirty="0" smtClean="0"/>
              <a:t>трабекул.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105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80570"/>
            <a:ext cx="8214360" cy="10515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Токсическое действие </a:t>
            </a:r>
            <a:r>
              <a:rPr lang="ru-RU" b="1" dirty="0" smtClean="0">
                <a:latin typeface="+mn-lt"/>
              </a:rPr>
              <a:t>фторидов. КТ черепа в аксиальной проекции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27" y="1332131"/>
            <a:ext cx="3803528" cy="4254505"/>
          </a:xfrm>
        </p:spPr>
      </p:pic>
      <p:sp>
        <p:nvSpPr>
          <p:cNvPr id="3" name="TextBox 2"/>
          <p:cNvSpPr txBox="1"/>
          <p:nvPr/>
        </p:nvSpPr>
        <p:spPr>
          <a:xfrm>
            <a:off x="2438400" y="6400800"/>
            <a:ext cx="891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Мужчина, 42 лет с </a:t>
            </a:r>
            <a:r>
              <a:rPr lang="ru-RU" b="1" dirty="0">
                <a:solidFill>
                  <a:schemeClr val="bg1"/>
                </a:solidFill>
              </a:rPr>
              <a:t>сильной головной болью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580905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повышенная </a:t>
            </a:r>
            <a:r>
              <a:rPr lang="ru-RU" b="1" dirty="0"/>
              <a:t>плотность кости, </a:t>
            </a:r>
            <a:r>
              <a:rPr lang="ru-RU" b="1" dirty="0" smtClean="0"/>
              <a:t>склероз(стрелки)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147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816" y="2057400"/>
            <a:ext cx="7543801" cy="402336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2960" y="2590800"/>
            <a:ext cx="7429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Продолжение следует…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68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 Серповидно-клеточная </a:t>
            </a:r>
            <a:r>
              <a:rPr lang="ru-RU" b="1" dirty="0" smtClean="0">
                <a:latin typeface="+mn-lt"/>
              </a:rPr>
              <a:t>анемия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648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-это </a:t>
            </a:r>
            <a:r>
              <a:rPr lang="ru-RU" sz="2400" dirty="0"/>
              <a:t>наследственное аутосомное заболевание, характеризующееся аномальной формой </a:t>
            </a:r>
            <a:r>
              <a:rPr lang="ru-RU" sz="2400" dirty="0" smtClean="0"/>
              <a:t>эритроцитов;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Поражение костной ткани является наиболее частым клиническим проявлением серповидно-клеточной </a:t>
            </a:r>
            <a:r>
              <a:rPr lang="ru-RU" sz="2400" dirty="0" smtClean="0"/>
              <a:t>анемии, в частности: </a:t>
            </a:r>
            <a:r>
              <a:rPr lang="ru-RU" sz="2400" dirty="0"/>
              <a:t>придаточные пазухи носа (чаще всего верхнечелюстная пазуха</a:t>
            </a:r>
            <a:r>
              <a:rPr lang="ru-RU" sz="2400" dirty="0" smtClean="0"/>
              <a:t>),</a:t>
            </a:r>
            <a:r>
              <a:rPr lang="ru-RU" sz="2400" dirty="0"/>
              <a:t> среднее ухо, слезная ямка, щитовидная железа и лимфатические </a:t>
            </a:r>
            <a:r>
              <a:rPr lang="ru-RU" sz="2400" dirty="0" smtClean="0"/>
              <a:t>узлы.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Проявления </a:t>
            </a:r>
            <a:r>
              <a:rPr lang="ru-RU" sz="2400" dirty="0" smtClean="0"/>
              <a:t>серповидно-клеточной анемии на КТ и МРТ : отек костного мозга, </a:t>
            </a:r>
            <a:r>
              <a:rPr lang="ru-RU" sz="2400" dirty="0" err="1" smtClean="0"/>
              <a:t>эпидуральные</a:t>
            </a:r>
            <a:r>
              <a:rPr lang="ru-RU" sz="2400" dirty="0" smtClean="0"/>
              <a:t> и </a:t>
            </a:r>
            <a:r>
              <a:rPr lang="ru-RU" sz="2400" dirty="0" err="1" smtClean="0"/>
              <a:t>поднадкостничные</a:t>
            </a:r>
            <a:r>
              <a:rPr lang="ru-RU" sz="2400" dirty="0" smtClean="0"/>
              <a:t> гематомы,</a:t>
            </a:r>
            <a:r>
              <a:rPr lang="ru-RU" sz="2400" dirty="0"/>
              <a:t> </a:t>
            </a:r>
            <a:r>
              <a:rPr lang="ru-RU" sz="2400" dirty="0" smtClean="0"/>
              <a:t>костные инфаркты </a:t>
            </a:r>
            <a:r>
              <a:rPr lang="ru-RU" sz="2400" dirty="0"/>
              <a:t>и </a:t>
            </a:r>
            <a:r>
              <a:rPr lang="ru-RU" sz="2400" dirty="0" err="1" smtClean="0"/>
              <a:t>поднадкостничные</a:t>
            </a:r>
            <a:r>
              <a:rPr lang="ru-RU" sz="2400" dirty="0" smtClean="0"/>
              <a:t> кровоизлияния, осложнения в виде абсцесса и остеомиелита(чаще нижняя челюсть).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Характерными симптомами инфаркта кости черепно-лицевой области являются </a:t>
            </a:r>
            <a:r>
              <a:rPr lang="ru-RU" sz="2400" dirty="0" smtClean="0"/>
              <a:t>локальная и головная боль.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45" y="584102"/>
            <a:ext cx="8610600" cy="145075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Серповидно-клеточная анемия.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Острый инфаркт ВНЧС.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МРТ Т1-ВИ в аксиальной проекции(а) и МРТ Т2-ВИ в корональной проекции(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b)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головного мозга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5" y="1996440"/>
            <a:ext cx="3794760" cy="2834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82" y="2004060"/>
            <a:ext cx="379476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27" y="621917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Анамнез: М, 6 лет, серповидно-клеточная </a:t>
            </a:r>
            <a:r>
              <a:rPr lang="ru-RU" sz="2000" b="1" dirty="0">
                <a:solidFill>
                  <a:schemeClr val="bg1"/>
                </a:solidFill>
              </a:rPr>
              <a:t>анемия </a:t>
            </a:r>
            <a:r>
              <a:rPr lang="ru-RU" sz="2000" b="1" dirty="0" smtClean="0">
                <a:solidFill>
                  <a:schemeClr val="bg1"/>
                </a:solidFill>
              </a:rPr>
              <a:t>; головная боль и боль </a:t>
            </a:r>
            <a:r>
              <a:rPr lang="ru-RU" sz="2000" b="1" dirty="0">
                <a:solidFill>
                  <a:schemeClr val="bg1"/>
                </a:solidFill>
              </a:rPr>
              <a:t>в левом </a:t>
            </a:r>
            <a:r>
              <a:rPr lang="ru-RU" sz="2000" b="1" dirty="0" smtClean="0">
                <a:solidFill>
                  <a:schemeClr val="bg1"/>
                </a:solidFill>
              </a:rPr>
              <a:t>ВНЧС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5163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асширение </a:t>
            </a:r>
            <a:r>
              <a:rPr lang="ru-RU" sz="2000" b="1" dirty="0"/>
              <a:t>костномозгового </a:t>
            </a:r>
            <a:r>
              <a:rPr lang="ru-RU" sz="2000" b="1" dirty="0" smtClean="0"/>
              <a:t>канала ветвей нижней челюсти(стрелки)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49962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Отек </a:t>
            </a:r>
            <a:r>
              <a:rPr lang="ru-RU" sz="2000" b="1" dirty="0" smtClean="0"/>
              <a:t> </a:t>
            </a:r>
            <a:r>
              <a:rPr lang="ru-RU" sz="2000" b="1" dirty="0"/>
              <a:t>левой </a:t>
            </a:r>
            <a:r>
              <a:rPr lang="ru-RU" sz="2000" b="1" dirty="0" smtClean="0"/>
              <a:t>ветви нижней </a:t>
            </a:r>
            <a:r>
              <a:rPr lang="ru-RU" sz="2000" b="1" dirty="0"/>
              <a:t>челюсти и клиновидной кости (наконечники стрел)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6300" y="45086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51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839200" cy="120396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n-lt"/>
              </a:rPr>
              <a:t>Серповидно-клеточная анемия.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КТ-изображение костей черепа(а) и МР Т1-ВИ головного мозга в аксиальных проекциях(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)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5740"/>
            <a:ext cx="2827020" cy="3802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01" y="1425740"/>
            <a:ext cx="2919759" cy="3827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82" y="5410200"/>
            <a:ext cx="4652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асширение </a:t>
            </a:r>
            <a:r>
              <a:rPr lang="ru-RU" b="1" dirty="0"/>
              <a:t>лобной и клиновидной костей с потерей нормальной </a:t>
            </a:r>
            <a:r>
              <a:rPr lang="ru-RU" b="1" dirty="0" err="1"/>
              <a:t>трабекуляции</a:t>
            </a:r>
            <a:r>
              <a:rPr lang="ru-RU" b="1" dirty="0"/>
              <a:t> (</a:t>
            </a:r>
            <a:r>
              <a:rPr lang="ru-RU" b="1" dirty="0" smtClean="0"/>
              <a:t>стрелки)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382" y="6347385"/>
            <a:ext cx="89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Анамнез: М 21 год, СКА , отек </a:t>
            </a:r>
            <a:r>
              <a:rPr lang="ru-RU" sz="2000" b="1" dirty="0">
                <a:solidFill>
                  <a:schemeClr val="bg1"/>
                </a:solidFill>
              </a:rPr>
              <a:t>левого глаза и околоушной </a:t>
            </a:r>
            <a:r>
              <a:rPr lang="ru-RU" sz="2000" b="1" dirty="0" smtClean="0">
                <a:solidFill>
                  <a:schemeClr val="bg1"/>
                </a:solidFill>
              </a:rPr>
              <a:t>железы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500" y="5325070"/>
            <a:ext cx="394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асширенные костномозгового пространства лобной </a:t>
            </a:r>
            <a:r>
              <a:rPr lang="ru-RU" b="1" dirty="0"/>
              <a:t>и клиновидной костей (стрелки)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953000"/>
            <a:ext cx="37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7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-9236"/>
            <a:ext cx="7543800" cy="1127761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Талассемия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7761"/>
            <a:ext cx="9143999" cy="57302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- это </a:t>
            </a:r>
            <a:r>
              <a:rPr lang="ru-RU" sz="2400" dirty="0" err="1"/>
              <a:t>гемоглобинопатия</a:t>
            </a:r>
            <a:r>
              <a:rPr lang="ru-RU" sz="2400" dirty="0"/>
              <a:t>, приводящая к </a:t>
            </a:r>
            <a:r>
              <a:rPr lang="ru-RU" sz="2400" dirty="0" smtClean="0"/>
              <a:t>разрушению эритроцитов и </a:t>
            </a:r>
            <a:r>
              <a:rPr lang="ru-RU" sz="2400" dirty="0"/>
              <a:t>компенсаторной гипертрофии костного </a:t>
            </a:r>
            <a:r>
              <a:rPr lang="ru-RU" sz="2400" dirty="0" smtClean="0"/>
              <a:t>мозга;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диффузное поражение всего костного мозга, включая позвоночник, черепно-лицевые кости, ребра и длинные </a:t>
            </a:r>
            <a:r>
              <a:rPr lang="ru-RU" sz="2400" dirty="0" smtClean="0"/>
              <a:t>кости;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 п</a:t>
            </a:r>
            <a:r>
              <a:rPr lang="ru-RU" sz="2400" dirty="0" smtClean="0"/>
              <a:t>роявляется в виде расширения костномозгового пространства, </a:t>
            </a:r>
            <a:r>
              <a:rPr lang="ru-RU" sz="2400" dirty="0"/>
              <a:t>истончению коры и трабекул и </a:t>
            </a:r>
            <a:r>
              <a:rPr lang="ru-RU" sz="2400" dirty="0" err="1" smtClean="0"/>
              <a:t>остеопении</a:t>
            </a:r>
            <a:r>
              <a:rPr lang="ru-RU" sz="2400" dirty="0"/>
              <a:t>;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</a:t>
            </a:r>
            <a:r>
              <a:rPr lang="ru-RU" sz="2400" dirty="0" smtClean="0"/>
              <a:t>омпрессионные </a:t>
            </a:r>
            <a:r>
              <a:rPr lang="ru-RU" sz="2400" dirty="0" err="1" smtClean="0"/>
              <a:t>переломы,сколиозы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кифозы </a:t>
            </a:r>
            <a:r>
              <a:rPr lang="ru-RU" sz="2400" dirty="0"/>
              <a:t>позвоночника могут рассматриваться как </a:t>
            </a:r>
            <a:r>
              <a:rPr lang="ru-RU" sz="2400" dirty="0" smtClean="0"/>
              <a:t>осложнения;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Rg</a:t>
            </a:r>
            <a:r>
              <a:rPr lang="ru-RU" sz="2400" dirty="0"/>
              <a:t>-</a:t>
            </a:r>
            <a:r>
              <a:rPr lang="ru-RU" sz="2400" dirty="0" smtClean="0"/>
              <a:t>признаки </a:t>
            </a:r>
            <a:r>
              <a:rPr lang="ru-RU" sz="2400" dirty="0"/>
              <a:t>талассемии в челюстно-лицевых костях </a:t>
            </a:r>
            <a:r>
              <a:rPr lang="ru-RU" sz="2400" dirty="0" smtClean="0"/>
              <a:t>включают: </a:t>
            </a:r>
            <a:r>
              <a:rPr lang="ru-RU" sz="2400" dirty="0"/>
              <a:t>истончение </a:t>
            </a:r>
            <a:r>
              <a:rPr lang="ru-RU" sz="2400" dirty="0" smtClean="0"/>
              <a:t>кортикального слоя </a:t>
            </a:r>
            <a:r>
              <a:rPr lang="ru-RU" sz="2400" dirty="0"/>
              <a:t>кости с увеличенными костными пространствами и грубой </a:t>
            </a:r>
            <a:r>
              <a:rPr lang="ru-RU" sz="2400" dirty="0" err="1" smtClean="0"/>
              <a:t>трабекуляцией</a:t>
            </a:r>
            <a:r>
              <a:rPr lang="ru-RU" sz="2400" dirty="0" smtClean="0"/>
              <a:t>, укорочение</a:t>
            </a:r>
            <a:r>
              <a:rPr lang="ru-RU" sz="2400" dirty="0"/>
              <a:t> к</a:t>
            </a:r>
            <a:r>
              <a:rPr lang="ru-RU" sz="2400" dirty="0" smtClean="0"/>
              <a:t>орней зубов, </a:t>
            </a:r>
            <a:r>
              <a:rPr lang="ru-RU" sz="2400" dirty="0"/>
              <a:t>утолщение лобной кости и увеличение размеров </a:t>
            </a:r>
            <a:r>
              <a:rPr lang="ru-RU" sz="2400" dirty="0" smtClean="0"/>
              <a:t>ветвей </a:t>
            </a:r>
            <a:r>
              <a:rPr lang="ru-RU" sz="2400" dirty="0"/>
              <a:t>нижней </a:t>
            </a:r>
            <a:r>
              <a:rPr lang="ru-RU" sz="2400" dirty="0" smtClean="0"/>
              <a:t>челюсти.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32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446" y="669687"/>
            <a:ext cx="8915400" cy="6157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Талассемия.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КТ-изображение костей черепа в аксиальных проекциях(а,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b)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1" y="1318884"/>
            <a:ext cx="3802380" cy="3825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79" y="1338762"/>
            <a:ext cx="3794760" cy="3802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133" y="6421582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Анамнез: д 10 лет, талассемия тяжелой степени ;заложенность </a:t>
            </a:r>
            <a:r>
              <a:rPr lang="ru-RU" b="1" dirty="0">
                <a:solidFill>
                  <a:schemeClr val="bg1"/>
                </a:solidFill>
              </a:rPr>
              <a:t>носа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904" y="5141142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 П</a:t>
            </a:r>
            <a:r>
              <a:rPr lang="ru-RU" sz="1600" b="1" dirty="0" smtClean="0"/>
              <a:t>отеря </a:t>
            </a:r>
            <a:r>
              <a:rPr lang="ru-RU" sz="1600" b="1" dirty="0"/>
              <a:t>нормальной </a:t>
            </a:r>
            <a:r>
              <a:rPr lang="ru-RU" sz="1600" b="1" dirty="0" err="1" smtClean="0"/>
              <a:t>трабекуляции</a:t>
            </a:r>
            <a:r>
              <a:rPr lang="ru-RU" sz="1600" b="1" dirty="0"/>
              <a:t>,</a:t>
            </a:r>
            <a:r>
              <a:rPr lang="ru-RU" sz="1600" b="1" dirty="0" smtClean="0"/>
              <a:t> </a:t>
            </a:r>
            <a:r>
              <a:rPr lang="ru-RU" sz="1600" b="1" dirty="0"/>
              <a:t>снижение плотности костной ткани, затрагивающей стенки гайморовой пазухи (стрелки), скуловые дуги (*) и </a:t>
            </a:r>
            <a:r>
              <a:rPr lang="ru-RU" sz="1600" b="1" dirty="0" smtClean="0"/>
              <a:t>крыловидной кости(наконечники </a:t>
            </a:r>
            <a:r>
              <a:rPr lang="ru-RU" sz="1600" b="1" dirty="0"/>
              <a:t>стрелок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46400" y="52477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асширение костномозгового пространства и корковая эрозия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62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-11545"/>
            <a:ext cx="7543800" cy="1450757"/>
          </a:xfrm>
        </p:spPr>
        <p:txBody>
          <a:bodyPr/>
          <a:lstStyle/>
          <a:p>
            <a:r>
              <a:rPr lang="ru-RU" b="1" dirty="0" err="1" smtClean="0">
                <a:latin typeface="+mn-lt"/>
              </a:rPr>
              <a:t>Лимфома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 области головы и шеи </a:t>
            </a:r>
            <a:r>
              <a:rPr lang="ru-RU" sz="2400" dirty="0" err="1"/>
              <a:t>неходжкинская</a:t>
            </a:r>
            <a:r>
              <a:rPr lang="ru-RU" sz="2400" dirty="0"/>
              <a:t> </a:t>
            </a:r>
            <a:r>
              <a:rPr lang="ru-RU" sz="2400" dirty="0" err="1"/>
              <a:t>лимфома</a:t>
            </a:r>
            <a:r>
              <a:rPr lang="ru-RU" sz="2400" dirty="0"/>
              <a:t> часто поражает кольцо </a:t>
            </a:r>
            <a:r>
              <a:rPr lang="ru-RU" sz="2400" dirty="0" err="1"/>
              <a:t>Вальдейера</a:t>
            </a:r>
            <a:r>
              <a:rPr lang="ru-RU" sz="2400" dirty="0"/>
              <a:t>, придаточные пазухи носа, носовую </a:t>
            </a:r>
            <a:r>
              <a:rPr lang="ru-RU" sz="2400" dirty="0" smtClean="0"/>
              <a:t>и ротовую полость</a:t>
            </a:r>
            <a:r>
              <a:rPr lang="ru-RU" sz="2400" dirty="0"/>
              <a:t>, глазницы, слюнные железы и щитовидную </a:t>
            </a:r>
            <a:r>
              <a:rPr lang="ru-RU" sz="2400" dirty="0" smtClean="0"/>
              <a:t>железу, а также прилегающие кости;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 smtClean="0"/>
              <a:t>МРТ :инфильтрация </a:t>
            </a:r>
            <a:r>
              <a:rPr lang="ru-RU" sz="2400" dirty="0"/>
              <a:t>костного мозга и </a:t>
            </a:r>
            <a:r>
              <a:rPr lang="ru-RU" sz="2400" dirty="0" err="1"/>
              <a:t>внекостные</a:t>
            </a:r>
            <a:r>
              <a:rPr lang="ru-RU" sz="2400" dirty="0"/>
              <a:t> поражения мягких тканей параллельно </a:t>
            </a:r>
            <a:r>
              <a:rPr lang="ru-RU" sz="2400" dirty="0" smtClean="0"/>
              <a:t>с деструкцией кости;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Патологические переломы можно рассматривать как </a:t>
            </a:r>
            <a:r>
              <a:rPr lang="ru-RU" sz="2400" dirty="0" smtClean="0"/>
              <a:t>осложнение.</a:t>
            </a:r>
          </a:p>
        </p:txBody>
      </p:sp>
    </p:spTree>
    <p:extLst>
      <p:ext uri="{BB962C8B-B14F-4D97-AF65-F5344CB8AC3E}">
        <p14:creationId xmlns:p14="http://schemas.microsoft.com/office/powerpoint/2010/main" val="23780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20551"/>
            <a:ext cx="9639300" cy="14507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В-клеточная </a:t>
            </a:r>
            <a:r>
              <a:rPr lang="ru-RU" sz="3200" b="1" dirty="0" err="1" smtClean="0">
                <a:latin typeface="+mn-lt"/>
              </a:rPr>
              <a:t>лимфома</a:t>
            </a:r>
            <a:r>
              <a:rPr lang="ru-RU" sz="3200" b="1" dirty="0" smtClean="0">
                <a:latin typeface="+mn-lt"/>
              </a:rPr>
              <a:t>.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 smtClean="0">
                <a:latin typeface="+mn-lt"/>
              </a:rPr>
              <a:t>МРТ(</a:t>
            </a:r>
            <a:r>
              <a:rPr lang="en-US" sz="3200" b="1" dirty="0" smtClean="0">
                <a:latin typeface="+mn-lt"/>
              </a:rPr>
              <a:t>STIR</a:t>
            </a:r>
            <a:r>
              <a:rPr lang="ru-RU" sz="3200" b="1" dirty="0" smtClean="0">
                <a:latin typeface="+mn-lt"/>
              </a:rPr>
              <a:t>)</a:t>
            </a:r>
            <a:r>
              <a:rPr lang="en-US" sz="3200" b="1" dirty="0" smtClean="0">
                <a:latin typeface="+mn-lt"/>
              </a:rPr>
              <a:t>-</a:t>
            </a:r>
            <a:r>
              <a:rPr lang="ru-RU" sz="3200" b="1" dirty="0" smtClean="0">
                <a:latin typeface="+mn-lt"/>
              </a:rPr>
              <a:t>изображение(а) и МРТ(</a:t>
            </a:r>
            <a:r>
              <a:rPr lang="en-US" sz="3200" b="1" dirty="0" smtClean="0">
                <a:latin typeface="+mn-lt"/>
              </a:rPr>
              <a:t>DWI)</a:t>
            </a:r>
            <a:r>
              <a:rPr lang="ru-RU" sz="3200" b="1" dirty="0" smtClean="0">
                <a:latin typeface="+mn-lt"/>
              </a:rPr>
              <a:t> (</a:t>
            </a:r>
            <a:r>
              <a:rPr lang="en-US" sz="3200" b="1" dirty="0" smtClean="0">
                <a:latin typeface="+mn-lt"/>
              </a:rPr>
              <a:t>b)</a:t>
            </a:r>
            <a:r>
              <a:rPr lang="ru-RU" sz="3200" b="1" dirty="0" smtClean="0">
                <a:latin typeface="+mn-lt"/>
              </a:rPr>
              <a:t> нижней челюсти в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аксиальных проекциях</a:t>
            </a:r>
            <a:br>
              <a:rPr lang="ru-RU" sz="3200" b="1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3" y="1600200"/>
            <a:ext cx="4214461" cy="32033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14" y="1600200"/>
            <a:ext cx="4253884" cy="3203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3963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 38 лет. Жалобы: увеличение подбородка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859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</a:t>
            </a:r>
            <a:r>
              <a:rPr lang="ru-RU" sz="2400" b="1" dirty="0" err="1" smtClean="0"/>
              <a:t>иперинтенсивное</a:t>
            </a:r>
            <a:r>
              <a:rPr lang="ru-RU" sz="2400" b="1" dirty="0" smtClean="0"/>
              <a:t> поражение мягких тканей нижней челюсти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457200" cy="38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86934" y="4419600"/>
            <a:ext cx="389866" cy="38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673246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1279</TotalTime>
  <Words>1039</Words>
  <Application>Microsoft Office PowerPoint</Application>
  <PresentationFormat>Экран (4:3)</PresentationFormat>
  <Paragraphs>127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Times New Roman</vt:lpstr>
      <vt:lpstr>Wingdings</vt:lpstr>
      <vt:lpstr>Ретро</vt:lpstr>
      <vt:lpstr>Манифестация системных заболеваний в области лицевого черепа: диагностический подход с помощью КТ и МРТ. Часть 1  </vt:lpstr>
      <vt:lpstr>                  Введение</vt:lpstr>
      <vt:lpstr> Серповидно-клеточная анемия</vt:lpstr>
      <vt:lpstr>Серповидно-клеточная анемия.  Острый инфаркт ВНЧС. МРТ Т1-ВИ в аксиальной проекции(а) и МРТ Т2-ВИ в корональной проекции(b) головного мозга </vt:lpstr>
      <vt:lpstr>Серповидно-клеточная анемия.  КТ-изображение костей черепа(а) и МР Т1-ВИ головного мозга в аксиальных проекциях(b) </vt:lpstr>
      <vt:lpstr>Талассемия</vt:lpstr>
      <vt:lpstr>Талассемия. КТ-изображение костей черепа в аксиальных проекциях(а,b)</vt:lpstr>
      <vt:lpstr>Лимфома</vt:lpstr>
      <vt:lpstr>В-клеточная лимфома. МРТ(STIR)-изображение(а) и МРТ(DWI) (b) нижней челюсти в аксиальных проекциях </vt:lpstr>
      <vt:lpstr>В-клеточная лимфома. КТ-изображение костей черепа с контрастным усилением(а) МРТ Т2-ВИ костей черепа с подавлением жира(b) в аксиальных проекциях</vt:lpstr>
      <vt:lpstr>В-клеточная лимфома(продолжение). МРТ(DWI) (а,b)</vt:lpstr>
      <vt:lpstr>Множественная миелома</vt:lpstr>
      <vt:lpstr>Множественная миелома. Рентгенограмма черепа в прямой проекции(а) и КТ-изображение черепа в аксиальной проекции(b) </vt:lpstr>
      <vt:lpstr>Множественная миелома. КТ-изображение черепа в аксиальной проекции</vt:lpstr>
      <vt:lpstr>Острый миелоидный лейкоз</vt:lpstr>
      <vt:lpstr>Острый миелоидный лейкоз. МРТ Т1-ВИ черепа с подавлением жира в аксиальной проекции</vt:lpstr>
      <vt:lpstr>Острый миелоидный лейкоз(продолжение). МРТ(DWI) в аксиальных проекциях</vt:lpstr>
      <vt:lpstr>Гистиоцитоз клеток Лангерганса</vt:lpstr>
      <vt:lpstr>Гистиоцитоз клеток Лангерганса. КТ черепа и МРТ Т1-ВИ черепа с подавлением жира(b) в аксиальных проекциях </vt:lpstr>
      <vt:lpstr>Метастазы</vt:lpstr>
      <vt:lpstr>Метастазирование. КТ черепа(a) и МРТ Т1-ВИ с подавлением жира(b) в аксиальных проекциях </vt:lpstr>
      <vt:lpstr>Нарушения, связанные с лекарственной терапией</vt:lpstr>
      <vt:lpstr>Нарушения, связанные с бисфосфонатами </vt:lpstr>
      <vt:lpstr>Медикаментозный остеонекроз челюсти. КТ нижней челюсти в аксиальной(а) и сагиттальной проекциях(b)  </vt:lpstr>
      <vt:lpstr>Токсическое действие фторидов</vt:lpstr>
      <vt:lpstr>Токсическое действие фторидов. КТ черепа в аксиальной проекции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Черепно-лицевые проявления системных заболеваний: результаты КТ и МРТ и подход к визуализации</dc:title>
  <dc:creator>user</dc:creator>
  <cp:lastModifiedBy>user</cp:lastModifiedBy>
  <cp:revision>106</cp:revision>
  <dcterms:created xsi:type="dcterms:W3CDTF">2021-10-23T10:53:20Z</dcterms:created>
  <dcterms:modified xsi:type="dcterms:W3CDTF">2022-01-11T13:34:35Z</dcterms:modified>
</cp:coreProperties>
</file>