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3" r:id="rId3"/>
    <p:sldId id="258" r:id="rId4"/>
    <p:sldId id="278" r:id="rId5"/>
    <p:sldId id="279" r:id="rId6"/>
    <p:sldId id="280" r:id="rId7"/>
    <p:sldId id="281"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82" r:id="rId26"/>
    <p:sldId id="277"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5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A819939F-EFFF-4573-B22D-976BFF86DB06}"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19939F-EFFF-4573-B22D-976BFF86DB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19939F-EFFF-4573-B22D-976BFF86DB0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19939F-EFFF-4573-B22D-976BFF86DB06}"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A819939F-EFFF-4573-B22D-976BFF86DB0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19939F-EFFF-4573-B22D-976BFF86DB06}"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19939F-EFFF-4573-B22D-976BFF86DB06}"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19939F-EFFF-4573-B22D-976BFF86DB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19939F-EFFF-4573-B22D-976BFF86DB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19939F-EFFF-4573-B22D-976BFF86DB06}"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2596284-F5C4-44FD-9E9A-214DE3A9EA0D}" type="datetimeFigureOut">
              <a:rPr lang="ru-RU" smtClean="0"/>
              <a:pPr/>
              <a:t>16.12.2019</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A819939F-EFFF-4573-B22D-976BFF86DB06}"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2596284-F5C4-44FD-9E9A-214DE3A9EA0D}" type="datetimeFigureOut">
              <a:rPr lang="ru-RU" smtClean="0"/>
              <a:pPr/>
              <a:t>16.12.2019</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819939F-EFFF-4573-B22D-976BFF86DB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krasgmu.ru/index.php?page%5bcommon%5d=content&amp;id=69129" TargetMode="External"/><Relationship Id="rId2" Type="http://schemas.openxmlformats.org/officeDocument/2006/relationships/hyperlink" Target="http://www.medcollegelib.ru/book/ISBN9785893498714.html" TargetMode="External"/><Relationship Id="rId1" Type="http://schemas.openxmlformats.org/officeDocument/2006/relationships/slideLayout" Target="../slideLayouts/slideLayout2.xml"/><Relationship Id="rId4" Type="http://schemas.openxmlformats.org/officeDocument/2006/relationships/hyperlink" Target="http://rvb.ru/turgene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400800" cy="3657600"/>
          </a:xfrm>
        </p:spPr>
        <p:txBody>
          <a:bodyPr>
            <a:normAutofit lnSpcReduction="10000"/>
          </a:bodyPr>
          <a:lstStyle/>
          <a:p>
            <a:r>
              <a:rPr lang="ru-RU" dirty="0" smtClean="0"/>
              <a:t>Лекция по дисциплине </a:t>
            </a:r>
          </a:p>
          <a:p>
            <a:r>
              <a:rPr lang="ru-RU" dirty="0" smtClean="0"/>
              <a:t>«Родная литература»</a:t>
            </a:r>
          </a:p>
          <a:p>
            <a:r>
              <a:rPr lang="ru-RU" dirty="0" smtClean="0"/>
              <a:t>Автор: А.С. Белозор</a:t>
            </a:r>
          </a:p>
          <a:p>
            <a:endParaRPr lang="ru-RU" dirty="0" smtClean="0"/>
          </a:p>
          <a:p>
            <a:endParaRPr lang="ru-RU" dirty="0" smtClean="0"/>
          </a:p>
          <a:p>
            <a:endParaRPr lang="ru-RU" dirty="0" smtClean="0"/>
          </a:p>
          <a:p>
            <a:endParaRPr lang="ru-RU" dirty="0" smtClean="0"/>
          </a:p>
          <a:p>
            <a:r>
              <a:rPr lang="ru-RU" dirty="0" smtClean="0"/>
              <a:t>Красноярск, 2019</a:t>
            </a:r>
            <a:endParaRPr lang="ru-RU" dirty="0"/>
          </a:p>
        </p:txBody>
      </p:sp>
      <p:sp>
        <p:nvSpPr>
          <p:cNvPr id="2" name="Заголовок 1"/>
          <p:cNvSpPr>
            <a:spLocks noGrp="1"/>
          </p:cNvSpPr>
          <p:nvPr>
            <p:ph type="ctrTitle"/>
          </p:nvPr>
        </p:nvSpPr>
        <p:spPr/>
        <p:txBody>
          <a:bodyPr/>
          <a:lstStyle/>
          <a:p>
            <a:r>
              <a:rPr lang="ru-RU" b="1" dirty="0" smtClean="0"/>
              <a:t>Творчество И.С. Тургенева</a:t>
            </a:r>
            <a:endParaRPr lang="ru-RU" dirty="0"/>
          </a:p>
        </p:txBody>
      </p:sp>
      <p:sp>
        <p:nvSpPr>
          <p:cNvPr id="4" name="TextBox 3"/>
          <p:cNvSpPr txBox="1"/>
          <p:nvPr/>
        </p:nvSpPr>
        <p:spPr>
          <a:xfrm>
            <a:off x="571472" y="0"/>
            <a:ext cx="8072494" cy="1384995"/>
          </a:xfrm>
          <a:prstGeom prst="rect">
            <a:avLst/>
          </a:prstGeom>
          <a:noFill/>
        </p:spPr>
        <p:txBody>
          <a:bodyPr wrap="square" rtlCol="0">
            <a:spAutoFit/>
          </a:bodyPr>
          <a:lstStyle/>
          <a:p>
            <a:pPr algn="ctr"/>
            <a:r>
              <a:rPr lang="ru-RU" sz="1400" dirty="0" smtClean="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p>
          <a:p>
            <a:pPr algn="ctr"/>
            <a:r>
              <a:rPr lang="ru-RU" sz="1400" dirty="0" smtClean="0"/>
              <a:t>МИНИСТЕРСТВА ЗДРАВООХРАНЕНИЯ </a:t>
            </a:r>
          </a:p>
          <a:p>
            <a:pPr algn="ctr"/>
            <a:r>
              <a:rPr lang="ru-RU" sz="1400" dirty="0" smtClean="0"/>
              <a:t>РОССИЙСКОЙ ФЕДЕРАЦИИ </a:t>
            </a:r>
          </a:p>
          <a:p>
            <a:pPr algn="ctr"/>
            <a:r>
              <a:rPr lang="ru-RU" sz="1400" smtClean="0"/>
              <a:t>ФАРМАЦЕВТИЧЕСКИЙ КОЛЛЕДЖ</a:t>
            </a:r>
            <a:endParaRPr lang="ru-RU"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5591196"/>
          </a:xfrm>
        </p:spPr>
        <p:txBody>
          <a:bodyPr/>
          <a:lstStyle/>
          <a:p>
            <a:pPr algn="just"/>
            <a:r>
              <a:rPr lang="ru-RU" dirty="0" smtClean="0"/>
              <a:t>В центре нового романа «Накануне» (1860) – «тургеневская девушка» Елена </a:t>
            </a:r>
            <a:r>
              <a:rPr lang="ru-RU" dirty="0" err="1" smtClean="0"/>
              <a:t>Стахова</a:t>
            </a:r>
            <a:r>
              <a:rPr lang="ru-RU" dirty="0" smtClean="0"/>
              <a:t>, решительная, смелая, преданно любящая. Она полюбила болгарина, революционера Инсарова, посвятившего себя освобождению отечества от власти турок. Ни один из русских молодых людей, ухаживающих за Еленой, не удостаивается ее выбора. Заканчивается история любви Инсарова и Елены, как обыкновенно у Тургенева, трагически: молодой болгарин умирает, Елена, ставшая его женой, решает посвятить себя делу покойного мужа.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57166"/>
            <a:ext cx="7772400" cy="45719"/>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286544"/>
          </a:xfrm>
        </p:spPr>
        <p:txBody>
          <a:bodyPr>
            <a:normAutofit lnSpcReduction="10000"/>
          </a:bodyPr>
          <a:lstStyle/>
          <a:p>
            <a:pPr algn="just"/>
            <a:r>
              <a:rPr lang="ru-RU" dirty="0" smtClean="0"/>
              <a:t>Мрачным настроением проникнут роман «Дым» (1867). </a:t>
            </a:r>
          </a:p>
          <a:p>
            <a:pPr algn="just"/>
            <a:r>
              <a:rPr lang="ru-RU" dirty="0" smtClean="0"/>
              <a:t>В «Дыме» Тургенев попытался представить обширную картину современного русского общества, его идейных настроений. В «Дыме» – несколько относительно самостоятельных, независимых сюжетных линий, связанных лишь этим авторским замыслом. Досталось всем: и радикально-демократическим идеологам, на поверку оказывающимся лишь фразерами-краснобаями, и поборникам «старого порядка», одержимым маниакальной ненавистью к любым переменам и повсюду видящим революционную опасность. «Дым» выделяется среди романов Тургенева откровенной и желчной сатирой.</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5662634"/>
          </a:xfrm>
        </p:spPr>
        <p:txBody>
          <a:bodyPr/>
          <a:lstStyle/>
          <a:p>
            <a:pPr algn="just"/>
            <a:r>
              <a:rPr lang="ru-RU" dirty="0" smtClean="0"/>
              <a:t>Последний роман «Новь» был напечатан в 1877 году.</a:t>
            </a:r>
          </a:p>
          <a:p>
            <a:pPr algn="just"/>
            <a:r>
              <a:rPr lang="ru-RU" dirty="0" smtClean="0"/>
              <a:t>В нем Тургенев изобразил революционеров-народников, пытающихся донести свои идеи до крестьян. Писатель сочувственно рисует образы пошедших «в народ» Нежданова, Марианны, Маркелова, оценивая их поступки как жертвенный подвиг. Но это подвиг обреченных. Правда – на стороне другого героя, Соломина, убежденного, что Россия нуждается в медленном, но последовательном продвижении вперед, а не в революционных потрясениях.</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Роман «Отцы и дети»</a:t>
            </a:r>
            <a:endParaRPr lang="ru-RU" dirty="0"/>
          </a:p>
        </p:txBody>
      </p:sp>
      <p:sp>
        <p:nvSpPr>
          <p:cNvPr id="3" name="Содержимое 2"/>
          <p:cNvSpPr>
            <a:spLocks noGrp="1"/>
          </p:cNvSpPr>
          <p:nvPr>
            <p:ph sz="quarter" idx="1"/>
          </p:nvPr>
        </p:nvSpPr>
        <p:spPr>
          <a:xfrm>
            <a:off x="914400" y="1285860"/>
            <a:ext cx="7772400" cy="5429288"/>
          </a:xfrm>
        </p:spPr>
        <p:txBody>
          <a:bodyPr>
            <a:normAutofit fontScale="92500"/>
          </a:bodyPr>
          <a:lstStyle/>
          <a:p>
            <a:pPr algn="just"/>
            <a:r>
              <a:rPr lang="ru-RU" dirty="0" smtClean="0"/>
              <a:t>Роман «Отцы и дети», написанный в 1860-1861 гг. и в 1862 г. напечатанный в журнале </a:t>
            </a:r>
            <a:br>
              <a:rPr lang="ru-RU" dirty="0" smtClean="0"/>
            </a:br>
            <a:r>
              <a:rPr lang="ru-RU" dirty="0" smtClean="0"/>
              <a:t>М.Н. Каткова «Русский вестник», критикой и большинством читателей понят и оценен не был.</a:t>
            </a:r>
          </a:p>
          <a:p>
            <a:pPr algn="just"/>
            <a:r>
              <a:rPr lang="ru-RU" dirty="0" smtClean="0"/>
              <a:t>И.С. Тургенев вывел в центр своего романа разночинца; до сих пор представители этого слоя общества никогда не играли ключевой исторической роли. Но с конца 1850-х годов разночинцы потеснили, с исторической сцены дворянскую интеллигенцию – именно этот переломный момент уловил Тургенев. Никогда еще герой подобный Базарову не становился объектом пристального и беспристрастного художественного изучения.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Сюжет и композиция романа</a:t>
            </a:r>
            <a:endParaRPr lang="ru-RU" dirty="0"/>
          </a:p>
        </p:txBody>
      </p:sp>
      <p:sp>
        <p:nvSpPr>
          <p:cNvPr id="3" name="Содержимое 2"/>
          <p:cNvSpPr>
            <a:spLocks noGrp="1"/>
          </p:cNvSpPr>
          <p:nvPr>
            <p:ph sz="quarter" idx="1"/>
          </p:nvPr>
        </p:nvSpPr>
        <p:spPr>
          <a:xfrm>
            <a:off x="914400" y="1447800"/>
            <a:ext cx="7772400" cy="5267348"/>
          </a:xfrm>
        </p:spPr>
        <p:txBody>
          <a:bodyPr/>
          <a:lstStyle/>
          <a:p>
            <a:pPr algn="just"/>
            <a:r>
              <a:rPr lang="ru-RU" dirty="0" smtClean="0"/>
              <a:t>Контраст в романе задан заглавием «Отцы и дети» и образами главных героев – Базарова и Павла Петровича, Базарова и других героев. </a:t>
            </a:r>
          </a:p>
          <a:p>
            <a:pPr algn="just"/>
            <a:r>
              <a:rPr lang="ru-RU" dirty="0" smtClean="0"/>
              <a:t>В романе большую роль играют споры героев, конфликты между персонажами, их мучительные размышления, напряженные диалоги. Конфликт между «отцами» (либералами) и «детьми» (революционерами-демократами) проступает в завязке романа – описании внешности Базарова и Павла Петровича.</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6500834"/>
          </a:xfrm>
        </p:spPr>
        <p:txBody>
          <a:bodyPr>
            <a:normAutofit fontScale="85000" lnSpcReduction="10000"/>
          </a:bodyPr>
          <a:lstStyle/>
          <a:p>
            <a:pPr algn="just"/>
            <a:r>
              <a:rPr lang="ru-RU" dirty="0" smtClean="0"/>
              <a:t>Сюжет строится на соединении прямого и последовательного повествования с жизнеописанием основных героев. История жизни персонажей нарушают течение романного повествования, уводят читателя в иные времена, возвращают к истокам происходящего в современности. </a:t>
            </a:r>
          </a:p>
          <a:p>
            <a:pPr algn="just"/>
            <a:r>
              <a:rPr lang="ru-RU" dirty="0" smtClean="0"/>
              <a:t>В центре романа фигура Базарова. Все сюжетные нити тянутся к нему. В романе нет ни одного сколько-нибудь значительного эпизода, в котором бы не участвовал Базаров. Из 28 глав он не появляется лишь в двух. Умирает Базаров и кончается роман. </a:t>
            </a:r>
          </a:p>
          <a:p>
            <a:pPr algn="just"/>
            <a:r>
              <a:rPr lang="ru-RU" dirty="0" smtClean="0"/>
              <a:t>Система действующих лиц выстроена так, что отношение героев с Базаровым раскрывают читателю их внутреннюю сущность, в то же время сопоставление каждого из них с Базаровым вносит какой-либо новый штрих в характер главного героя. Можно выстроить целую цепочку таких сопоставлений: Базаров – Павел Петрович, Базаров – Николай Петрович, Базаров – Аркадий и другие. Но думается, главное сопоставление – это Базаров и автор.</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6143668"/>
          </a:xfrm>
        </p:spPr>
        <p:txBody>
          <a:bodyPr>
            <a:normAutofit fontScale="92500" lnSpcReduction="10000"/>
          </a:bodyPr>
          <a:lstStyle/>
          <a:p>
            <a:pPr algn="just"/>
            <a:r>
              <a:rPr lang="ru-RU" dirty="0" smtClean="0"/>
              <a:t>Тургенев противопоставляет Базарову не каких-либо героев, а саму жизнь.</a:t>
            </a:r>
          </a:p>
          <a:p>
            <a:pPr algn="just"/>
            <a:r>
              <a:rPr lang="ru-RU" dirty="0" smtClean="0"/>
              <a:t>Чтобы осуществить эту задачу, Тургенев избирает весьма своеобразную композицию. Он дважды проводит Базаров по кругу: </a:t>
            </a:r>
            <a:r>
              <a:rPr lang="ru-RU" dirty="0" err="1" smtClean="0"/>
              <a:t>Марьино</a:t>
            </a:r>
            <a:r>
              <a:rPr lang="ru-RU" dirty="0" smtClean="0"/>
              <a:t> (</a:t>
            </a:r>
            <a:r>
              <a:rPr lang="ru-RU" dirty="0" err="1" smtClean="0"/>
              <a:t>Кирсановы</a:t>
            </a:r>
            <a:r>
              <a:rPr lang="ru-RU" dirty="0" smtClean="0"/>
              <a:t>), Никольское (Одинцова), родительская деревенька. </a:t>
            </a:r>
          </a:p>
          <a:p>
            <a:pPr algn="just"/>
            <a:r>
              <a:rPr lang="ru-RU" dirty="0" smtClean="0"/>
              <a:t>Создается поразительный эффект. В ту же обстановку, в схожие ситуации, к тем же людям во второй части приходит иной Б.: страдающий, сомневающийся, мучительно переживающий любовную драму, пытающийся отгородится от реальной сложности жизни своей нигилистической философией. Даже любимая наука теперь не приносит облегчения. </a:t>
            </a:r>
          </a:p>
          <a:p>
            <a:pPr algn="just"/>
            <a:r>
              <a:rPr lang="ru-RU" dirty="0" smtClean="0"/>
              <a:t>Вторая часть романа строится на разрушении прежних связей Базарова с другими героями.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85728"/>
            <a:ext cx="7772400" cy="928694"/>
          </a:xfrm>
        </p:spPr>
        <p:txBody>
          <a:bodyPr/>
          <a:lstStyle/>
          <a:p>
            <a:r>
              <a:rPr lang="ru-RU" dirty="0" smtClean="0"/>
              <a:t>Конфликты в романе</a:t>
            </a:r>
            <a:endParaRPr lang="ru-RU" dirty="0"/>
          </a:p>
        </p:txBody>
      </p:sp>
      <p:sp>
        <p:nvSpPr>
          <p:cNvPr id="3" name="Содержимое 2"/>
          <p:cNvSpPr>
            <a:spLocks noGrp="1"/>
          </p:cNvSpPr>
          <p:nvPr>
            <p:ph sz="quarter" idx="1"/>
          </p:nvPr>
        </p:nvSpPr>
        <p:spPr>
          <a:xfrm>
            <a:off x="914400" y="1071546"/>
            <a:ext cx="7772400" cy="5643602"/>
          </a:xfrm>
        </p:spPr>
        <p:txBody>
          <a:bodyPr>
            <a:normAutofit fontScale="92500" lnSpcReduction="10000"/>
          </a:bodyPr>
          <a:lstStyle/>
          <a:p>
            <a:pPr algn="just"/>
            <a:r>
              <a:rPr lang="ru-RU" dirty="0" smtClean="0"/>
              <a:t>Начало социального конфликта в романе связано, как и ранее в «Горе от ума», с попаданием главного героя в чуждую ему среду. Отсюда и неизбежность будущих столкновений. Развитие конфликта идет одновременно и вширь и вглубь, т. е. в него постепенно втягивается все большее количество героев и вместе с тем поднимается все большее количество проблем.</a:t>
            </a:r>
          </a:p>
          <a:p>
            <a:pPr algn="just"/>
            <a:r>
              <a:rPr lang="ru-RU" dirty="0" smtClean="0"/>
              <a:t>Наряду с социальным в романе присутствует и конфликт любовный (Базаров – Одинцова). Особенность его в том, что он выполняет хотя и необходимую для характеристики героев, но эпизодическую роль. По своей значимости конфликты неравноценны. Это подчёркивается отнесением начала любовного конфликта только в тринадцатую главу романа.</a:t>
            </a:r>
          </a:p>
          <a:p>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939784"/>
          </a:xfrm>
        </p:spPr>
        <p:txBody>
          <a:bodyPr/>
          <a:lstStyle/>
          <a:p>
            <a:r>
              <a:rPr lang="ru-RU" dirty="0" smtClean="0"/>
              <a:t>Роль эпилога</a:t>
            </a:r>
            <a:endParaRPr lang="ru-RU" dirty="0"/>
          </a:p>
        </p:txBody>
      </p:sp>
      <p:sp>
        <p:nvSpPr>
          <p:cNvPr id="3" name="Содержимое 2"/>
          <p:cNvSpPr>
            <a:spLocks noGrp="1"/>
          </p:cNvSpPr>
          <p:nvPr>
            <p:ph sz="quarter" idx="1"/>
          </p:nvPr>
        </p:nvSpPr>
        <p:spPr>
          <a:xfrm>
            <a:off x="914400" y="1142984"/>
            <a:ext cx="7772400" cy="5715016"/>
          </a:xfrm>
        </p:spPr>
        <p:txBody>
          <a:bodyPr>
            <a:normAutofit fontScale="85000" lnSpcReduction="10000"/>
          </a:bodyPr>
          <a:lstStyle/>
          <a:p>
            <a:r>
              <a:rPr lang="ru-RU" dirty="0" smtClean="0"/>
              <a:t>Композиционная роль эпилога: это авторский взгляд на будущее России.</a:t>
            </a:r>
          </a:p>
          <a:p>
            <a:r>
              <a:rPr lang="ru-RU" dirty="0" smtClean="0"/>
              <a:t>- Упоминание о </a:t>
            </a:r>
            <a:r>
              <a:rPr lang="ru-RU" dirty="0" err="1" smtClean="0"/>
              <a:t>Ситникове</a:t>
            </a:r>
            <a:r>
              <a:rPr lang="ru-RU" dirty="0" smtClean="0"/>
              <a:t> и </a:t>
            </a:r>
            <a:r>
              <a:rPr lang="ru-RU" dirty="0" err="1" smtClean="0"/>
              <a:t>Кукшиной</a:t>
            </a:r>
            <a:r>
              <a:rPr lang="ru-RU" dirty="0" smtClean="0"/>
              <a:t> закономерная концовка абсурдности идей нигилизма (нигилизм обречен);</a:t>
            </a:r>
          </a:p>
          <a:p>
            <a:r>
              <a:rPr lang="ru-RU" dirty="0" smtClean="0"/>
              <a:t>- Жизнь Николая Петровича и Аркадия – идиллия семейного счастья, далекая от общественных споров (вариант дворянского пути в судьбах России);</a:t>
            </a:r>
          </a:p>
          <a:p>
            <a:r>
              <a:rPr lang="ru-RU" dirty="0" smtClean="0"/>
              <a:t>- Судьба Павла Петровича – итог жизни, загубленной страстной любовью (без семьи, без любви, вдали от Родины);</a:t>
            </a:r>
          </a:p>
          <a:p>
            <a:r>
              <a:rPr lang="ru-RU" dirty="0" smtClean="0"/>
              <a:t>- Судьба Одинцовой – еще один вариант будущего, героиня выходит замуж за человека, являющегося одним из будущих общественных деятелей России;</a:t>
            </a:r>
          </a:p>
          <a:p>
            <a:r>
              <a:rPr lang="ru-RU" dirty="0" smtClean="0"/>
              <a:t>- Описание могилы Базарова – декларация вечности природы, вечности жизни, временности всяких социальных теорий, претендующих на вечность.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Нигилизм романа «Отцы и дети»</a:t>
            </a:r>
            <a:endParaRPr lang="ru-RU" dirty="0"/>
          </a:p>
        </p:txBody>
      </p:sp>
      <p:sp>
        <p:nvSpPr>
          <p:cNvPr id="3" name="Содержимое 2"/>
          <p:cNvSpPr>
            <a:spLocks noGrp="1"/>
          </p:cNvSpPr>
          <p:nvPr>
            <p:ph sz="quarter" idx="1"/>
          </p:nvPr>
        </p:nvSpPr>
        <p:spPr>
          <a:xfrm>
            <a:off x="914400" y="1447800"/>
            <a:ext cx="7772400" cy="5195910"/>
          </a:xfrm>
        </p:spPr>
        <p:txBody>
          <a:bodyPr>
            <a:normAutofit fontScale="92500" lnSpcReduction="10000"/>
          </a:bodyPr>
          <a:lstStyle/>
          <a:p>
            <a:pPr algn="just"/>
            <a:r>
              <a:rPr lang="ru-RU" dirty="0" smtClean="0"/>
              <a:t>«В основание главной фигуры, Базарова, – писал впоследствии Тургенев, – легла одна поразившая меня личность молодого провинциального врача (он умер незадолго до 1860-го г.). В этом замечательном человеке воплотилось – на моих глазах – то, едва народившееся, еще бродившее начало, которое потом получило название нигилизма. Впечатление, произведенное на меня этой личностью, было очень сильно и в то же время не совсем ясно...» «Мне </a:t>
            </a:r>
            <a:r>
              <a:rPr lang="ru-RU" dirty="0" err="1" smtClean="0"/>
              <a:t>мечталась</a:t>
            </a:r>
            <a:r>
              <a:rPr lang="ru-RU" dirty="0" smtClean="0"/>
              <a:t> фигура сумрачная, дикая, большая, до половины выросшая из почвы, сильная, злобная, честная — и все-таки обреченная на погибель – потому что она все-таки стоит еще в преддверии будущего, мне </a:t>
            </a:r>
            <a:r>
              <a:rPr lang="ru-RU" dirty="0" err="1" smtClean="0"/>
              <a:t>мечтался</a:t>
            </a:r>
            <a:r>
              <a:rPr lang="ru-RU" dirty="0" smtClean="0"/>
              <a:t> какой-то странный </a:t>
            </a:r>
            <a:r>
              <a:rPr lang="ru-RU" dirty="0" err="1" smtClean="0"/>
              <a:t>pendant</a:t>
            </a:r>
            <a:r>
              <a:rPr lang="ru-RU" dirty="0" smtClean="0"/>
              <a:t> с Пугачевым».</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Содержимое 2"/>
          <p:cNvSpPr>
            <a:spLocks noGrp="1"/>
          </p:cNvSpPr>
          <p:nvPr>
            <p:ph sz="quarter" idx="1"/>
          </p:nvPr>
        </p:nvSpPr>
        <p:spPr/>
        <p:txBody>
          <a:bodyPr/>
          <a:lstStyle/>
          <a:p>
            <a:r>
              <a:rPr lang="ru-RU" dirty="0" smtClean="0"/>
              <a:t>1. Особенности реализма И.С. Тургенева.</a:t>
            </a:r>
          </a:p>
          <a:p>
            <a:r>
              <a:rPr lang="ru-RU" dirty="0" smtClean="0"/>
              <a:t>2. Значение романов И.С. Тургенева.</a:t>
            </a:r>
          </a:p>
          <a:p>
            <a:r>
              <a:rPr lang="ru-RU" dirty="0" smtClean="0"/>
              <a:t>3. Роман «Отцы и дети».</a:t>
            </a:r>
          </a:p>
          <a:p>
            <a:r>
              <a:rPr lang="ru-RU" dirty="0" smtClean="0"/>
              <a:t>4. Сюжет и композиция романа.</a:t>
            </a:r>
          </a:p>
          <a:p>
            <a:r>
              <a:rPr lang="ru-RU" dirty="0" smtClean="0"/>
              <a:t>5. Конфликты в романе.</a:t>
            </a:r>
          </a:p>
          <a:p>
            <a:r>
              <a:rPr lang="ru-RU" dirty="0" smtClean="0"/>
              <a:t>6. Роль эпилога.</a:t>
            </a:r>
          </a:p>
          <a:p>
            <a:r>
              <a:rPr lang="ru-RU" dirty="0" smtClean="0"/>
              <a:t>7. </a:t>
            </a:r>
            <a:r>
              <a:rPr lang="ru-RU" smtClean="0"/>
              <a:t>Нигилизм романа «Отцы и дети».</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5662634"/>
          </a:xfrm>
        </p:spPr>
        <p:txBody>
          <a:bodyPr/>
          <a:lstStyle/>
          <a:p>
            <a:pPr algn="just"/>
            <a:r>
              <a:rPr lang="ru-RU" dirty="0" smtClean="0"/>
              <a:t>В отличие от всех дворян Базаров обладает натурой деятеля и борца. Неустанным трудом приобрел он фундаментальные знания в естественных науках. Привыкший полагаться лишь на собственный ум и энергию, Базаров выработал спокойную уверенность в себе. Никакие сердечные связи не связывают его с людьми. </a:t>
            </a:r>
          </a:p>
          <a:p>
            <a:pPr algn="just"/>
            <a:r>
              <a:rPr lang="ru-RU" dirty="0" smtClean="0"/>
              <a:t>От этого и проистекает </a:t>
            </a:r>
            <a:r>
              <a:rPr lang="ru-RU" dirty="0" err="1" smtClean="0"/>
              <a:t>базаровская</a:t>
            </a:r>
            <a:r>
              <a:rPr lang="ru-RU" dirty="0" smtClean="0"/>
              <a:t> «резкость и бесцеремонность тона».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5719"/>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286544"/>
          </a:xfrm>
        </p:spPr>
        <p:txBody>
          <a:bodyPr>
            <a:normAutofit/>
          </a:bodyPr>
          <a:lstStyle/>
          <a:p>
            <a:pPr algn="just"/>
            <a:r>
              <a:rPr lang="ru-RU" dirty="0" smtClean="0"/>
              <a:t>Из подобного отношения к жизни, а также из «безмерной гордости» и берет свое начало его жизненная философия, смелая, страшная и парадоксальная, заключающаяся в тотальном отрицании всех устоев, на которых зиждется общество, равно как и вообще всех верований, идеалов и норм человеческой жизни, когда за истину принимаются только голые научные факты. «Нигилист, это человек, который не склоняется ни перед какими авторитетами, который не принимает ни одного принципа на веру, каким бы уважением ни был окружен этот принцип», – формулирует в романе Аркадий, очевидно со слов своего учителя.</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5719"/>
          </a:xfrm>
        </p:spPr>
        <p:txBody>
          <a:bodyPr>
            <a:normAutofit fontScale="90000"/>
          </a:bodyPr>
          <a:lstStyle/>
          <a:p>
            <a:endParaRPr lang="ru-RU" dirty="0"/>
          </a:p>
        </p:txBody>
      </p:sp>
      <p:sp>
        <p:nvSpPr>
          <p:cNvPr id="3" name="Содержимое 2"/>
          <p:cNvSpPr>
            <a:spLocks noGrp="1"/>
          </p:cNvSpPr>
          <p:nvPr>
            <p:ph sz="quarter" idx="1"/>
          </p:nvPr>
        </p:nvSpPr>
        <p:spPr>
          <a:xfrm>
            <a:off x="914400" y="285728"/>
            <a:ext cx="7772400" cy="6286544"/>
          </a:xfrm>
        </p:spPr>
        <p:txBody>
          <a:bodyPr/>
          <a:lstStyle/>
          <a:p>
            <a:pPr algn="just"/>
            <a:r>
              <a:rPr lang="ru-RU" dirty="0" smtClean="0"/>
              <a:t>Логика истории, «мнение народное», традиции, верования, авторитеты – все это не должно иметь никакой власти над индивидуальным сознанием и индивидуальной волей. Таким образом, </a:t>
            </a:r>
            <a:r>
              <a:rPr lang="ru-RU" dirty="0" err="1" smtClean="0"/>
              <a:t>базаровский</a:t>
            </a:r>
            <a:r>
              <a:rPr lang="ru-RU" dirty="0" smtClean="0"/>
              <a:t> нигилизм распространяется на общественную, личную и философскую сферы.</a:t>
            </a:r>
          </a:p>
          <a:p>
            <a:pPr algn="just"/>
            <a:r>
              <a:rPr lang="ru-RU" dirty="0" smtClean="0"/>
              <a:t>Общественный нигилизм Базарова находит свое наиболее полное выражение в споре с Павлом Петровичем. Эти два достойных противника, убежденные приверженцы каждый своей идеологии, не могли не столкнуться, подобно двум противоположным зарядам.</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357166"/>
            <a:ext cx="7772400" cy="6357982"/>
          </a:xfrm>
        </p:spPr>
        <p:txBody>
          <a:bodyPr/>
          <a:lstStyle/>
          <a:p>
            <a:pPr algn="just"/>
            <a:r>
              <a:rPr lang="ru-RU" dirty="0" smtClean="0"/>
              <a:t>В личной сфере нигилизм Базарова заключается в отрицании им всей культуры чувств и всех идеалов.</a:t>
            </a:r>
          </a:p>
          <a:p>
            <a:pPr algn="just"/>
            <a:r>
              <a:rPr lang="ru-RU" dirty="0" smtClean="0"/>
              <a:t>Базаровым отрицается вообще духовное начало в человеке. К человеку он относится как к биологическому организму.</a:t>
            </a:r>
          </a:p>
          <a:p>
            <a:pPr algn="just"/>
            <a:r>
              <a:rPr lang="ru-RU" dirty="0" smtClean="0"/>
              <a:t>Как по лягушке Базаров судит об устройстве человеческих органов, так же по данным естественных наук он думает судить о человеке вообще и, более того, о человеческом обществе в целом: при правильном устройстве общества будет все равно, зол человек или добр, глуп или умен. Это все лишь «нравственные болезни», подобные «болезням телесным» и вызванные «безобразным состоянием общества».</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25404"/>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5519758"/>
          </a:xfrm>
        </p:spPr>
        <p:txBody>
          <a:bodyPr>
            <a:normAutofit lnSpcReduction="10000"/>
          </a:bodyPr>
          <a:lstStyle/>
          <a:p>
            <a:pPr algn="just"/>
            <a:r>
              <a:rPr lang="ru-RU" dirty="0" smtClean="0"/>
              <a:t>Таким образом, поставив в центре романа человека из демократического лагеря и признавая его силу и значение, Тургенев во многом ему не симпатизировал. Он наделил своего героя нигилистическим отношением к искусству и ясно дал почувствовать, что не разделяет его взглядов. При этом писатель не стал выяснять причин отрицательного отношения Базарова к искусству.</a:t>
            </a:r>
          </a:p>
          <a:p>
            <a:pPr algn="just"/>
            <a:r>
              <a:rPr lang="ru-RU" dirty="0" smtClean="0"/>
              <a:t>Видимо, проблема нигилизма не просто интересовала писателя, она была им выстрадана, поскольку приверженцы данного направления отрицали очень многое из того, что было ему дорого.</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к лекции</a:t>
            </a:r>
            <a:endParaRPr lang="ru-RU" dirty="0"/>
          </a:p>
        </p:txBody>
      </p:sp>
      <p:sp>
        <p:nvSpPr>
          <p:cNvPr id="3" name="Объект 2"/>
          <p:cNvSpPr>
            <a:spLocks noGrp="1"/>
          </p:cNvSpPr>
          <p:nvPr>
            <p:ph sz="quarter" idx="1"/>
          </p:nvPr>
        </p:nvSpPr>
        <p:spPr/>
        <p:txBody>
          <a:bodyPr/>
          <a:lstStyle/>
          <a:p>
            <a:pPr algn="just"/>
            <a:r>
              <a:rPr lang="ru-RU" dirty="0"/>
              <a:t>1. Каковы исторические предпосылки создания романа. </a:t>
            </a:r>
          </a:p>
          <a:p>
            <a:pPr algn="just"/>
            <a:r>
              <a:rPr lang="ru-RU" dirty="0"/>
              <a:t>2. Каковы были основные темы творчества </a:t>
            </a:r>
            <a:r>
              <a:rPr lang="ru-RU" dirty="0" smtClean="0"/>
              <a:t/>
            </a:r>
            <a:br>
              <a:rPr lang="ru-RU" dirty="0" smtClean="0"/>
            </a:br>
            <a:r>
              <a:rPr lang="ru-RU" dirty="0" smtClean="0"/>
              <a:t>И.С. Тургенева</a:t>
            </a:r>
            <a:r>
              <a:rPr lang="ru-RU" dirty="0"/>
              <a:t>? </a:t>
            </a:r>
          </a:p>
          <a:p>
            <a:pPr algn="just"/>
            <a:r>
              <a:rPr lang="ru-RU" dirty="0"/>
              <a:t>3. Что включает в себя понятие нигилизм? </a:t>
            </a:r>
          </a:p>
          <a:p>
            <a:pPr algn="just"/>
            <a:r>
              <a:rPr lang="ru-RU" dirty="0"/>
              <a:t>4. В чем художественнее своеобразие произведения «Отцы и дети»? </a:t>
            </a:r>
          </a:p>
          <a:p>
            <a:pPr algn="just"/>
            <a:r>
              <a:rPr lang="ru-RU" dirty="0"/>
              <a:t>5.Каковы главные герои романа и их характеристика? </a:t>
            </a:r>
          </a:p>
        </p:txBody>
      </p:sp>
    </p:spTree>
    <p:extLst>
      <p:ext uri="{BB962C8B-B14F-4D97-AF65-F5344CB8AC3E}">
        <p14:creationId xmlns:p14="http://schemas.microsoft.com/office/powerpoint/2010/main" val="3674412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772400" cy="432048"/>
          </a:xfrm>
        </p:spPr>
        <p:txBody>
          <a:bodyPr>
            <a:normAutofit fontScale="90000"/>
          </a:bodyPr>
          <a:lstStyle/>
          <a:p>
            <a:pPr algn="ctr"/>
            <a:r>
              <a:rPr lang="ru-RU" dirty="0" smtClean="0"/>
              <a:t>Рекомендуемая литература</a:t>
            </a:r>
            <a:endParaRPr lang="ru-RU" dirty="0"/>
          </a:p>
        </p:txBody>
      </p:sp>
      <p:sp>
        <p:nvSpPr>
          <p:cNvPr id="3" name="Содержимое 2"/>
          <p:cNvSpPr>
            <a:spLocks noGrp="1"/>
          </p:cNvSpPr>
          <p:nvPr>
            <p:ph sz="quarter" idx="1"/>
          </p:nvPr>
        </p:nvSpPr>
        <p:spPr>
          <a:xfrm>
            <a:off x="914400" y="548680"/>
            <a:ext cx="7772400" cy="6192688"/>
          </a:xfrm>
        </p:spPr>
        <p:txBody>
          <a:bodyPr>
            <a:normAutofit fontScale="70000" lnSpcReduction="20000"/>
          </a:bodyPr>
          <a:lstStyle/>
          <a:p>
            <a:pPr lvl="1" algn="ctr">
              <a:buNone/>
            </a:pPr>
            <a:r>
              <a:rPr lang="ru-RU" b="1" dirty="0"/>
              <a:t>Основная литература</a:t>
            </a:r>
          </a:p>
          <a:p>
            <a:pPr algn="just"/>
            <a:r>
              <a:rPr lang="ru-RU" dirty="0"/>
              <a:t>Русский язык и литература. Литература. 10 класс: учеб. для </a:t>
            </a:r>
            <a:r>
              <a:rPr lang="ru-RU" dirty="0" err="1"/>
              <a:t>общеобразоват</a:t>
            </a:r>
            <a:r>
              <a:rPr lang="ru-RU" dirty="0"/>
              <a:t>. организаций. Базовый уровень: в 2 ч. / Ю.В. Лебедев. – 3-е изд. – М.: Просвещение, 2016. – Ч. 1. – 368 с. </a:t>
            </a:r>
          </a:p>
          <a:p>
            <a:pPr algn="just"/>
            <a:r>
              <a:rPr lang="ru-RU" dirty="0"/>
              <a:t>Русская литература </a:t>
            </a:r>
            <a:r>
              <a:rPr lang="en-US" dirty="0"/>
              <a:t>XIX</a:t>
            </a:r>
            <a:r>
              <a:rPr lang="ru-RU" dirty="0"/>
              <a:t> в. Учебник-практикум (ч. 1, 2, 3). 11 </a:t>
            </a:r>
            <a:r>
              <a:rPr lang="ru-RU" dirty="0" err="1"/>
              <a:t>кл</a:t>
            </a:r>
            <a:r>
              <a:rPr lang="ru-RU" dirty="0"/>
              <a:t>. / Под ред. Ю.И. Лысого. – М.: «Мнемозина», 2003.</a:t>
            </a:r>
          </a:p>
          <a:p>
            <a:pPr algn="ctr">
              <a:buNone/>
            </a:pPr>
            <a:r>
              <a:rPr lang="ru-RU" b="1" dirty="0"/>
              <a:t>Дополнительная литература</a:t>
            </a:r>
          </a:p>
          <a:p>
            <a:pPr algn="just"/>
            <a:r>
              <a:rPr lang="ru-RU" dirty="0" err="1"/>
              <a:t>Джанумов</a:t>
            </a:r>
            <a:r>
              <a:rPr lang="ru-RU" dirty="0"/>
              <a:t> </a:t>
            </a:r>
            <a:r>
              <a:rPr lang="ru-RU"/>
              <a:t>С.А</a:t>
            </a:r>
            <a:r>
              <a:rPr lang="ru-RU" smtClean="0"/>
              <a:t>. </a:t>
            </a:r>
            <a:r>
              <a:rPr lang="ru-RU" dirty="0"/>
              <a:t>Русская литература XIX века. </a:t>
            </a:r>
            <a:r>
              <a:rPr lang="ru-RU" dirty="0" smtClean="0"/>
              <a:t>1850-1870 </a:t>
            </a:r>
            <a:r>
              <a:rPr lang="ru-RU" dirty="0"/>
              <a:t>[Электронный ресурс] / </a:t>
            </a:r>
            <a:r>
              <a:rPr lang="ru-RU" dirty="0" err="1"/>
              <a:t>Кременцов</a:t>
            </a:r>
            <a:r>
              <a:rPr lang="ru-RU" dirty="0"/>
              <a:t> Л.П. – М.: ФЛИНТА, 2017. – 287 с. – Режим доступа: </a:t>
            </a:r>
            <a:r>
              <a:rPr lang="en-US" dirty="0">
                <a:hlinkClick r:id="rId2"/>
              </a:rPr>
              <a:t>http://</a:t>
            </a:r>
            <a:r>
              <a:rPr lang="en-US" dirty="0" smtClean="0">
                <a:hlinkClick r:id="rId2"/>
              </a:rPr>
              <a:t>www.medcollegelib.ru/book/ISBN9785893498714.html</a:t>
            </a:r>
            <a:r>
              <a:rPr lang="ru-RU" dirty="0" smtClean="0"/>
              <a:t> (дата </a:t>
            </a:r>
            <a:r>
              <a:rPr lang="ru-RU" dirty="0"/>
              <a:t>обращения: </a:t>
            </a:r>
            <a:r>
              <a:rPr lang="ru-RU" dirty="0" smtClean="0"/>
              <a:t>02.09.2019)</a:t>
            </a:r>
            <a:endParaRPr lang="ru-RU" dirty="0"/>
          </a:p>
          <a:p>
            <a:pPr algn="just"/>
            <a:r>
              <a:rPr lang="ru-RU" dirty="0"/>
              <a:t>Русский язык и литература [Электронный ресурс]: сб. тестовых заданий с эталонами ответов для </a:t>
            </a:r>
            <a:r>
              <a:rPr lang="ru-RU" dirty="0" err="1"/>
              <a:t>внеаудитор</a:t>
            </a:r>
            <a:r>
              <a:rPr lang="ru-RU" dirty="0"/>
              <a:t>. (</a:t>
            </a:r>
            <a:r>
              <a:rPr lang="ru-RU" dirty="0" err="1"/>
              <a:t>самостоят</a:t>
            </a:r>
            <a:r>
              <a:rPr lang="ru-RU" dirty="0"/>
              <a:t>.) работы студентов по специальностям 33.02.01 – Фармация, 31.02.03 – Лабораторная диагностика, 34.02.01 – Сестринское дело (очная форма обучения). Ч. 1. – Режим доступа: </a:t>
            </a:r>
            <a:r>
              <a:rPr lang="en-US" dirty="0">
                <a:latin typeface="Cambria" panose="02040503050406030204" pitchFamily="18" charset="0"/>
                <a:hlinkClick r:id="rId3"/>
              </a:rPr>
              <a:t>http://krasgmu.ru/index.php?page[common]=content&amp;id=69129</a:t>
            </a:r>
            <a:r>
              <a:rPr lang="ru-RU" dirty="0"/>
              <a:t>  (дата обращения: </a:t>
            </a:r>
            <a:r>
              <a:rPr lang="ru-RU" dirty="0" smtClean="0"/>
              <a:t>02.09.2019)</a:t>
            </a:r>
            <a:endParaRPr lang="ru-RU" dirty="0"/>
          </a:p>
          <a:p>
            <a:pPr marL="0" indent="0" algn="ctr">
              <a:buNone/>
            </a:pPr>
            <a:r>
              <a:rPr lang="ru-RU" b="1" dirty="0"/>
              <a:t>Электронные ресурсы</a:t>
            </a:r>
          </a:p>
          <a:p>
            <a:pPr algn="just"/>
            <a:r>
              <a:rPr lang="ru-RU" dirty="0" smtClean="0"/>
              <a:t>Тургенев И.С. </a:t>
            </a:r>
            <a:r>
              <a:rPr lang="ru-RU" dirty="0"/>
              <a:t>/ «Русская виртуальная библиотека» [Электронный ресурс]. </a:t>
            </a:r>
            <a:r>
              <a:rPr lang="en-US" dirty="0">
                <a:latin typeface="Cambria" panose="02040503050406030204" pitchFamily="18" charset="0"/>
              </a:rPr>
              <a:t>URL</a:t>
            </a:r>
            <a:r>
              <a:rPr lang="ru-RU" dirty="0"/>
              <a:t>: </a:t>
            </a:r>
            <a:r>
              <a:rPr lang="en-US" dirty="0">
                <a:latin typeface="Cambria" panose="02040503050406030204" pitchFamily="18" charset="0"/>
                <a:cs typeface="Times New Roman" panose="02020603050405020304" pitchFamily="18" charset="0"/>
                <a:hlinkClick r:id="rId4"/>
              </a:rPr>
              <a:t>http://rvb.ru/turgenev</a:t>
            </a:r>
            <a:r>
              <a:rPr lang="en-US" dirty="0" smtClean="0">
                <a:latin typeface="Cambria" panose="02040503050406030204" pitchFamily="18" charset="0"/>
                <a:cs typeface="Times New Roman" panose="02020603050405020304" pitchFamily="18" charset="0"/>
                <a:hlinkClick r:id="rId4"/>
              </a:rPr>
              <a:t>/</a:t>
            </a:r>
            <a:r>
              <a:rPr lang="ru-RU" dirty="0" smtClean="0">
                <a:latin typeface="Cambria" panose="02040503050406030204" pitchFamily="18" charset="0"/>
                <a:cs typeface="Times New Roman" panose="02020603050405020304" pitchFamily="18" charset="0"/>
              </a:rPr>
              <a:t> </a:t>
            </a:r>
            <a:r>
              <a:rPr lang="ru-RU" dirty="0" smtClean="0"/>
              <a:t>(</a:t>
            </a:r>
            <a:r>
              <a:rPr lang="ru-RU" dirty="0"/>
              <a:t>дата обращения: </a:t>
            </a:r>
            <a:r>
              <a:rPr lang="ru-RU" dirty="0" smtClean="0"/>
              <a:t>02.09.2019)</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buNone/>
            </a:pPr>
            <a:endParaRPr lang="ru-RU" dirty="0" smtClean="0"/>
          </a:p>
          <a:p>
            <a:pPr>
              <a:buNone/>
            </a:pPr>
            <a:endParaRPr lang="ru-RU" dirty="0" smtClean="0"/>
          </a:p>
          <a:p>
            <a:pPr algn="ctr">
              <a:buNone/>
            </a:pPr>
            <a:r>
              <a:rPr lang="ru-RU" b="1" dirty="0" smtClean="0"/>
              <a:t>Иван Сергеевич Тургенев</a:t>
            </a:r>
          </a:p>
          <a:p>
            <a:pPr algn="ctr">
              <a:buNone/>
            </a:pPr>
            <a:endParaRPr lang="ru-RU" b="1" dirty="0" smtClean="0"/>
          </a:p>
          <a:p>
            <a:pPr algn="ctr">
              <a:buNone/>
            </a:pPr>
            <a:r>
              <a:rPr lang="ru-RU" b="1" dirty="0" smtClean="0"/>
              <a:t>28 октября1818 года – </a:t>
            </a:r>
          </a:p>
          <a:p>
            <a:pPr algn="ctr">
              <a:buNone/>
            </a:pPr>
            <a:r>
              <a:rPr lang="ru-RU" b="1" smtClean="0"/>
              <a:t>22 августа1883 </a:t>
            </a:r>
            <a:r>
              <a:rPr lang="ru-RU" b="1" dirty="0" smtClean="0"/>
              <a:t>года</a:t>
            </a:r>
            <a:endParaRPr lang="ru-RU" b="1" dirty="0"/>
          </a:p>
        </p:txBody>
      </p:sp>
      <p:pic>
        <p:nvPicPr>
          <p:cNvPr id="5" name="Содержимое 4" descr="740full-ivan-turgenev.jpg"/>
          <p:cNvPicPr>
            <a:picLocks noGrp="1" noChangeAspect="1"/>
          </p:cNvPicPr>
          <p:nvPr>
            <p:ph sz="quarter" idx="2"/>
          </p:nvPr>
        </p:nvPicPr>
        <p:blipFill>
          <a:blip r:embed="rId2"/>
          <a:stretch>
            <a:fillRect/>
          </a:stretch>
        </p:blipFill>
        <p:spPr>
          <a:xfrm>
            <a:off x="5135553" y="1447800"/>
            <a:ext cx="3346469" cy="4572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реализма И.С. Тургенева</a:t>
            </a:r>
            <a:endParaRPr lang="ru-RU" dirty="0"/>
          </a:p>
        </p:txBody>
      </p:sp>
      <p:sp>
        <p:nvSpPr>
          <p:cNvPr id="3" name="Содержимое 2"/>
          <p:cNvSpPr>
            <a:spLocks noGrp="1"/>
          </p:cNvSpPr>
          <p:nvPr>
            <p:ph sz="quarter" idx="1"/>
          </p:nvPr>
        </p:nvSpPr>
        <p:spPr>
          <a:xfrm>
            <a:off x="914400" y="1447800"/>
            <a:ext cx="7772400" cy="5195910"/>
          </a:xfrm>
        </p:spPr>
        <p:txBody>
          <a:bodyPr>
            <a:normAutofit fontScale="92500" lnSpcReduction="10000"/>
          </a:bodyPr>
          <a:lstStyle/>
          <a:p>
            <a:pPr algn="just"/>
            <a:r>
              <a:rPr lang="ru-RU" dirty="0" smtClean="0"/>
              <a:t>Реальная картина современной жизни в произведениях Тургенева овеяна глубоким гуманизмом, верой в творческие и нравственные силы родного народа, в прогрессивное развитие русского общества. </a:t>
            </a:r>
          </a:p>
          <a:p>
            <a:pPr algn="just"/>
            <a:r>
              <a:rPr lang="ru-RU" dirty="0" smtClean="0"/>
              <a:t>Писатель знал, что историческое движение сопровождается борьбой сил, интересов и устремлений. Он был убежден, что литература помогает обществу осознать свои цели. </a:t>
            </a:r>
          </a:p>
          <a:p>
            <a:pPr algn="just"/>
            <a:r>
              <a:rPr lang="ru-RU" dirty="0" smtClean="0"/>
              <a:t>Выражая мысли, чувства и чаяния современников, литература запечатлевает и передает грядущим поколениям духовный опыт эпохи, имеющий непреходящую ценность, как и характеры людей, порожденные временем.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25404"/>
          </a:xfrm>
        </p:spPr>
        <p:txBody>
          <a:bodyPr>
            <a:normAutofit fontScale="90000"/>
          </a:bodyPr>
          <a:lstStyle/>
          <a:p>
            <a:endParaRPr lang="ru-RU" dirty="0"/>
          </a:p>
        </p:txBody>
      </p:sp>
      <p:sp>
        <p:nvSpPr>
          <p:cNvPr id="3" name="Содержимое 2"/>
          <p:cNvSpPr>
            <a:spLocks noGrp="1"/>
          </p:cNvSpPr>
          <p:nvPr>
            <p:ph sz="quarter" idx="1"/>
          </p:nvPr>
        </p:nvSpPr>
        <p:spPr>
          <a:xfrm>
            <a:off x="914400" y="571480"/>
            <a:ext cx="7772400" cy="6000792"/>
          </a:xfrm>
        </p:spPr>
        <p:txBody>
          <a:bodyPr>
            <a:normAutofit/>
          </a:bodyPr>
          <a:lstStyle/>
          <a:p>
            <a:pPr algn="just"/>
            <a:r>
              <a:rPr lang="ru-RU" dirty="0" smtClean="0"/>
              <a:t>Внимание Тургенева было постоянно приковано к новым явлениям жизни общества. Глубоко уважая традиции национальной культуры, черпая в них творческие импульсы, Тургенев с интересом и сочувствием следил за намечающимися, еще не заметными для большинства современников изменениями общественной психологии, за вновь возникающими идеологическими течениями и социальными типами. В художественном осмыслении действительности он отличался исключительной прозорливостью и чуткостью.</a:t>
            </a:r>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428604"/>
            <a:ext cx="7772400" cy="6215106"/>
          </a:xfrm>
        </p:spPr>
        <p:txBody>
          <a:bodyPr>
            <a:normAutofit/>
          </a:bodyPr>
          <a:lstStyle/>
          <a:p>
            <a:pPr algn="just"/>
            <a:r>
              <a:rPr lang="ru-RU" dirty="0" smtClean="0"/>
              <a:t>Тургенев первый в русской литературе создал книгу, в которой через картины ежедневного современного деревенского быта и многочисленные образы крестьян была выражена мысль о том, что закрепощенный народ составляет корень, живую душу нации («Записки охотника»).</a:t>
            </a:r>
          </a:p>
          <a:p>
            <a:pPr algn="just"/>
            <a:r>
              <a:rPr lang="ru-RU" dirty="0" smtClean="0"/>
              <a:t>Первым сделал он и попытку воплотить идеал человека эпохи падения крепостного права – 60-х гг.  – идеал активного деятеля, борца, убежденного демократа. </a:t>
            </a:r>
          </a:p>
          <a:p>
            <a:pPr algn="just"/>
            <a:r>
              <a:rPr lang="ru-RU" dirty="0" smtClean="0"/>
              <a:t>Тургеневу же принадлежит инициатива анализа личности «нового человека» – шестидесятника, оценки его нравственных качеств и психологических особенностей.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3966"/>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215106"/>
          </a:xfrm>
        </p:spPr>
        <p:txBody>
          <a:bodyPr>
            <a:normAutofit fontScale="92500"/>
          </a:bodyPr>
          <a:lstStyle/>
          <a:p>
            <a:pPr algn="just"/>
            <a:r>
              <a:rPr lang="ru-RU" dirty="0" smtClean="0"/>
              <a:t>Тургенев первый оценил значение и другого проявления социальных сдвигов, которые происходили в России в 60-х гг. XIX в.,  – изменения роли женщины в жизни общества и самого типа передовых женщин.</a:t>
            </a:r>
          </a:p>
          <a:p>
            <a:pPr algn="just"/>
            <a:r>
              <a:rPr lang="ru-RU" dirty="0" smtClean="0"/>
              <a:t>Тургенев знал и любил своих читателей, его творчество отвечало на вопросы, которые их волновали, и ставило перед ними новые, важные социальные и нравственные проблемы.</a:t>
            </a:r>
          </a:p>
          <a:p>
            <a:pPr algn="just"/>
            <a:r>
              <a:rPr lang="ru-RU" dirty="0" smtClean="0"/>
              <a:t>Вместе с тем уже на относительно ранних этапах своей деятельности Тургенев приобрел значение «писателя для писателей». Его произведения открывали перед литературой новые перспективы, на него смотрели как на мастера, авторитетного судью в вопросах искусства, и он ощущал свою ответственность за его судьбы.</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68346"/>
          </a:xfrm>
        </p:spPr>
        <p:txBody>
          <a:bodyPr/>
          <a:lstStyle/>
          <a:p>
            <a:r>
              <a:rPr lang="ru-RU" dirty="0" smtClean="0"/>
              <a:t>Значение романов И.С. Тургенева</a:t>
            </a:r>
            <a:endParaRPr lang="ru-RU" dirty="0"/>
          </a:p>
        </p:txBody>
      </p:sp>
      <p:sp>
        <p:nvSpPr>
          <p:cNvPr id="3" name="Содержимое 2"/>
          <p:cNvSpPr>
            <a:spLocks noGrp="1"/>
          </p:cNvSpPr>
          <p:nvPr>
            <p:ph sz="quarter" idx="1"/>
          </p:nvPr>
        </p:nvSpPr>
        <p:spPr>
          <a:xfrm>
            <a:off x="914400" y="1071546"/>
            <a:ext cx="7772400" cy="5786454"/>
          </a:xfrm>
        </p:spPr>
        <p:txBody>
          <a:bodyPr>
            <a:normAutofit fontScale="85000" lnSpcReduction="10000"/>
          </a:bodyPr>
          <a:lstStyle/>
          <a:p>
            <a:pPr algn="just"/>
            <a:r>
              <a:rPr lang="ru-RU" dirty="0" smtClean="0"/>
              <a:t>В своем первом романе  «Рудин» (1855) Тургенев попытался воссоздать тип современного человека – мыслителя и идеолога. Рудин, главный герой произведения, «лишний человек», показанный и в своей привлекательности, и в слабости одновременно.</a:t>
            </a:r>
          </a:p>
          <a:p>
            <a:pPr algn="just"/>
            <a:r>
              <a:rPr lang="ru-RU" dirty="0" smtClean="0"/>
              <a:t>Рудин умен, он говорит с пафосом пророка; и говорит вещи справедливые и очень важные. Но он слабоволен, и проповедь свободы оборачивается фразерством. Рудин не выдерживает своеобразного испытания любовью. </a:t>
            </a:r>
          </a:p>
          <a:p>
            <a:pPr algn="just"/>
            <a:r>
              <a:rPr lang="ru-RU" dirty="0" smtClean="0"/>
              <a:t>Наталья </a:t>
            </a:r>
            <a:r>
              <a:rPr lang="ru-RU" dirty="0" err="1" smtClean="0"/>
              <a:t>Ласунская</a:t>
            </a:r>
            <a:r>
              <a:rPr lang="ru-RU" dirty="0" smtClean="0"/>
              <a:t>  – первая среди женских персонажей Тургенева, названных критиками «тургеневскими девушками». Это чистые и сильные, самозабвенно любящие натуры. После «Рудина» испытание любовью и неспособность героя найти счастье в любви или невозможность соединить судьбу с судьбой любимой женщины станут неотъемлемыми чертами почти всех написанных Тургеневым романов.</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25404"/>
          </a:xfrm>
        </p:spPr>
        <p:txBody>
          <a:bodyPr>
            <a:normAutofit fontScale="90000"/>
          </a:bodyPr>
          <a:lstStyle/>
          <a:p>
            <a:endParaRPr lang="ru-RU" dirty="0"/>
          </a:p>
        </p:txBody>
      </p:sp>
      <p:sp>
        <p:nvSpPr>
          <p:cNvPr id="3" name="Содержимое 2"/>
          <p:cNvSpPr>
            <a:spLocks noGrp="1"/>
          </p:cNvSpPr>
          <p:nvPr>
            <p:ph sz="quarter" idx="1"/>
          </p:nvPr>
        </p:nvSpPr>
        <p:spPr>
          <a:xfrm>
            <a:off x="914400" y="571480"/>
            <a:ext cx="7772400" cy="6000792"/>
          </a:xfrm>
        </p:spPr>
        <p:txBody>
          <a:bodyPr>
            <a:normAutofit/>
          </a:bodyPr>
          <a:lstStyle/>
          <a:p>
            <a:pPr algn="just"/>
            <a:r>
              <a:rPr lang="ru-RU" dirty="0" smtClean="0"/>
              <a:t>История старинного дворянского рода, изображение героя – дворянина, укорененного в русской духовной почве (Лаврецкий), трогательная, светлая и по роковой воле обстоятельств обреченная на горе любовь героя и героини (Лаврецкий и Лиза Калитина) – таковы темы «Дворянского гнезда» (1858), второго тургеневского романа.</a:t>
            </a:r>
          </a:p>
          <a:p>
            <a:pPr algn="just"/>
            <a:r>
              <a:rPr lang="ru-RU" dirty="0" smtClean="0"/>
              <a:t>Поэзия любви, бережное, исполненное тонкости и изящества изображение переживаний героев, одухотворение мира природы – эти отличительные особенности тургеневского стиля наиболее отчетливо выражены, возможно, именно в «Дворянском гнезде».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TotalTime>
  <Words>2018</Words>
  <Application>Microsoft Office PowerPoint</Application>
  <PresentationFormat>Экран (4:3)</PresentationFormat>
  <Paragraphs>99</Paragraphs>
  <Slides>26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Calibri</vt:lpstr>
      <vt:lpstr>Cambria</vt:lpstr>
      <vt:lpstr>Franklin Gothic Book</vt:lpstr>
      <vt:lpstr>Perpetua</vt:lpstr>
      <vt:lpstr>Times New Roman</vt:lpstr>
      <vt:lpstr>Wingdings 2</vt:lpstr>
      <vt:lpstr>Справедливость</vt:lpstr>
      <vt:lpstr>Творчество И.С. Тургенева</vt:lpstr>
      <vt:lpstr>План лекции</vt:lpstr>
      <vt:lpstr>Презентация PowerPoint</vt:lpstr>
      <vt:lpstr>Особенности реализма И.С. Тургенева</vt:lpstr>
      <vt:lpstr>Презентация PowerPoint</vt:lpstr>
      <vt:lpstr>Презентация PowerPoint</vt:lpstr>
      <vt:lpstr>Презентация PowerPoint</vt:lpstr>
      <vt:lpstr>Значение романов И.С. Тургенева</vt:lpstr>
      <vt:lpstr>Презентация PowerPoint</vt:lpstr>
      <vt:lpstr>Презентация PowerPoint</vt:lpstr>
      <vt:lpstr>Презентация PowerPoint</vt:lpstr>
      <vt:lpstr>Презентация PowerPoint</vt:lpstr>
      <vt:lpstr>Роман «Отцы и дети»</vt:lpstr>
      <vt:lpstr>Сюжет и композиция романа</vt:lpstr>
      <vt:lpstr>Презентация PowerPoint</vt:lpstr>
      <vt:lpstr>Презентация PowerPoint</vt:lpstr>
      <vt:lpstr>Конфликты в романе</vt:lpstr>
      <vt:lpstr>Роль эпилога</vt:lpstr>
      <vt:lpstr>Нигилизм романа «Отцы и дети»</vt:lpstr>
      <vt:lpstr>Презентация PowerPoint</vt:lpstr>
      <vt:lpstr>Презентация PowerPoint</vt:lpstr>
      <vt:lpstr>Презентация PowerPoint</vt:lpstr>
      <vt:lpstr>Презентация PowerPoint</vt:lpstr>
      <vt:lpstr>Презентация PowerPoint</vt:lpstr>
      <vt:lpstr>Вопросы к лекции</vt:lpstr>
      <vt:lpstr>Рекомендуемая литература</vt:lpstr>
    </vt:vector>
  </TitlesOfParts>
  <Company>Enter-ПК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Творчество И.С. Тургенева</dc:title>
  <dc:creator>Анастасия</dc:creator>
  <cp:lastModifiedBy>Белозор Анастасия Сергеевна</cp:lastModifiedBy>
  <cp:revision>17</cp:revision>
  <dcterms:created xsi:type="dcterms:W3CDTF">2018-01-25T01:10:13Z</dcterms:created>
  <dcterms:modified xsi:type="dcterms:W3CDTF">2019-12-16T03:24:33Z</dcterms:modified>
</cp:coreProperties>
</file>