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-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59A1FF-680B-447C-873B-554BFEA8066D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81CBA7-9B90-4F33-BEB2-517639CC35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43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1CBA7-9B90-4F33-BEB2-517639CC354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168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C3F17-C161-448F-8D2B-12ABACBC8541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62325-B6B5-4935-BE0A-4E409E655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006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C3F17-C161-448F-8D2B-12ABACBC8541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62325-B6B5-4935-BE0A-4E409E655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305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C3F17-C161-448F-8D2B-12ABACBC8541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62325-B6B5-4935-BE0A-4E409E655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768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C3F17-C161-448F-8D2B-12ABACBC8541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62325-B6B5-4935-BE0A-4E409E655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262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C3F17-C161-448F-8D2B-12ABACBC8541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62325-B6B5-4935-BE0A-4E409E655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310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C3F17-C161-448F-8D2B-12ABACBC8541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62325-B6B5-4935-BE0A-4E409E655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045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C3F17-C161-448F-8D2B-12ABACBC8541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62325-B6B5-4935-BE0A-4E409E655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030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C3F17-C161-448F-8D2B-12ABACBC8541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62325-B6B5-4935-BE0A-4E409E655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301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C3F17-C161-448F-8D2B-12ABACBC8541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62325-B6B5-4935-BE0A-4E409E655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019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C3F17-C161-448F-8D2B-12ABACBC8541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62325-B6B5-4935-BE0A-4E409E655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100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C3F17-C161-448F-8D2B-12ABACBC8541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62325-B6B5-4935-BE0A-4E409E655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948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C3F17-C161-448F-8D2B-12ABACBC8541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62325-B6B5-4935-BE0A-4E409E655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311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20337"/>
            <a:ext cx="9144000" cy="1927952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Федеральное государственное бюджетное образовательное учреждение высшего </a:t>
            </a:r>
            <a:b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образования «Красноярский государственный университет имени </a:t>
            </a:r>
            <a:b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профессора В.Ф.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Войно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Ясенецкого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</a:t>
            </a:r>
            <a:b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Министерства здравоохранения Российской Федерации </a:t>
            </a:r>
            <a:b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Фармацевтический колледж</a:t>
            </a:r>
            <a:b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957212"/>
            <a:ext cx="9144000" cy="1655762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«Фармацевтическое консультирование при отпуске»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МДК 03.01 Организация деятельности аптеки и ее структурных подразделений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61691" y="3350700"/>
            <a:ext cx="36686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Отделение «Фармация» 204 группа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2540" y="4913522"/>
            <a:ext cx="41313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 (а): Кислюк У.Д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Руководители практики: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Общий: Свидрицкая Л.А.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Непосредственный: Свидрицкая Л.А.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Методический: Тельных М.А.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 2023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56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403" y="2447313"/>
            <a:ext cx="10515600" cy="1325563"/>
          </a:xfrm>
        </p:spPr>
        <p:txBody>
          <a:bodyPr>
            <a:prstTxWarp prst="textChevron">
              <a:avLst/>
            </a:prstTxWarp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06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0234" y="89705"/>
            <a:ext cx="10515600" cy="110796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Рабочее место фармацевта где он консультирует и отпускает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лп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68968" y="1197665"/>
            <a:ext cx="3898132" cy="519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89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2267" y="227104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Первичное </a:t>
            </a:r>
            <a:b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консультирование</a:t>
            </a:r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74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29729" y="1861851"/>
            <a:ext cx="2610080" cy="1630496"/>
          </a:xfrm>
          <a:prstGeom prst="round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вас беспокоит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вам помочь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207526" y="3226107"/>
            <a:ext cx="2610080" cy="1630496"/>
          </a:xfrm>
          <a:prstGeom prst="round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нозологии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193795" y="4733581"/>
            <a:ext cx="2610080" cy="1630496"/>
          </a:xfrm>
          <a:prstGeom prst="round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Уточнить кто болеет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Скругленная соединительная линия 14"/>
          <p:cNvCxnSpPr>
            <a:stCxn id="3" idx="2"/>
            <a:endCxn id="4" idx="1"/>
          </p:cNvCxnSpPr>
          <p:nvPr/>
        </p:nvCxnSpPr>
        <p:spPr>
          <a:xfrm rot="16200000" flipH="1">
            <a:off x="2746643" y="2580472"/>
            <a:ext cx="549008" cy="2372757"/>
          </a:xfrm>
          <a:prstGeom prst="curvedConnector2">
            <a:avLst/>
          </a:prstGeom>
          <a:ln w="127000">
            <a:solidFill>
              <a:srgbClr val="C00000"/>
            </a:solidFill>
            <a:tailEnd type="triangle"/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 w="203200" h="1016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Скругленная соединительная линия 15"/>
          <p:cNvCxnSpPr/>
          <p:nvPr/>
        </p:nvCxnSpPr>
        <p:spPr>
          <a:xfrm rot="16200000" flipH="1">
            <a:off x="6732913" y="3944729"/>
            <a:ext cx="549008" cy="2372757"/>
          </a:xfrm>
          <a:prstGeom prst="curvedConnector2">
            <a:avLst/>
          </a:prstGeom>
          <a:ln w="127000">
            <a:solidFill>
              <a:srgbClr val="C00000"/>
            </a:solidFill>
            <a:tailEnd type="triangle"/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 w="203200" h="1016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4759" y="5294005"/>
            <a:ext cx="2523963" cy="18106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3903" r="15772" b="15502"/>
          <a:stretch/>
        </p:blipFill>
        <p:spPr>
          <a:xfrm>
            <a:off x="7534370" y="1399142"/>
            <a:ext cx="4657630" cy="314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Уточнение проблемы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38200" y="2159306"/>
            <a:ext cx="2687198" cy="1608463"/>
          </a:xfrm>
          <a:prstGeom prst="round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•Вам нужен препарат для себя или для другого человека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086340" y="3767769"/>
            <a:ext cx="3052590" cy="1938968"/>
          </a:xfrm>
          <a:prstGeom prst="round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пациент берет препарат для себя (можно без уточняющего вопроса,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визуально определить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возраст)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370065" y="4777648"/>
            <a:ext cx="2687198" cy="1608463"/>
          </a:xfrm>
          <a:prstGeom prst="round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лет?</a:t>
            </a:r>
          </a:p>
        </p:txBody>
      </p:sp>
      <p:cxnSp>
        <p:nvCxnSpPr>
          <p:cNvPr id="10" name="Скругленная соединительная линия 9"/>
          <p:cNvCxnSpPr/>
          <p:nvPr/>
        </p:nvCxnSpPr>
        <p:spPr>
          <a:xfrm rot="16200000" flipH="1">
            <a:off x="2680083" y="2855896"/>
            <a:ext cx="549008" cy="2372757"/>
          </a:xfrm>
          <a:prstGeom prst="curvedConnector2">
            <a:avLst/>
          </a:prstGeom>
          <a:ln w="127000">
            <a:solidFill>
              <a:srgbClr val="C00000"/>
            </a:solidFill>
            <a:tailEnd type="triangle"/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 w="203200" h="1016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Скругленная соединительная линия 10"/>
          <p:cNvCxnSpPr/>
          <p:nvPr/>
        </p:nvCxnSpPr>
        <p:spPr>
          <a:xfrm rot="16200000" flipH="1">
            <a:off x="7007875" y="4794863"/>
            <a:ext cx="549008" cy="2372757"/>
          </a:xfrm>
          <a:prstGeom prst="curvedConnector2">
            <a:avLst/>
          </a:prstGeom>
          <a:ln w="127000">
            <a:solidFill>
              <a:srgbClr val="C00000"/>
            </a:solidFill>
            <a:tailEnd type="triangle"/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 w="203200" h="1016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5" y="5350411"/>
            <a:ext cx="2523963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0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48250"/>
            <a:ext cx="2524125" cy="18097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Уточнение проблемы</a:t>
            </a:r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81000" y="1727076"/>
            <a:ext cx="2687198" cy="1608463"/>
          </a:xfrm>
          <a:prstGeom prst="round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заболели? 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576590" y="3335539"/>
            <a:ext cx="2687198" cy="1608463"/>
          </a:xfrm>
          <a:prstGeom prst="round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самостоятельно пробовали принимать?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424231" y="4747935"/>
            <a:ext cx="2687198" cy="1608463"/>
          </a:xfrm>
          <a:prstGeom prst="round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 ли результат ?  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Скругленная соединительная линия 5"/>
          <p:cNvCxnSpPr/>
          <p:nvPr/>
        </p:nvCxnSpPr>
        <p:spPr>
          <a:xfrm rot="16200000" flipH="1">
            <a:off x="3141643" y="2423666"/>
            <a:ext cx="549008" cy="2372757"/>
          </a:xfrm>
          <a:prstGeom prst="curvedConnector2">
            <a:avLst/>
          </a:prstGeom>
          <a:ln w="127000">
            <a:solidFill>
              <a:srgbClr val="C00000"/>
            </a:solidFill>
            <a:tailEnd type="triangle"/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 w="203200" h="1016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Скругленная соединительная линия 6"/>
          <p:cNvCxnSpPr/>
          <p:nvPr/>
        </p:nvCxnSpPr>
        <p:spPr>
          <a:xfrm rot="16200000" flipH="1">
            <a:off x="7007875" y="4032128"/>
            <a:ext cx="549008" cy="2372757"/>
          </a:xfrm>
          <a:prstGeom prst="curvedConnector2">
            <a:avLst/>
          </a:prstGeom>
          <a:ln w="127000">
            <a:solidFill>
              <a:srgbClr val="C00000"/>
            </a:solidFill>
            <a:tailEnd type="triangle"/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 w="203200" h="1016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7603"/>
          <a:stretch/>
        </p:blipFill>
        <p:spPr>
          <a:xfrm>
            <a:off x="7670964" y="1298613"/>
            <a:ext cx="4521036" cy="326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40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Уточнение проблемы</a:t>
            </a:r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03034" y="1690688"/>
            <a:ext cx="2687198" cy="1608463"/>
          </a:xfrm>
          <a:prstGeom prst="round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Уточнить, есть сопутствующие заболевания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202018" y="3344719"/>
            <a:ext cx="2687198" cy="1608463"/>
          </a:xfrm>
          <a:prstGeom prst="round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препараты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 принимает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 постоянно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298456" y="4941829"/>
            <a:ext cx="2687198" cy="1608463"/>
          </a:xfrm>
          <a:prstGeom prst="round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ли еще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обострение какого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либо хронического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заболевания ?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Скругленная соединительная линия 5"/>
          <p:cNvCxnSpPr/>
          <p:nvPr/>
        </p:nvCxnSpPr>
        <p:spPr>
          <a:xfrm rot="16200000" flipH="1">
            <a:off x="2741135" y="2372773"/>
            <a:ext cx="549008" cy="2372757"/>
          </a:xfrm>
          <a:prstGeom prst="curvedConnector2">
            <a:avLst/>
          </a:prstGeom>
          <a:ln w="127000">
            <a:solidFill>
              <a:srgbClr val="C00000"/>
            </a:solidFill>
            <a:tailEnd type="triangle"/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 w="203200" h="1016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Скругленная соединительная линия 6"/>
          <p:cNvCxnSpPr/>
          <p:nvPr/>
        </p:nvCxnSpPr>
        <p:spPr>
          <a:xfrm rot="16200000" flipH="1">
            <a:off x="6837574" y="4050487"/>
            <a:ext cx="549008" cy="2372757"/>
          </a:xfrm>
          <a:prstGeom prst="curvedConnector2">
            <a:avLst/>
          </a:prstGeom>
          <a:ln w="127000">
            <a:solidFill>
              <a:srgbClr val="C00000"/>
            </a:solidFill>
            <a:tailEnd type="triangle"/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 w="203200" h="1016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3741" y="5332966"/>
            <a:ext cx="2523963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52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предложения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838200" y="1915648"/>
            <a:ext cx="2687198" cy="1608463"/>
          </a:xfrm>
          <a:prstGeom prst="round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Уточнить характер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жалоб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454945" y="3320581"/>
            <a:ext cx="2772119" cy="1757860"/>
          </a:xfrm>
          <a:prstGeom prst="round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Предложить группу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препаратов с различной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формой выпуска и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ценовым диапазоном 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298456" y="5078441"/>
            <a:ext cx="2687198" cy="1608463"/>
          </a:xfrm>
          <a:prstGeom prst="round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•Рассказать об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особенностях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предложенных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препаратов  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Скругленная соединительная линия 5"/>
          <p:cNvCxnSpPr/>
          <p:nvPr/>
        </p:nvCxnSpPr>
        <p:spPr>
          <a:xfrm rot="16200000" flipH="1">
            <a:off x="2994063" y="2612238"/>
            <a:ext cx="549008" cy="2372757"/>
          </a:xfrm>
          <a:prstGeom prst="curvedConnector2">
            <a:avLst/>
          </a:prstGeom>
          <a:ln w="127000">
            <a:solidFill>
              <a:srgbClr val="C00000"/>
            </a:solidFill>
            <a:tailEnd type="triangle"/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 w="203200" h="1016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Скругленная соединительная линия 6"/>
          <p:cNvCxnSpPr/>
          <p:nvPr/>
        </p:nvCxnSpPr>
        <p:spPr>
          <a:xfrm rot="16200000" flipH="1">
            <a:off x="6837574" y="4166567"/>
            <a:ext cx="549008" cy="2372757"/>
          </a:xfrm>
          <a:prstGeom prst="curvedConnector2">
            <a:avLst/>
          </a:prstGeom>
          <a:ln w="127000">
            <a:solidFill>
              <a:srgbClr val="C00000"/>
            </a:solidFill>
            <a:tailEnd type="triangle"/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 w="203200" h="1016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9472" y="5352945"/>
            <a:ext cx="2523963" cy="18106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9443" y="1915648"/>
            <a:ext cx="4262557" cy="289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2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чем обязательно нужно проинформировать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пациента при отпуске препарата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 дозирования (кратность приема);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приема;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приема (как принимать, чем запивать, связь с едой);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длительность курса лечения;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побочные эффекты;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взаимосвязь с другими лекарственными препаратами;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словия (где и как хранить) и длительность хранения 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2725" y="5271628"/>
            <a:ext cx="2523963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1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221</Words>
  <Application>Microsoft Office PowerPoint</Application>
  <PresentationFormat>Широкоэкранный</PresentationFormat>
  <Paragraphs>57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Федеральное государственное бюджетное образовательное учреждение высшего  образования «Красноярский государственный университет имени  профессора В.Ф. Войно- Ясенецкого» Министерства здравоохранения Российской Федерации  Фармацевтический колледж </vt:lpstr>
      <vt:lpstr>Рабочее место фармацевта где он консультирует и отпускает лп </vt:lpstr>
      <vt:lpstr>Первичное  консультирование</vt:lpstr>
      <vt:lpstr>Проблема</vt:lpstr>
      <vt:lpstr>Уточнение проблемы</vt:lpstr>
      <vt:lpstr>Уточнение проблемы</vt:lpstr>
      <vt:lpstr>Уточнение проблемы</vt:lpstr>
      <vt:lpstr>Формирование предложения</vt:lpstr>
      <vt:lpstr>О чем обязательно нужно проинформировать пациента при отпуске препарата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Федеральное государственное бюджетное образовательное учреждение высшего  образования «Красноярский государственный университет имени  профессора В.Ф. Войно- Ясенецкого» Министерства здравоохранения Российской Федерации  Фармацевтический колледж </dc:title>
  <dc:creator>User</dc:creator>
  <cp:lastModifiedBy>User</cp:lastModifiedBy>
  <cp:revision>10</cp:revision>
  <dcterms:created xsi:type="dcterms:W3CDTF">2023-05-11T13:53:45Z</dcterms:created>
  <dcterms:modified xsi:type="dcterms:W3CDTF">2023-05-12T11:55:18Z</dcterms:modified>
</cp:coreProperties>
</file>