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7" r:id="rId3"/>
    <p:sldId id="266" r:id="rId4"/>
    <p:sldId id="267" r:id="rId5"/>
    <p:sldId id="261" r:id="rId6"/>
    <p:sldId id="262" r:id="rId7"/>
    <p:sldId id="272" r:id="rId8"/>
    <p:sldId id="274" r:id="rId9"/>
    <p:sldId id="275" r:id="rId10"/>
    <p:sldId id="280" r:id="rId11"/>
    <p:sldId id="264" r:id="rId12"/>
    <p:sldId id="276" r:id="rId13"/>
    <p:sldId id="277" r:id="rId14"/>
    <p:sldId id="278" r:id="rId15"/>
    <p:sldId id="279" r:id="rId16"/>
    <p:sldId id="270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92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55D74-B7B6-488F-8FD1-8D243AB6CD39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6B515C6-328C-419F-AD6E-DBBD3926AF13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Грант РФФИ – 1</a:t>
          </a:r>
        </a:p>
      </dgm:t>
    </dgm:pt>
    <dgm:pt modelId="{533F8760-BFBA-4818-8488-8D183525D888}" type="parTrans" cxnId="{657FAD79-59FE-40AA-8B85-37863976349A}">
      <dgm:prSet/>
      <dgm:spPr/>
      <dgm:t>
        <a:bodyPr/>
        <a:lstStyle/>
        <a:p>
          <a:endParaRPr lang="ru-RU" sz="2400"/>
        </a:p>
      </dgm:t>
    </dgm:pt>
    <dgm:pt modelId="{CF9058F0-DF19-465C-8B74-520C5279E6B3}" type="sibTrans" cxnId="{657FAD79-59FE-40AA-8B85-37863976349A}">
      <dgm:prSet custT="1"/>
      <dgm:spPr/>
      <dgm:t>
        <a:bodyPr/>
        <a:lstStyle/>
        <a:p>
          <a:endParaRPr lang="ru-RU" sz="2400"/>
        </a:p>
      </dgm:t>
    </dgm:pt>
    <dgm:pt modelId="{3D4EAEE0-9887-418E-99BE-2D1F1412C8A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Грант ККФН – 4</a:t>
          </a:r>
        </a:p>
      </dgm:t>
    </dgm:pt>
    <dgm:pt modelId="{21510B7B-96A4-4723-B19A-945645B00B33}" type="parTrans" cxnId="{D66F03A4-D73D-4227-8764-EDE3DA954988}">
      <dgm:prSet/>
      <dgm:spPr/>
      <dgm:t>
        <a:bodyPr/>
        <a:lstStyle/>
        <a:p>
          <a:endParaRPr lang="ru-RU" sz="2400"/>
        </a:p>
      </dgm:t>
    </dgm:pt>
    <dgm:pt modelId="{EAB0DF7C-DECF-4BB6-863B-7D9CE13271D0}" type="sibTrans" cxnId="{D66F03A4-D73D-4227-8764-EDE3DA954988}">
      <dgm:prSet custT="1"/>
      <dgm:spPr/>
      <dgm:t>
        <a:bodyPr/>
        <a:lstStyle/>
        <a:p>
          <a:endParaRPr lang="ru-RU" sz="2400"/>
        </a:p>
      </dgm:t>
    </dgm:pt>
    <dgm:pt modelId="{E96A92CD-B838-4408-8D0D-EC9487556EE2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Грант Фонда Бортника/КГАУ «КРИТБИ» УМНИК - 4.</a:t>
          </a:r>
          <a:endParaRPr lang="ru-RU" sz="2400" dirty="0"/>
        </a:p>
      </dgm:t>
    </dgm:pt>
    <dgm:pt modelId="{9475F53C-CC19-4602-9E5C-675E18444D9C}" type="parTrans" cxnId="{6CDC9C87-7E40-404D-B893-1CA922A46922}">
      <dgm:prSet/>
      <dgm:spPr/>
      <dgm:t>
        <a:bodyPr/>
        <a:lstStyle/>
        <a:p>
          <a:endParaRPr lang="ru-RU" sz="2400"/>
        </a:p>
      </dgm:t>
    </dgm:pt>
    <dgm:pt modelId="{5D39B40B-45C0-46F4-8037-93947BD6D4AA}" type="sibTrans" cxnId="{6CDC9C87-7E40-404D-B893-1CA922A46922}">
      <dgm:prSet custT="1"/>
      <dgm:spPr/>
      <dgm:t>
        <a:bodyPr/>
        <a:lstStyle/>
        <a:p>
          <a:endParaRPr lang="ru-RU" sz="2400"/>
        </a:p>
      </dgm:t>
    </dgm:pt>
    <dgm:pt modelId="{B939E964-23E7-4DE1-A5A5-4A403DD69A21}">
      <dgm:prSet phldrT="[Текст]" custT="1"/>
      <dgm:spPr/>
      <dgm:t>
        <a:bodyPr/>
        <a:lstStyle/>
        <a:p>
          <a:pPr marL="0" marR="0" indent="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Трэвел гранты – 3</a:t>
          </a:r>
          <a:endParaRPr lang="ru-RU" sz="2400" dirty="0"/>
        </a:p>
      </dgm:t>
    </dgm:pt>
    <dgm:pt modelId="{E146E785-58AE-4391-B09C-EF1BB547371C}" type="parTrans" cxnId="{BDFA69D2-1DBF-40A7-A7D6-7F8BD811FF53}">
      <dgm:prSet/>
      <dgm:spPr/>
      <dgm:t>
        <a:bodyPr/>
        <a:lstStyle/>
        <a:p>
          <a:endParaRPr lang="ru-RU" sz="2400"/>
        </a:p>
      </dgm:t>
    </dgm:pt>
    <dgm:pt modelId="{73CB0961-F26F-4D57-912D-E0780E3AD1C5}" type="sibTrans" cxnId="{BDFA69D2-1DBF-40A7-A7D6-7F8BD811FF53}">
      <dgm:prSet custT="1"/>
      <dgm:spPr/>
      <dgm:t>
        <a:bodyPr/>
        <a:lstStyle/>
        <a:p>
          <a:endParaRPr lang="ru-RU" sz="2400"/>
        </a:p>
      </dgm:t>
    </dgm:pt>
    <dgm:pt modelId="{4C96DB1F-EF2B-496F-A5FA-77C970CAB9B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Городского Дворца культуры-1</a:t>
          </a:r>
        </a:p>
      </dgm:t>
    </dgm:pt>
    <dgm:pt modelId="{6B815D81-43CF-4234-A132-93B5AD68BCEE}" type="parTrans" cxnId="{A01FC52B-8C8A-4392-88A8-BF4D8EDE51C5}">
      <dgm:prSet/>
      <dgm:spPr/>
      <dgm:t>
        <a:bodyPr/>
        <a:lstStyle/>
        <a:p>
          <a:endParaRPr lang="ru-RU" sz="2400"/>
        </a:p>
      </dgm:t>
    </dgm:pt>
    <dgm:pt modelId="{F8E55BC1-DA56-4765-BA08-F639DA4D69D9}" type="sibTrans" cxnId="{A01FC52B-8C8A-4392-88A8-BF4D8EDE51C5}">
      <dgm:prSet/>
      <dgm:spPr/>
      <dgm:t>
        <a:bodyPr/>
        <a:lstStyle/>
        <a:p>
          <a:endParaRPr lang="ru-RU" sz="2400"/>
        </a:p>
      </dgm:t>
    </dgm:pt>
    <dgm:pt modelId="{5419335C-EFCF-4D89-BFC8-6808E7DE8F2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24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EB8656A-07B6-4429-B10F-F63220012749}" type="parTrans" cxnId="{DAE63E09-665F-4259-A4F4-4B0F7A78FFC2}">
      <dgm:prSet/>
      <dgm:spPr/>
      <dgm:t>
        <a:bodyPr/>
        <a:lstStyle/>
        <a:p>
          <a:endParaRPr lang="ru-RU"/>
        </a:p>
      </dgm:t>
    </dgm:pt>
    <dgm:pt modelId="{C6130600-8154-4CA3-8B1E-FDB2FAF3232D}" type="sibTrans" cxnId="{DAE63E09-665F-4259-A4F4-4B0F7A78FFC2}">
      <dgm:prSet/>
      <dgm:spPr/>
      <dgm:t>
        <a:bodyPr/>
        <a:lstStyle/>
        <a:p>
          <a:endParaRPr lang="ru-RU"/>
        </a:p>
      </dgm:t>
    </dgm:pt>
    <dgm:pt modelId="{D2161E04-0B07-41F8-9475-CDB7C783DF03}" type="pres">
      <dgm:prSet presAssocID="{BF455D74-B7B6-488F-8FD1-8D243AB6CD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8BC3C-D5F5-4377-9ED1-524E212F1C13}" type="pres">
      <dgm:prSet presAssocID="{BF455D74-B7B6-488F-8FD1-8D243AB6CD3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4E757BB-602B-4283-A4C2-203CF48A26B2}" type="pres">
      <dgm:prSet presAssocID="{BF455D74-B7B6-488F-8FD1-8D243AB6CD3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AC6AD-4C54-47BE-A702-16380BB7ABA4}" type="pres">
      <dgm:prSet presAssocID="{BF455D74-B7B6-488F-8FD1-8D243AB6CD3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053A7-A63D-4942-A4A2-BB244BA6FC8A}" type="pres">
      <dgm:prSet presAssocID="{BF455D74-B7B6-488F-8FD1-8D243AB6CD3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7189F-0356-4CB1-8F01-19B7E9097BA6}" type="pres">
      <dgm:prSet presAssocID="{BF455D74-B7B6-488F-8FD1-8D243AB6CD3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67DF8-65DC-429B-A0AB-FC4DDC1638F7}" type="pres">
      <dgm:prSet presAssocID="{BF455D74-B7B6-488F-8FD1-8D243AB6CD3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BE8EA-BF98-4058-BEB1-DD7ECEE6E152}" type="pres">
      <dgm:prSet presAssocID="{BF455D74-B7B6-488F-8FD1-8D243AB6CD3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5960C-FE1D-474F-9F78-70E534AD6204}" type="pres">
      <dgm:prSet presAssocID="{BF455D74-B7B6-488F-8FD1-8D243AB6CD3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37C87-16DE-4D44-B36D-A095B2557162}" type="pres">
      <dgm:prSet presAssocID="{BF455D74-B7B6-488F-8FD1-8D243AB6CD3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1A006-4FE2-4673-858E-82C47C81EC31}" type="pres">
      <dgm:prSet presAssocID="{BF455D74-B7B6-488F-8FD1-8D243AB6CD3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92AEB-3EF1-4978-BA7E-55346363825D}" type="pres">
      <dgm:prSet presAssocID="{BF455D74-B7B6-488F-8FD1-8D243AB6CD3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FE315-46F6-4C3D-BBA1-19CD38FE4D3E}" type="pres">
      <dgm:prSet presAssocID="{BF455D74-B7B6-488F-8FD1-8D243AB6CD3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72FAC-D6C7-4170-BE46-69E3D545258B}" type="pres">
      <dgm:prSet presAssocID="{BF455D74-B7B6-488F-8FD1-8D243AB6CD3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09C1C-59E7-4BB7-9BF3-72358113571A}" type="pres">
      <dgm:prSet presAssocID="{BF455D74-B7B6-488F-8FD1-8D243AB6CD3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A0F05-C942-4839-9D35-4818F58DAC3A}" type="pres">
      <dgm:prSet presAssocID="{BF455D74-B7B6-488F-8FD1-8D243AB6CD3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3648B-8C14-47CF-861D-05EF012B1132}" type="presOf" srcId="{EAB0DF7C-DECF-4BB6-863B-7D9CE13271D0}" destId="{1EF5960C-FE1D-474F-9F78-70E534AD6204}" srcOrd="0" destOrd="0" presId="urn:microsoft.com/office/officeart/2005/8/layout/vProcess5"/>
    <dgm:cxn modelId="{AC004DD3-2EF5-4518-A705-50AB44CD1400}" type="presOf" srcId="{3D4EAEE0-9887-418E-99BE-2D1F1412C8A0}" destId="{FBFAC6AD-4C54-47BE-A702-16380BB7ABA4}" srcOrd="0" destOrd="0" presId="urn:microsoft.com/office/officeart/2005/8/layout/vProcess5"/>
    <dgm:cxn modelId="{EFE819C6-4B98-4D3C-A1CC-3780F4464AA6}" type="presOf" srcId="{B939E964-23E7-4DE1-A5A5-4A403DD69A21}" destId="{D737189F-0356-4CB1-8F01-19B7E9097BA6}" srcOrd="0" destOrd="0" presId="urn:microsoft.com/office/officeart/2005/8/layout/vProcess5"/>
    <dgm:cxn modelId="{6CDC9C87-7E40-404D-B893-1CA922A46922}" srcId="{BF455D74-B7B6-488F-8FD1-8D243AB6CD39}" destId="{E96A92CD-B838-4408-8D0D-EC9487556EE2}" srcOrd="2" destOrd="0" parTransId="{9475F53C-CC19-4602-9E5C-675E18444D9C}" sibTransId="{5D39B40B-45C0-46F4-8037-93947BD6D4AA}"/>
    <dgm:cxn modelId="{054970EC-E81A-475A-BB48-4D6DBC17A6B0}" type="presOf" srcId="{3D4EAEE0-9887-418E-99BE-2D1F1412C8A0}" destId="{27EFE315-46F6-4C3D-BBA1-19CD38FE4D3E}" srcOrd="1" destOrd="0" presId="urn:microsoft.com/office/officeart/2005/8/layout/vProcess5"/>
    <dgm:cxn modelId="{E26C8D2F-0E98-4483-97F2-9E64331CE43D}" type="presOf" srcId="{4C96DB1F-EF2B-496F-A5FA-77C970CAB9B9}" destId="{D0CA0F05-C942-4839-9D35-4818F58DAC3A}" srcOrd="1" destOrd="0" presId="urn:microsoft.com/office/officeart/2005/8/layout/vProcess5"/>
    <dgm:cxn modelId="{8131C95D-3BE0-4A13-9B79-F48D8FC4BFDE}" type="presOf" srcId="{4C96DB1F-EF2B-496F-A5FA-77C970CAB9B9}" destId="{07A67DF8-65DC-429B-A0AB-FC4DDC1638F7}" srcOrd="0" destOrd="0" presId="urn:microsoft.com/office/officeart/2005/8/layout/vProcess5"/>
    <dgm:cxn modelId="{A01FC52B-8C8A-4392-88A8-BF4D8EDE51C5}" srcId="{BF455D74-B7B6-488F-8FD1-8D243AB6CD39}" destId="{4C96DB1F-EF2B-496F-A5FA-77C970CAB9B9}" srcOrd="4" destOrd="0" parTransId="{6B815D81-43CF-4234-A132-93B5AD68BCEE}" sibTransId="{F8E55BC1-DA56-4765-BA08-F639DA4D69D9}"/>
    <dgm:cxn modelId="{BDFA69D2-1DBF-40A7-A7D6-7F8BD811FF53}" srcId="{BF455D74-B7B6-488F-8FD1-8D243AB6CD39}" destId="{B939E964-23E7-4DE1-A5A5-4A403DD69A21}" srcOrd="3" destOrd="0" parTransId="{E146E785-58AE-4391-B09C-EF1BB547371C}" sibTransId="{73CB0961-F26F-4D57-912D-E0780E3AD1C5}"/>
    <dgm:cxn modelId="{509285E2-D314-43F0-A275-6AE7597D1770}" type="presOf" srcId="{CF9058F0-DF19-465C-8B74-520C5279E6B3}" destId="{13CBE8EA-BF98-4058-BEB1-DD7ECEE6E152}" srcOrd="0" destOrd="0" presId="urn:microsoft.com/office/officeart/2005/8/layout/vProcess5"/>
    <dgm:cxn modelId="{334D9E54-72C8-46BA-9903-3A7DE493BBD3}" type="presOf" srcId="{E96A92CD-B838-4408-8D0D-EC9487556EE2}" destId="{CE6053A7-A63D-4942-A4A2-BB244BA6FC8A}" srcOrd="0" destOrd="0" presId="urn:microsoft.com/office/officeart/2005/8/layout/vProcess5"/>
    <dgm:cxn modelId="{657FAD79-59FE-40AA-8B85-37863976349A}" srcId="{BF455D74-B7B6-488F-8FD1-8D243AB6CD39}" destId="{06B515C6-328C-419F-AD6E-DBBD3926AF13}" srcOrd="0" destOrd="0" parTransId="{533F8760-BFBA-4818-8488-8D183525D888}" sibTransId="{CF9058F0-DF19-465C-8B74-520C5279E6B3}"/>
    <dgm:cxn modelId="{02A2D2D6-E1B8-48FA-AD8A-3CDAA58F155D}" type="presOf" srcId="{B939E964-23E7-4DE1-A5A5-4A403DD69A21}" destId="{C4A09C1C-59E7-4BB7-9BF3-72358113571A}" srcOrd="1" destOrd="0" presId="urn:microsoft.com/office/officeart/2005/8/layout/vProcess5"/>
    <dgm:cxn modelId="{DAE63E09-665F-4259-A4F4-4B0F7A78FFC2}" srcId="{BF455D74-B7B6-488F-8FD1-8D243AB6CD39}" destId="{5419335C-EFCF-4D89-BFC8-6808E7DE8F20}" srcOrd="5" destOrd="0" parTransId="{9EB8656A-07B6-4429-B10F-F63220012749}" sibTransId="{C6130600-8154-4CA3-8B1E-FDB2FAF3232D}"/>
    <dgm:cxn modelId="{4BFE387A-1E76-4D41-A8CA-3AE66E274A42}" type="presOf" srcId="{5D39B40B-45C0-46F4-8037-93947BD6D4AA}" destId="{83237C87-16DE-4D44-B36D-A095B2557162}" srcOrd="0" destOrd="0" presId="urn:microsoft.com/office/officeart/2005/8/layout/vProcess5"/>
    <dgm:cxn modelId="{298B8DA4-F61B-4859-9132-A38DB2A26B42}" type="presOf" srcId="{BF455D74-B7B6-488F-8FD1-8D243AB6CD39}" destId="{D2161E04-0B07-41F8-9475-CDB7C783DF03}" srcOrd="0" destOrd="0" presId="urn:microsoft.com/office/officeart/2005/8/layout/vProcess5"/>
    <dgm:cxn modelId="{676EDE7B-2F70-455B-AC94-01B921255D50}" type="presOf" srcId="{06B515C6-328C-419F-AD6E-DBBD3926AF13}" destId="{42692AEB-3EF1-4978-BA7E-55346363825D}" srcOrd="1" destOrd="0" presId="urn:microsoft.com/office/officeart/2005/8/layout/vProcess5"/>
    <dgm:cxn modelId="{E6DE0EA9-9416-4AFF-85A0-3DBC2C2EF523}" type="presOf" srcId="{06B515C6-328C-419F-AD6E-DBBD3926AF13}" destId="{A4E757BB-602B-4283-A4C2-203CF48A26B2}" srcOrd="0" destOrd="0" presId="urn:microsoft.com/office/officeart/2005/8/layout/vProcess5"/>
    <dgm:cxn modelId="{DA7527F0-E36E-4DCC-99CA-7226E2D63AE7}" type="presOf" srcId="{73CB0961-F26F-4D57-912D-E0780E3AD1C5}" destId="{9F11A006-4FE2-4673-858E-82C47C81EC31}" srcOrd="0" destOrd="0" presId="urn:microsoft.com/office/officeart/2005/8/layout/vProcess5"/>
    <dgm:cxn modelId="{5344438A-5BFC-4F2B-9DB0-46FE8AF3A66E}" type="presOf" srcId="{E96A92CD-B838-4408-8D0D-EC9487556EE2}" destId="{A2472FAC-D6C7-4170-BE46-69E3D545258B}" srcOrd="1" destOrd="0" presId="urn:microsoft.com/office/officeart/2005/8/layout/vProcess5"/>
    <dgm:cxn modelId="{D66F03A4-D73D-4227-8764-EDE3DA954988}" srcId="{BF455D74-B7B6-488F-8FD1-8D243AB6CD39}" destId="{3D4EAEE0-9887-418E-99BE-2D1F1412C8A0}" srcOrd="1" destOrd="0" parTransId="{21510B7B-96A4-4723-B19A-945645B00B33}" sibTransId="{EAB0DF7C-DECF-4BB6-863B-7D9CE13271D0}"/>
    <dgm:cxn modelId="{F71978CA-7E52-4B45-9549-9D283530D5FE}" type="presParOf" srcId="{D2161E04-0B07-41F8-9475-CDB7C783DF03}" destId="{3458BC3C-D5F5-4377-9ED1-524E212F1C13}" srcOrd="0" destOrd="0" presId="urn:microsoft.com/office/officeart/2005/8/layout/vProcess5"/>
    <dgm:cxn modelId="{20511C97-BAE0-48E9-B19B-13E2B1D339E6}" type="presParOf" srcId="{D2161E04-0B07-41F8-9475-CDB7C783DF03}" destId="{A4E757BB-602B-4283-A4C2-203CF48A26B2}" srcOrd="1" destOrd="0" presId="urn:microsoft.com/office/officeart/2005/8/layout/vProcess5"/>
    <dgm:cxn modelId="{7C1CBFD5-8356-468F-8AAB-0570C05E1F53}" type="presParOf" srcId="{D2161E04-0B07-41F8-9475-CDB7C783DF03}" destId="{FBFAC6AD-4C54-47BE-A702-16380BB7ABA4}" srcOrd="2" destOrd="0" presId="urn:microsoft.com/office/officeart/2005/8/layout/vProcess5"/>
    <dgm:cxn modelId="{3C706FB1-469E-44C4-8D15-FBA78C1A6547}" type="presParOf" srcId="{D2161E04-0B07-41F8-9475-CDB7C783DF03}" destId="{CE6053A7-A63D-4942-A4A2-BB244BA6FC8A}" srcOrd="3" destOrd="0" presId="urn:microsoft.com/office/officeart/2005/8/layout/vProcess5"/>
    <dgm:cxn modelId="{5E92D17D-ABB9-4FED-AD16-FA89EA889976}" type="presParOf" srcId="{D2161E04-0B07-41F8-9475-CDB7C783DF03}" destId="{D737189F-0356-4CB1-8F01-19B7E9097BA6}" srcOrd="4" destOrd="0" presId="urn:microsoft.com/office/officeart/2005/8/layout/vProcess5"/>
    <dgm:cxn modelId="{99196338-8A9A-40BF-A11E-413B11D262A2}" type="presParOf" srcId="{D2161E04-0B07-41F8-9475-CDB7C783DF03}" destId="{07A67DF8-65DC-429B-A0AB-FC4DDC1638F7}" srcOrd="5" destOrd="0" presId="urn:microsoft.com/office/officeart/2005/8/layout/vProcess5"/>
    <dgm:cxn modelId="{2D6C4B41-9CE5-4CE9-972F-13800234F375}" type="presParOf" srcId="{D2161E04-0B07-41F8-9475-CDB7C783DF03}" destId="{13CBE8EA-BF98-4058-BEB1-DD7ECEE6E152}" srcOrd="6" destOrd="0" presId="urn:microsoft.com/office/officeart/2005/8/layout/vProcess5"/>
    <dgm:cxn modelId="{51F467CE-6A0C-46BA-9DDA-03218E69034D}" type="presParOf" srcId="{D2161E04-0B07-41F8-9475-CDB7C783DF03}" destId="{1EF5960C-FE1D-474F-9F78-70E534AD6204}" srcOrd="7" destOrd="0" presId="urn:microsoft.com/office/officeart/2005/8/layout/vProcess5"/>
    <dgm:cxn modelId="{67CCFBC6-7ED5-401E-AF80-8304E7F32CC0}" type="presParOf" srcId="{D2161E04-0B07-41F8-9475-CDB7C783DF03}" destId="{83237C87-16DE-4D44-B36D-A095B2557162}" srcOrd="8" destOrd="0" presId="urn:microsoft.com/office/officeart/2005/8/layout/vProcess5"/>
    <dgm:cxn modelId="{3FF605FE-9299-479A-90D8-72FE500322BA}" type="presParOf" srcId="{D2161E04-0B07-41F8-9475-CDB7C783DF03}" destId="{9F11A006-4FE2-4673-858E-82C47C81EC31}" srcOrd="9" destOrd="0" presId="urn:microsoft.com/office/officeart/2005/8/layout/vProcess5"/>
    <dgm:cxn modelId="{7A4175BF-F686-4A42-8F55-E81178B48E68}" type="presParOf" srcId="{D2161E04-0B07-41F8-9475-CDB7C783DF03}" destId="{42692AEB-3EF1-4978-BA7E-55346363825D}" srcOrd="10" destOrd="0" presId="urn:microsoft.com/office/officeart/2005/8/layout/vProcess5"/>
    <dgm:cxn modelId="{4B8D6BBA-ADE4-4E20-9BA7-2FBC7F99EE68}" type="presParOf" srcId="{D2161E04-0B07-41F8-9475-CDB7C783DF03}" destId="{27EFE315-46F6-4C3D-BBA1-19CD38FE4D3E}" srcOrd="11" destOrd="0" presId="urn:microsoft.com/office/officeart/2005/8/layout/vProcess5"/>
    <dgm:cxn modelId="{DF22ED33-1A91-4CB2-876D-94E313A26382}" type="presParOf" srcId="{D2161E04-0B07-41F8-9475-CDB7C783DF03}" destId="{A2472FAC-D6C7-4170-BE46-69E3D545258B}" srcOrd="12" destOrd="0" presId="urn:microsoft.com/office/officeart/2005/8/layout/vProcess5"/>
    <dgm:cxn modelId="{03B45DA3-CED3-4263-8746-B5CA38A79B14}" type="presParOf" srcId="{D2161E04-0B07-41F8-9475-CDB7C783DF03}" destId="{C4A09C1C-59E7-4BB7-9BF3-72358113571A}" srcOrd="13" destOrd="0" presId="urn:microsoft.com/office/officeart/2005/8/layout/vProcess5"/>
    <dgm:cxn modelId="{294CB1CE-7D6B-47A9-8657-A0DD9B5865E2}" type="presParOf" srcId="{D2161E04-0B07-41F8-9475-CDB7C783DF03}" destId="{D0CA0F05-C942-4839-9D35-4818F58DAC3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E757BB-602B-4283-A4C2-203CF48A26B2}">
      <dsp:nvSpPr>
        <dsp:cNvPr id="0" name=""/>
        <dsp:cNvSpPr/>
      </dsp:nvSpPr>
      <dsp:spPr>
        <a:xfrm>
          <a:off x="0" y="0"/>
          <a:ext cx="8206031" cy="89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Грант РФФИ – 1</a:t>
          </a:r>
        </a:p>
      </dsp:txBody>
      <dsp:txXfrm>
        <a:off x="0" y="0"/>
        <a:ext cx="7183076" cy="899301"/>
      </dsp:txXfrm>
    </dsp:sp>
    <dsp:sp modelId="{FBFAC6AD-4C54-47BE-A702-16380BB7ABA4}">
      <dsp:nvSpPr>
        <dsp:cNvPr id="0" name=""/>
        <dsp:cNvSpPr/>
      </dsp:nvSpPr>
      <dsp:spPr>
        <a:xfrm>
          <a:off x="612788" y="1024203"/>
          <a:ext cx="8206031" cy="89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Грант ККФН – 4</a:t>
          </a:r>
        </a:p>
      </dsp:txBody>
      <dsp:txXfrm>
        <a:off x="612788" y="1024203"/>
        <a:ext cx="7008697" cy="899301"/>
      </dsp:txXfrm>
    </dsp:sp>
    <dsp:sp modelId="{CE6053A7-A63D-4942-A4A2-BB244BA6FC8A}">
      <dsp:nvSpPr>
        <dsp:cNvPr id="0" name=""/>
        <dsp:cNvSpPr/>
      </dsp:nvSpPr>
      <dsp:spPr>
        <a:xfrm>
          <a:off x="1225576" y="2048407"/>
          <a:ext cx="8206031" cy="89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Грант Фонда Бортника/КГАУ «КРИТБИ» УМНИК - 4.</a:t>
          </a:r>
          <a:endParaRPr lang="ru-RU" sz="2400" kern="1200" dirty="0"/>
        </a:p>
      </dsp:txBody>
      <dsp:txXfrm>
        <a:off x="1225576" y="2048407"/>
        <a:ext cx="7008697" cy="899301"/>
      </dsp:txXfrm>
    </dsp:sp>
    <dsp:sp modelId="{D737189F-0356-4CB1-8F01-19B7E9097BA6}">
      <dsp:nvSpPr>
        <dsp:cNvPr id="0" name=""/>
        <dsp:cNvSpPr/>
      </dsp:nvSpPr>
      <dsp:spPr>
        <a:xfrm>
          <a:off x="1838364" y="3072611"/>
          <a:ext cx="8206031" cy="89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Трэвел гранты – 3</a:t>
          </a:r>
          <a:endParaRPr lang="ru-RU" sz="2400" kern="1200" dirty="0"/>
        </a:p>
      </dsp:txBody>
      <dsp:txXfrm>
        <a:off x="1838364" y="3072611"/>
        <a:ext cx="7008697" cy="899301"/>
      </dsp:txXfrm>
    </dsp:sp>
    <dsp:sp modelId="{07A67DF8-65DC-429B-A0AB-FC4DDC1638F7}">
      <dsp:nvSpPr>
        <dsp:cNvPr id="0" name=""/>
        <dsp:cNvSpPr/>
      </dsp:nvSpPr>
      <dsp:spPr>
        <a:xfrm>
          <a:off x="2451152" y="4096815"/>
          <a:ext cx="8206031" cy="89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Городского Дворца культуры-1</a:t>
          </a:r>
        </a:p>
      </dsp:txBody>
      <dsp:txXfrm>
        <a:off x="2451152" y="4096815"/>
        <a:ext cx="7008697" cy="899301"/>
      </dsp:txXfrm>
    </dsp:sp>
    <dsp:sp modelId="{13CBE8EA-BF98-4058-BEB1-DD7ECEE6E152}">
      <dsp:nvSpPr>
        <dsp:cNvPr id="0" name=""/>
        <dsp:cNvSpPr/>
      </dsp:nvSpPr>
      <dsp:spPr>
        <a:xfrm>
          <a:off x="7621485" y="656989"/>
          <a:ext cx="584545" cy="584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621485" y="656989"/>
        <a:ext cx="584545" cy="584545"/>
      </dsp:txXfrm>
    </dsp:sp>
    <dsp:sp modelId="{1EF5960C-FE1D-474F-9F78-70E534AD6204}">
      <dsp:nvSpPr>
        <dsp:cNvPr id="0" name=""/>
        <dsp:cNvSpPr/>
      </dsp:nvSpPr>
      <dsp:spPr>
        <a:xfrm>
          <a:off x="8234274" y="1681193"/>
          <a:ext cx="584545" cy="584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8234274" y="1681193"/>
        <a:ext cx="584545" cy="584545"/>
      </dsp:txXfrm>
    </dsp:sp>
    <dsp:sp modelId="{83237C87-16DE-4D44-B36D-A095B2557162}">
      <dsp:nvSpPr>
        <dsp:cNvPr id="0" name=""/>
        <dsp:cNvSpPr/>
      </dsp:nvSpPr>
      <dsp:spPr>
        <a:xfrm>
          <a:off x="8847062" y="2690409"/>
          <a:ext cx="584545" cy="584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8847062" y="2690409"/>
        <a:ext cx="584545" cy="584545"/>
      </dsp:txXfrm>
    </dsp:sp>
    <dsp:sp modelId="{9F11A006-4FE2-4673-858E-82C47C81EC31}">
      <dsp:nvSpPr>
        <dsp:cNvPr id="0" name=""/>
        <dsp:cNvSpPr/>
      </dsp:nvSpPr>
      <dsp:spPr>
        <a:xfrm>
          <a:off x="9459850" y="3724605"/>
          <a:ext cx="584545" cy="584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9459850" y="3724605"/>
        <a:ext cx="584545" cy="584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69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41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09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65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65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08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22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69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7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54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8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FB39-4829-4495-AF92-F3C1F53BE26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0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19" Type="http://schemas.openxmlformats.org/officeDocument/2006/relationships/image" Target="../media/image45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microsoft.com/office/2007/relationships/hdphoto" Target="../media/hdphoto1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7" y="828685"/>
            <a:ext cx="7109261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профессора  В.Ф.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Войно-Ясенецкого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788" y="2810944"/>
            <a:ext cx="6196405" cy="23244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ИСТОРИЯ </a:t>
            </a:r>
            <a:endParaRPr lang="ru-RU" sz="4400" b="1" dirty="0" smtClean="0"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Кафедры </a:t>
            </a:r>
            <a:r>
              <a:rPr lang="ru-RU" sz="4400" b="1" dirty="0"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внутренних болезней №2 </a:t>
            </a:r>
            <a:r>
              <a:rPr lang="ru-RU" sz="4400" b="1" dirty="0" smtClean="0"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с курсом ПО</a:t>
            </a:r>
            <a:endParaRPr lang="ru-RU" sz="4400" b="1" dirty="0"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4313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4312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4311" y="-243409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77" y="3565827"/>
            <a:ext cx="3353962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351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Работа кафедры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1158" y="2411427"/>
            <a:ext cx="8262641" cy="3765536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«Факультетская терапия,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профессиональные болезни»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«Госпитальная терапия, эндокринология»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«Функциональная </a:t>
            </a:r>
            <a:r>
              <a:rPr lang="ru-RU" dirty="0">
                <a:latin typeface="Monotype Corsiva" panose="03010101010201010101" pitchFamily="66" charset="0"/>
              </a:rPr>
              <a:t>диагностика и профилактика сердечно-сосудистой и бронхо-легочной </a:t>
            </a:r>
            <a:r>
              <a:rPr lang="ru-RU" dirty="0" smtClean="0">
                <a:latin typeface="Monotype Corsiva" panose="03010101010201010101" pitchFamily="66" charset="0"/>
              </a:rPr>
              <a:t>патологии»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Цикл «Аллергология, иммунология»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Цикл «</a:t>
            </a:r>
            <a:r>
              <a:rPr lang="ru-RU" dirty="0" err="1" smtClean="0">
                <a:latin typeface="Monotype Corsiva" panose="03010101010201010101" pitchFamily="66" charset="0"/>
              </a:rPr>
              <a:t>Профпатология</a:t>
            </a:r>
            <a:r>
              <a:rPr lang="ru-RU" dirty="0" smtClean="0">
                <a:latin typeface="Monotype Corsiva" panose="03010101010201010101" pitchFamily="66" charset="0"/>
              </a:rPr>
              <a:t>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Цикл «Эндокринология»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IMG_20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957" y="4225890"/>
            <a:ext cx="3385702" cy="225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MG_20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957" y="74173"/>
            <a:ext cx="3424556" cy="22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G_20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221" y="74173"/>
            <a:ext cx="2120113" cy="317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G_21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17" y="4418609"/>
            <a:ext cx="2806369" cy="187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9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4600"/>
            <a:ext cx="9993086" cy="366703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премии Главы города молодым талантам (2011г.)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Крапошина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А.Ю.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Стипендии Президента Российской Федерации (2011г.) – Чубарова С.В.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Лауреат премии Главы Советского района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г.Красноярска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(2011г.)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Каптюк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Л.И.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Лауреат государственной премии Красноярского края (2012г.)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Крапошина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А.Ю.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Лауреат государственной премии Красноярского края (2014г.) – Соловьева И.А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Лауреат премии Главы города Красноярска (2015г.)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Демко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3900" y="307796"/>
            <a:ext cx="10612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>
                <a:latin typeface="Monotype Corsiva" panose="03010101010201010101" pitchFamily="66" charset="0"/>
                <a:ea typeface="+mj-ea"/>
                <a:cs typeface="+mj-cs"/>
              </a:rPr>
              <a:t>Лауреаты именных премий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42" y="4271554"/>
            <a:ext cx="3439593" cy="229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J:\Мои фотографии\Премия Губернатора\с Ус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4755" y="2913016"/>
            <a:ext cx="2060757" cy="373325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614" y="4140926"/>
            <a:ext cx="3463004" cy="254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183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5000" b="1" dirty="0">
                <a:latin typeface="Monotype Corsiva" panose="03010101010201010101" pitchFamily="66" charset="0"/>
              </a:rPr>
              <a:t>Гранты </a:t>
            </a:r>
            <a:r>
              <a:rPr lang="ru-RU" sz="5000" b="1" dirty="0">
                <a:latin typeface="Monotype Corsiva" panose="03010101010201010101" pitchFamily="66" charset="0"/>
              </a:rPr>
              <a:t>с 2009 по 2016 </a:t>
            </a:r>
            <a:r>
              <a:rPr lang="ru-RU" sz="5000" b="1" dirty="0" err="1">
                <a:latin typeface="Monotype Corsiva" panose="03010101010201010101" pitchFamily="66" charset="0"/>
              </a:rPr>
              <a:t>гг</a:t>
            </a:r>
            <a:r>
              <a:rPr lang="ru-RU" sz="5000" b="1" dirty="0">
                <a:latin typeface="Monotype Corsiva" panose="03010101010201010101" pitchFamily="66" charset="0"/>
              </a:rPr>
              <a:t>:</a:t>
            </a:r>
            <a:endParaRPr lang="ru-RU" altLang="ru-RU" sz="5000" b="1" dirty="0">
              <a:latin typeface="Monotype Corsiva" panose="03010101010201010101" pitchFamily="66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27382" y="5805264"/>
            <a:ext cx="11521279" cy="87734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Font typeface="Arial" charset="0"/>
              <a:buNone/>
            </a:pPr>
            <a:endParaRPr lang="ru-RU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dirty="0" smtClean="0"/>
          </a:p>
        </p:txBody>
      </p:sp>
      <p:pic>
        <p:nvPicPr>
          <p:cNvPr id="4" name="Picture 2" descr="C:\Users\Соловьевы\Desktop\sca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6427" y="1628801"/>
            <a:ext cx="2052885" cy="215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956417231"/>
              </p:ext>
            </p:extLst>
          </p:nvPr>
        </p:nvGraphicFramePr>
        <p:xfrm>
          <a:off x="527381" y="1412775"/>
          <a:ext cx="10657184" cy="499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1851" y="6290156"/>
            <a:ext cx="687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Всего на сумму  3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22 000 </a:t>
            </a:r>
            <a:r>
              <a:rPr lang="ru-RU" altLang="ru-RU" sz="2800" b="1" u="sng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800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97" y="5089889"/>
            <a:ext cx="2163532" cy="159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7691" y="488589"/>
            <a:ext cx="2396184" cy="1471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30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9" y="4293096"/>
            <a:ext cx="1563069" cy="165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1" y="4077073"/>
            <a:ext cx="2018036" cy="1079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894" y="4005065"/>
            <a:ext cx="1641884" cy="1728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4032" y="4797152"/>
            <a:ext cx="1542709" cy="159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>
                <a:latin typeface="Monotype Corsiva" panose="03010101010201010101" pitchFamily="66" charset="0"/>
              </a:rPr>
              <a:t>Виды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339" y="1340768"/>
            <a:ext cx="7680853" cy="5517232"/>
          </a:xfrm>
        </p:spPr>
        <p:txBody>
          <a:bodyPr/>
          <a:lstStyle/>
          <a:p>
            <a:pPr algn="just"/>
            <a:r>
              <a:rPr lang="ru-RU" sz="2000" b="1" dirty="0" smtClean="0"/>
              <a:t>Участие в организации 115 научных и научно-педагогических мероприятий </a:t>
            </a:r>
          </a:p>
          <a:p>
            <a:pPr algn="just"/>
            <a:r>
              <a:rPr lang="ru-RU" sz="2000" b="1" dirty="0" smtClean="0"/>
              <a:t>Выступления с докладами – всего 296 доклад</a:t>
            </a:r>
          </a:p>
          <a:p>
            <a:pPr marL="985838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dirty="0" smtClean="0">
                <a:cs typeface="Times New Roman" pitchFamily="18" charset="0"/>
              </a:rPr>
              <a:t>Уровень </a:t>
            </a:r>
            <a:r>
              <a:rPr lang="ru-RU" altLang="ru-RU" sz="2000" dirty="0">
                <a:cs typeface="Times New Roman" pitchFamily="18" charset="0"/>
              </a:rPr>
              <a:t>РФ – </a:t>
            </a:r>
            <a:r>
              <a:rPr lang="ru-RU" altLang="ru-RU" sz="2000" dirty="0" smtClean="0">
                <a:cs typeface="Times New Roman" pitchFamily="18" charset="0"/>
              </a:rPr>
              <a:t>121 </a:t>
            </a:r>
            <a:r>
              <a:rPr lang="ru-RU" altLang="ru-RU" sz="2000" dirty="0">
                <a:cs typeface="Times New Roman" pitchFamily="18" charset="0"/>
              </a:rPr>
              <a:t>доклада</a:t>
            </a:r>
          </a:p>
          <a:p>
            <a:pPr marL="985838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Международный уровень – </a:t>
            </a:r>
            <a:r>
              <a:rPr lang="ru-RU" altLang="ru-RU" sz="2000" dirty="0" smtClean="0">
                <a:cs typeface="Times New Roman" pitchFamily="18" charset="0"/>
              </a:rPr>
              <a:t>22 </a:t>
            </a:r>
            <a:r>
              <a:rPr lang="ru-RU" altLang="ru-RU" sz="2000" dirty="0">
                <a:cs typeface="Times New Roman" pitchFamily="18" charset="0"/>
              </a:rPr>
              <a:t>докладов</a:t>
            </a:r>
          </a:p>
          <a:p>
            <a:pPr marL="985838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Региональный уровень – </a:t>
            </a:r>
            <a:r>
              <a:rPr lang="ru-RU" altLang="ru-RU" sz="2000" dirty="0" smtClean="0">
                <a:cs typeface="Times New Roman" pitchFamily="18" charset="0"/>
              </a:rPr>
              <a:t>83 </a:t>
            </a:r>
            <a:r>
              <a:rPr lang="ru-RU" altLang="ru-RU" sz="2000" dirty="0">
                <a:cs typeface="Times New Roman" pitchFamily="18" charset="0"/>
              </a:rPr>
              <a:t>доклад</a:t>
            </a:r>
          </a:p>
          <a:p>
            <a:pPr marL="985838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Межрайонный уровень – 22 доклада</a:t>
            </a:r>
          </a:p>
          <a:p>
            <a:pPr marL="985838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Местный уровень – </a:t>
            </a:r>
            <a:r>
              <a:rPr lang="ru-RU" altLang="ru-RU" sz="2000" dirty="0" smtClean="0">
                <a:cs typeface="Times New Roman" pitchFamily="18" charset="0"/>
              </a:rPr>
              <a:t>48 </a:t>
            </a:r>
            <a:r>
              <a:rPr lang="ru-RU" altLang="ru-RU" sz="2000" dirty="0">
                <a:cs typeface="Times New Roman" pitchFamily="18" charset="0"/>
              </a:rPr>
              <a:t>докладов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5" descr="C:\Users\Соловьевы\Desktop\Новая папка (3)\IMG_3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4613" y="1484784"/>
            <a:ext cx="19417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12598" y="3356992"/>
            <a:ext cx="167205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8200" y="2204863"/>
            <a:ext cx="2424399" cy="162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1904" y="5129436"/>
            <a:ext cx="1674797" cy="172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36427" y="4869161"/>
            <a:ext cx="1739147" cy="179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1266" y="5142533"/>
            <a:ext cx="1507148" cy="15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4139" y="5430444"/>
            <a:ext cx="1381835" cy="142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12225" y="4869161"/>
            <a:ext cx="1339500" cy="13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7435" y="5157193"/>
            <a:ext cx="1430221" cy="1512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830261" y="5229201"/>
            <a:ext cx="1361739" cy="1440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1532" y="4581128"/>
            <a:ext cx="1641145" cy="1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19798" y="5015012"/>
            <a:ext cx="1650148" cy="165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Соловьевы\Desktop\Новая папка (3)\Безымянный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79776" y="4797152"/>
            <a:ext cx="172062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User\AppData\Local\Temp\image-08-09-16-12-33.jpe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1551" y="712099"/>
            <a:ext cx="1684876" cy="1680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68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17840"/>
            <a:ext cx="2583881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C:\Users\Семья\Desktop\гительз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928" y="4221088"/>
            <a:ext cx="1523073" cy="16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Соловьевы\Desktop\Новая папка (3)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595" y="4509120"/>
            <a:ext cx="182877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>
                <a:latin typeface="Monotype Corsiva" panose="03010101010201010101" pitchFamily="66" charset="0"/>
              </a:rPr>
              <a:t>Виды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ru-RU" altLang="ru-RU" sz="2000" b="1" dirty="0" smtClean="0">
                <a:cs typeface="Times New Roman" pitchFamily="18" charset="0"/>
              </a:rPr>
              <a:t>Участие в конкурсах молодых ученых </a:t>
            </a:r>
            <a:r>
              <a:rPr lang="ru-RU" altLang="ru-RU" sz="2000" b="1" u="sng" dirty="0" smtClean="0">
                <a:cs typeface="Times New Roman" pitchFamily="18" charset="0"/>
              </a:rPr>
              <a:t>с призовыми местами</a:t>
            </a:r>
            <a:r>
              <a:rPr lang="ru-RU" altLang="ru-RU" sz="2000" b="1" dirty="0" smtClean="0">
                <a:cs typeface="Times New Roman" pitchFamily="18" charset="0"/>
              </a:rPr>
              <a:t>: </a:t>
            </a:r>
            <a:r>
              <a:rPr lang="ru-RU" altLang="ru-RU" sz="1800" dirty="0" smtClean="0">
                <a:cs typeface="Times New Roman" pitchFamily="18" charset="0"/>
              </a:rPr>
              <a:t>г. Казань (2013), г. Красноярск (2009- 2014), г. Томск (2014), г. Санкт-Петербург (2013), г. Москва (2010, 2012, 2014), г. Ростов-на-Дону(2014), г. Архангельск(2014), Курск (2012, 2013).</a:t>
            </a:r>
          </a:p>
          <a:p>
            <a:pPr algn="just">
              <a:spcBef>
                <a:spcPts val="0"/>
              </a:spcBef>
            </a:pPr>
            <a:r>
              <a:rPr lang="ru-RU" altLang="ru-RU" sz="2000" b="1" dirty="0" smtClean="0">
                <a:cs typeface="Times New Roman" pitchFamily="18" charset="0"/>
              </a:rPr>
              <a:t>Руководство студенческими работами, </a:t>
            </a:r>
            <a:r>
              <a:rPr lang="ru-RU" altLang="ru-RU" sz="2000" b="1" u="sng" dirty="0" smtClean="0">
                <a:cs typeface="Times New Roman" pitchFamily="18" charset="0"/>
              </a:rPr>
              <a:t>занявшими 23 призовых места </a:t>
            </a:r>
            <a:r>
              <a:rPr lang="ru-RU" altLang="ru-RU" sz="1800" dirty="0" smtClean="0">
                <a:cs typeface="Times New Roman" pitchFamily="18" charset="0"/>
              </a:rPr>
              <a:t>(на конкурсе имени проф. В.А. </a:t>
            </a:r>
            <a:r>
              <a:rPr lang="ru-RU" altLang="ru-RU" sz="1800" dirty="0" err="1" smtClean="0">
                <a:cs typeface="Times New Roman" pitchFamily="18" charset="0"/>
              </a:rPr>
              <a:t>Опалевой-Стеганцевой</a:t>
            </a:r>
            <a:r>
              <a:rPr lang="ru-RU" altLang="ru-RU" sz="1800" dirty="0" smtClean="0">
                <a:cs typeface="Times New Roman" pitchFamily="18" charset="0"/>
              </a:rPr>
              <a:t> в 2009, 2011, 2013гг.; им. проф. И.И. </a:t>
            </a:r>
            <a:r>
              <a:rPr lang="ru-RU" altLang="ru-RU" sz="1800" dirty="0" err="1" smtClean="0">
                <a:cs typeface="Times New Roman" pitchFamily="18" charset="0"/>
              </a:rPr>
              <a:t>Гительзона</a:t>
            </a:r>
            <a:r>
              <a:rPr lang="ru-RU" altLang="ru-RU" sz="1800" dirty="0" smtClean="0">
                <a:cs typeface="Times New Roman" pitchFamily="18" charset="0"/>
              </a:rPr>
              <a:t> в 2010, 2013, 2014, 2015; им. проф. А.Н. Орлова 2014г., им. проф. В.К. Сологуба в 2014, ежегодно на студенческих конференциях в г. Красноярске и др. городах России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6320" y="4149081"/>
            <a:ext cx="178646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Ангелина\Рабочий стол\сканирование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4193" y="4975226"/>
            <a:ext cx="182456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3819" y="4653137"/>
            <a:ext cx="1813984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3712" y="5057776"/>
            <a:ext cx="174413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8075" y="4221088"/>
            <a:ext cx="179493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1958" y="4869160"/>
            <a:ext cx="1775884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61510" y="4986338"/>
            <a:ext cx="179493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3393" y="4653137"/>
            <a:ext cx="1548473" cy="15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Семья\Desktop\опалев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87488" y="5124082"/>
            <a:ext cx="1631288" cy="173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36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46" y="106179"/>
            <a:ext cx="10515600" cy="1325563"/>
          </a:xfrm>
        </p:spPr>
        <p:txBody>
          <a:bodyPr>
            <a:normAutofit/>
          </a:bodyPr>
          <a:lstStyle/>
          <a:p>
            <a:r>
              <a:rPr lang="ru-RU" sz="5000" b="1" dirty="0">
                <a:latin typeface="Monotype Corsiva" panose="03010101010201010101" pitchFamily="66" charset="0"/>
              </a:rPr>
              <a:t>Публикационная активность НОЦ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361" y="1631828"/>
            <a:ext cx="5524269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1. Статьи в ВАК рецензируемых журналах –  103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2. Патенты – 4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3. Монографии – 8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4. Учебные пособия – 54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5. Методические рекомендации – 88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6. Статьи в международных журналах - 3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b="1" dirty="0" smtClean="0">
              <a:latin typeface="+mn-lt"/>
            </a:endParaRPr>
          </a:p>
          <a:p>
            <a:endParaRPr lang="ru-RU" b="1" dirty="0"/>
          </a:p>
          <a:p>
            <a:endParaRPr lang="ru-RU" b="1" dirty="0" smtClean="0">
              <a:latin typeface="+mn-lt"/>
            </a:endParaRPr>
          </a:p>
          <a:p>
            <a:endParaRPr lang="ru-RU" b="1" dirty="0"/>
          </a:p>
          <a:p>
            <a:endParaRPr lang="ru-RU" b="1" dirty="0" smtClean="0">
              <a:latin typeface="+mn-lt"/>
            </a:endParaRPr>
          </a:p>
          <a:p>
            <a:endParaRPr lang="ru-RU" b="1" dirty="0">
              <a:latin typeface="+mn-lt"/>
            </a:endParaRPr>
          </a:p>
        </p:txBody>
      </p:sp>
      <p:pic>
        <p:nvPicPr>
          <p:cNvPr id="9" name="Picture 2" descr="C:\Users\tech\Documents\Scanned Documents\Рисунок (14).bmp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784299" y="1628800"/>
            <a:ext cx="1500836" cy="1602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Picture 3" descr="C:\Users\tech\Documents\Scanned Documents\Рисунок (15).bmp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440150" y="1268760"/>
            <a:ext cx="1460895" cy="15830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4" descr="C:\Users\tech\Documents\Scanned Documents\Рисунок (16).bmp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224459" y="1268760"/>
            <a:ext cx="1574919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Picture 7" descr="C:\Users\Семья\Desktop\image-09-11-14-10-5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829" y="3568588"/>
            <a:ext cx="1866796" cy="248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673" y="4262817"/>
            <a:ext cx="163474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3428999"/>
            <a:ext cx="1623909" cy="2220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530" y="2621400"/>
            <a:ext cx="1821627" cy="2580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05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430" y="1337815"/>
            <a:ext cx="84076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руководством сотрудников кафедры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прошли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защита:</a:t>
            </a:r>
          </a:p>
          <a:p>
            <a:pPr lvl="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докторской диссертации,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кандидатских диссертаций,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работе - 7 кандидатских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диссертаций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7346" y="1061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latin typeface="Monotype Corsiva" panose="03010101010201010101" pitchFamily="66" charset="0"/>
              </a:rPr>
              <a:t>Научно-исследовательская работа</a:t>
            </a:r>
            <a:endParaRPr lang="ru-RU" sz="5000" b="1" dirty="0">
              <a:latin typeface="Monotype Corsiva" panose="03010101010201010101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5055" y="4238315"/>
            <a:ext cx="28575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8030" y="4238315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00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apf.mail.ru/cgi-bin/readmsg/DSCF1163.JPG?id=13242173220000000323%3B0%3B6&amp;x-email=angelina-maria%40inbox.ru&amp;exif=1&amp;bs=2820&amp;bl=133763&amp;ct=image%2Fjpeg&amp;cn=DSCF116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/DSCF1163.JPG?id=13242173220000000323%3B0%3B6&amp;x-email=angelina-maria%40inbox.ru&amp;exif=1&amp;bs=2820&amp;bl=133763&amp;ct=image%2Fjpeg&amp;cn=DSCF1163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DSCF1163.JPG?id=13242173220000000323%3B0%3B6&amp;x-email=angelina-maria%40inbox.ru&amp;exif=1&amp;bs=2820&amp;bl=133763&amp;ct=image%2Fjpeg&amp;cn=DSCF1163.JPG&amp;cte=bin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DSCF1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477" y="905364"/>
            <a:ext cx="6575579" cy="492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G_2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2845839" cy="189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IMG_21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37331"/>
            <a:ext cx="3143659" cy="209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MG_21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0955" y="160337"/>
            <a:ext cx="3042652" cy="203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IMG_21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8478" y="4402067"/>
            <a:ext cx="3045129" cy="203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IMG_217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178" y="110840"/>
            <a:ext cx="2619172" cy="174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52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365125"/>
            <a:ext cx="11749396" cy="132556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афедра внутренних болезней №2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(Госпитальная терапия)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1942 – 2016гг.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1" y="2272328"/>
            <a:ext cx="5803900" cy="42427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заведующий кафедры – ассистент 1</a:t>
            </a:r>
            <a:r>
              <a:rPr lang="ru-RU" u="sng" baseline="30000" dirty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Ленинградского мединститута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Бабицкая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1943 года и до конца Отечественной войны кафедрой руководил профессор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Г.К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кафедры – терапевтическое отделение на 70 коек краевой клинической больницы №1.</a:t>
            </a:r>
          </a:p>
        </p:txBody>
      </p:sp>
      <p:pic>
        <p:nvPicPr>
          <p:cNvPr id="1026" name="Picture 2" descr="http://my.krskstate.ru/upload/resize_cache/iblock/3af/540_600_1/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504" y="2272327"/>
            <a:ext cx="5695988" cy="33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5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5522"/>
            <a:ext cx="10515600" cy="7233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Заведующие кафедрой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Лев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17" t="4861" r="15323" b="30382"/>
          <a:stretch>
            <a:fillRect/>
          </a:stretch>
        </p:blipFill>
        <p:spPr bwMode="auto">
          <a:xfrm>
            <a:off x="1069288" y="723331"/>
            <a:ext cx="21621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1630" y="3517289"/>
            <a:ext cx="2537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Левин А.Е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1950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1955 гг.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7905" y="1848698"/>
            <a:ext cx="2076190" cy="29047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98978" y="4895714"/>
            <a:ext cx="2651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Исаков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И.В.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1957-1963 гг.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0537" y="2977669"/>
            <a:ext cx="2161905" cy="28952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59297" y="5872907"/>
            <a:ext cx="3364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Брусиловский Е.С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1965 по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1971 гг.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7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992" y="892569"/>
            <a:ext cx="2161905" cy="291428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5773" y="380326"/>
            <a:ext cx="10515600" cy="7233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Заведующие кафедрой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899" y="3940566"/>
            <a:ext cx="3098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Тарлов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Е.Л.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1971-1979 гг.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0749" y="1716033"/>
            <a:ext cx="2209524" cy="2885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4781" y="3003557"/>
            <a:ext cx="2152381" cy="28285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25332" y="4601747"/>
            <a:ext cx="2480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Штегман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1979-1980 гг.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90876" y="5832128"/>
            <a:ext cx="2750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Толстихина И.К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1981-1991 гг.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7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7" y="1633816"/>
            <a:ext cx="6477000" cy="2828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Терещенко Ю.А. -  руководитель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терапевтической клиникой Краевой больницы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профессор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д.м.н., академик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МАНЭБ, заслуженный врач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успехи в научной, лечебно-диагностической и педагогической работе Ю.А. Терещенко удостоен награды "Золотой стетоскоп".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270" y="744107"/>
            <a:ext cx="3134833" cy="42158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40271" y="5076968"/>
            <a:ext cx="3134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Терещенко Ю.А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1991-2008гг.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7280" y="382441"/>
            <a:ext cx="7383308" cy="7233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Заведующие кафедрой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0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047702"/>
            <a:ext cx="7509746" cy="5492798"/>
          </a:xfrm>
        </p:spPr>
        <p:txBody>
          <a:bodyPr>
            <a:normAutofit fontScale="70000" lnSpcReduction="20000"/>
          </a:bodyPr>
          <a:lstStyle/>
          <a:p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пульмонолог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аллерголог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Красноярского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терапевт-пульмонолог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аллерголог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Сибирского Федерального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Красноярского филиала РРО</a:t>
            </a:r>
          </a:p>
          <a:p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Научно-образовательный центр «Пульмонология» </a:t>
            </a:r>
            <a:endParaRPr lang="ru-RU" sz="2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лаборатории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фармакоэкономике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пульмонологии</a:t>
            </a:r>
          </a:p>
          <a:p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аведующая легочно-</a:t>
            </a:r>
            <a:r>
              <a:rPr lang="ru-RU" sz="26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аллергологическим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центром ККБ </a:t>
            </a:r>
            <a:endParaRPr lang="ru-RU" sz="2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Приказом Министерства образования и науки Российской Федерации 01 сентября 2014г.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Демко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И.В. присвоено ученое звание профессора по специальности «Внутренние болезни».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За добросовестный труд и высокий профессионализм удостоена благодарственного письма (2013г.) и почетной грамоты законодательного собрания Красноярского края (2015г.).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За заслуги в области здравоохранения и медицинской науки, многолетнюю добросовестную работу в 2015 году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Демко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И.В. присвоено почетное звание «Заслуженный врач Российской Федерации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6465" y="1255829"/>
            <a:ext cx="3141551" cy="4100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84076" y="5490718"/>
            <a:ext cx="2553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Демко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И.В.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2008-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н.в.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2416" y="242761"/>
            <a:ext cx="10515600" cy="7233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Заведующие кафедрой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03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1109718"/>
              </p:ext>
            </p:extLst>
          </p:nvPr>
        </p:nvGraphicFramePr>
        <p:xfrm>
          <a:off x="339866" y="908994"/>
          <a:ext cx="8512822" cy="5949006"/>
        </p:xfrm>
        <a:graphic>
          <a:graphicData uri="http://schemas.openxmlformats.org/drawingml/2006/table">
            <a:tbl>
              <a:tblPr/>
              <a:tblGrid>
                <a:gridCol w="8512822"/>
              </a:tblGrid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Демко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Ирина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Владимировна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</a:t>
                      </a:r>
                      <a:r>
                        <a:rPr lang="ru-RU" sz="1400" dirty="0" err="1" smtClean="0">
                          <a:effectLst/>
                          <a:latin typeface="Monotype Corsiva" panose="03010101010201010101" pitchFamily="66" charset="0"/>
                        </a:rPr>
                        <a:t>д.м.н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, профессор, </a:t>
                      </a:r>
                      <a:r>
                        <a:rPr lang="ru-RU" sz="1400" dirty="0" err="1" smtClean="0">
                          <a:effectLst/>
                          <a:latin typeface="Monotype Corsiva" panose="03010101010201010101" pitchFamily="66" charset="0"/>
                        </a:rPr>
                        <a:t>зав.кафедрой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Догадин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Сергей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Анатольевич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д.м.н. .профессор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Павлова Наталья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Юрьевна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доцент 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Осетрова Наталья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Борисовна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доцент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Панченко Тамара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Леонидовна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</a:t>
                      </a:r>
                      <a:r>
                        <a:rPr lang="ru-RU" sz="1400" baseline="0" dirty="0" smtClean="0">
                          <a:effectLst/>
                          <a:latin typeface="Monotype Corsiva" panose="03010101010201010101" pitchFamily="66" charset="0"/>
                        </a:rPr>
                        <a:t> доцент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Собко Елена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Альбертовна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д.м.н., доцент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Гордеева Наталья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Владимировна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доцент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Крапошина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Ангелина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Юрьевна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доцент,</a:t>
                      </a:r>
                      <a:r>
                        <a:rPr lang="ru-RU" sz="1400" baseline="0" dirty="0" smtClean="0">
                          <a:effectLst/>
                          <a:latin typeface="Monotype Corsiva" panose="03010101010201010101" pitchFamily="66" charset="0"/>
                        </a:rPr>
                        <a:t> завуч кафедры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Вырва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Полина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Владимировна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- к.м.н., доцент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Дудина Маргарита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Андреевна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Мосина Валентина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Анатольевна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- к.м.н., ассистент</a:t>
                      </a: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Пелиновская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Лилия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Ивановна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Ищенко Ольга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Петровна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Егоров Степан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Александрович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-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Путинцева Инна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Владимировна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Соловьева Ирина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Анатольевна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Захаринская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Ольга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Николаевна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- ассистент</a:t>
                      </a: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Хендогина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Валентина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Трофимовна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Чубарова Светлана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Владимировна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Бахтина Варвара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Ивановна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- ассистент</a:t>
                      </a: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Чикинева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Карина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Игоревна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 - ассистент</a:t>
                      </a: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617" y="170916"/>
            <a:ext cx="8999019" cy="100242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кафедры 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Picture 2" descr="IMG_2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378" y="1503946"/>
            <a:ext cx="64008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25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Краевая клиническая больница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478955" cy="2425824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8 июля 1934 г. </a:t>
            </a:r>
            <a:r>
              <a:rPr lang="ru-RU" dirty="0" smtClean="0"/>
              <a:t>приказ народного комиссариата здравоохранения о начале строительства больницы.</a:t>
            </a:r>
          </a:p>
          <a:p>
            <a:endParaRPr lang="ru-RU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085" y="2636913"/>
            <a:ext cx="8021798" cy="400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35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Краевая клиническая больница</a:t>
            </a:r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57" y="1268760"/>
            <a:ext cx="5080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043" y="1340768"/>
            <a:ext cx="5080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2" y="4149080"/>
            <a:ext cx="5080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34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043" y="4149080"/>
            <a:ext cx="5080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37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790</Words>
  <Application>Microsoft Office PowerPoint</Application>
  <PresentationFormat>Произвольный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Красноярский государственный медицинский университет им. профессора  В.Ф. Войно-Ясенецкого</vt:lpstr>
      <vt:lpstr>Кафедра внутренних болезней №2  (Госпитальная терапия)  1942 – 2016гг.</vt:lpstr>
      <vt:lpstr>Заведующие кафедрой</vt:lpstr>
      <vt:lpstr>Заведующие кафедрой</vt:lpstr>
      <vt:lpstr>Заведующие кафедрой</vt:lpstr>
      <vt:lpstr>Заведующие кафедрой</vt:lpstr>
      <vt:lpstr>Кадровый состав кафедры </vt:lpstr>
      <vt:lpstr>Краевая клиническая больница</vt:lpstr>
      <vt:lpstr>Краевая клиническая больница</vt:lpstr>
      <vt:lpstr>Работа кафедры</vt:lpstr>
      <vt:lpstr>Слайд 11</vt:lpstr>
      <vt:lpstr>Гранты с 2009 по 2016 гг:</vt:lpstr>
      <vt:lpstr>Виды деятельности:</vt:lpstr>
      <vt:lpstr>Виды деятельности:</vt:lpstr>
      <vt:lpstr>Публикационная активность НОЦ</vt:lpstr>
      <vt:lpstr>Научно-исследовательская работа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государственный медицинский университет им. профессора  В.Ф. Войно-Ясенецкого</dc:title>
  <dc:creator>Stepan</dc:creator>
  <cp:lastModifiedBy>Семья</cp:lastModifiedBy>
  <cp:revision>73</cp:revision>
  <dcterms:created xsi:type="dcterms:W3CDTF">2016-09-07T02:52:19Z</dcterms:created>
  <dcterms:modified xsi:type="dcterms:W3CDTF">2016-09-20T14:51:46Z</dcterms:modified>
</cp:coreProperties>
</file>