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14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58" r:id="rId13"/>
  </p:sldIdLst>
  <p:sldSz cx="12239625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ьчик" initials="ЮА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C8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13"/>
    <p:restoredTop sz="94291" autoAdjust="0"/>
  </p:normalViewPr>
  <p:slideViewPr>
    <p:cSldViewPr snapToGrid="0" snapToObjects="1">
      <p:cViewPr>
        <p:scale>
          <a:sx n="70" d="100"/>
          <a:sy n="70" d="100"/>
        </p:scale>
        <p:origin x="-2232" y="-1038"/>
      </p:cViewPr>
      <p:guideLst>
        <p:guide orient="horz" pos="2267"/>
        <p:guide pos="38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082EF-BA8F-1D4E-82E9-CEC4553B62CD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06450" y="1143000"/>
            <a:ext cx="5245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2D45D-5942-6A46-ADA1-0B5F8B01E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06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09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617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926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234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543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851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160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468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D45D-5942-6A46-ADA1-0B5F8B01E5F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875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D45D-5942-6A46-ADA1-0B5F8B01E5F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586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78222"/>
            <a:ext cx="9179719" cy="2506427"/>
          </a:xfrm>
        </p:spPr>
        <p:txBody>
          <a:bodyPr anchor="b"/>
          <a:lstStyle>
            <a:lvl1pPr algn="ctr"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781306"/>
            <a:ext cx="9179719" cy="1738167"/>
          </a:xfrm>
        </p:spPr>
        <p:txBody>
          <a:bodyPr/>
          <a:lstStyle>
            <a:lvl1pPr marL="0" indent="0" algn="ctr">
              <a:buNone/>
              <a:defRPr sz="2409"/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36D5-D654-D24E-A672-F046D980ACFC}" type="datetime1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32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994D-0C2E-054B-B81B-537B2F34D486}" type="datetime1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915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83297"/>
            <a:ext cx="2639169" cy="610108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83297"/>
            <a:ext cx="7764512" cy="6101085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7999-807F-514F-9C58-CCA0BF735DC9}" type="datetime1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796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386B-C8DA-A64B-8B9C-FD28215BAE07}" type="datetime1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119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94830"/>
            <a:ext cx="10556677" cy="2994714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817875"/>
            <a:ext cx="10556677" cy="1574849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3F2B-851B-E642-8031-1AFDAC0D5D8F}" type="datetime1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066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B110B-14BA-2648-9C85-9ACAEDAB5D5C}" type="datetime1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2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83297"/>
            <a:ext cx="10556677" cy="139153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64832"/>
            <a:ext cx="51779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629749"/>
            <a:ext cx="51779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64832"/>
            <a:ext cx="52034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629749"/>
            <a:ext cx="52034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A2F9-A925-7C41-A2F8-8CEFE8397EEF}" type="datetime1">
              <a:rPr lang="ru-RU" smtClean="0"/>
              <a:pPr/>
              <a:t>30.05.2023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19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610CD-251B-8D4E-80EC-8EE557DEB270}" type="datetime1">
              <a:rPr lang="ru-RU" smtClean="0"/>
              <a:pPr/>
              <a:t>30.05.2023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169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2EDD-EB01-004F-A77D-A44AD5F7C663}" type="datetime1">
              <a:rPr lang="ru-RU" smtClean="0"/>
              <a:pPr/>
              <a:t>30.05.2023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61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36569"/>
            <a:ext cx="6196310" cy="5116178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B937-F672-974A-A4F0-0DDE3DA5A3A9}" type="datetime1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50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36569"/>
            <a:ext cx="6196310" cy="5116178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D22D-5E39-8F4C-B7FD-D0F9E543B3CD}" type="datetime1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980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1474" y="383297"/>
            <a:ext cx="1055667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74" y="1916484"/>
            <a:ext cx="1055667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474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D3140-0CDD-0A42-841C-3D3BA030B895}" type="datetime1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376" y="6672697"/>
            <a:ext cx="413087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4235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20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4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492" indent="-229492" algn="l" defTabSz="917966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2811" kern="1200">
          <a:solidFill>
            <a:schemeClr val="tx1"/>
          </a:solidFill>
          <a:latin typeface="+mn-lt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5.sv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6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0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5" Type="http://schemas.openxmlformats.org/officeDocument/2006/relationships/image" Target="../media/image19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73" Type="http://schemas.openxmlformats.org/officeDocument/2006/relationships/image" Target="../media/image242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2379540"/>
            <a:ext cx="12236928" cy="4819771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5D04965-F4A5-F14E-8831-9BBA7A96443C}"/>
              </a:ext>
            </a:extLst>
          </p:cNvPr>
          <p:cNvSpPr/>
          <p:nvPr/>
        </p:nvSpPr>
        <p:spPr>
          <a:xfrm>
            <a:off x="972726" y="3136307"/>
            <a:ext cx="10132809" cy="2890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599"/>
              </a:lnSpc>
            </a:pPr>
            <a:r>
              <a:rPr lang="ru-RU" sz="3600" b="1" dirty="0">
                <a:solidFill>
                  <a:schemeClr val="bg1"/>
                </a:solidFill>
                <a:latin typeface="Muller Narrow Light"/>
              </a:rPr>
              <a:t>Государственное областное бюджетное учреждение здравоохранения «Мурманская городская детская поликлиника № 4»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4E5E54B-E9F4-440C-B78D-FB9EE543C071}"/>
              </a:ext>
            </a:extLst>
          </p:cNvPr>
          <p:cNvSpPr txBox="1"/>
          <p:nvPr/>
        </p:nvSpPr>
        <p:spPr>
          <a:xfrm>
            <a:off x="2212257" y="672021"/>
            <a:ext cx="5220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uller Narrow Light" panose="00000400000000000000" pitchFamily="50" charset="-52"/>
              </a:rPr>
              <a:t>Министерство здравоохранения Мурманской области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240860DC-1177-4C35-865B-D1D8A33F8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61" y="75226"/>
            <a:ext cx="2041330" cy="204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48734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FE6FD12-5204-F849-AE42-68998B3143B2}"/>
              </a:ext>
            </a:extLst>
          </p:cNvPr>
          <p:cNvSpPr/>
          <p:nvPr/>
        </p:nvSpPr>
        <p:spPr>
          <a:xfrm>
            <a:off x="406098" y="203308"/>
            <a:ext cx="8498619" cy="615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399" b="1" dirty="0">
                <a:latin typeface="Muller Narrow Light" panose="00000400000000000000" pitchFamily="50" charset="-52"/>
              </a:rPr>
              <a:t>Меры социальной поддержки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7A309A15-9E16-44FA-A38D-860492F1A1D1}"/>
              </a:ext>
            </a:extLst>
          </p:cNvPr>
          <p:cNvSpPr/>
          <p:nvPr/>
        </p:nvSpPr>
        <p:spPr>
          <a:xfrm>
            <a:off x="1" y="1323833"/>
            <a:ext cx="12239624" cy="5930898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endParaRPr lang="ru-RU" sz="2400" dirty="0">
              <a:solidFill>
                <a:schemeClr val="bg1"/>
              </a:solidFill>
              <a:latin typeface="Muller Narrow Light" panose="00000400000000000000" pitchFamily="50" charset="-52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69175E59-5D17-4DC5-96F1-8609A12F0CF1}"/>
              </a:ext>
            </a:extLst>
          </p:cNvPr>
          <p:cNvSpPr/>
          <p:nvPr/>
        </p:nvSpPr>
        <p:spPr>
          <a:xfrm>
            <a:off x="212133" y="1473958"/>
            <a:ext cx="6960660" cy="32642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Компенсация расходов, связанных с переездом</a:t>
            </a:r>
            <a:r>
              <a:rPr lang="ru-RU" dirty="0">
                <a:solidFill>
                  <a:schemeClr val="bg1"/>
                </a:solidFill>
                <a:latin typeface="Muller Narrow ExtraBold" panose="00000900000000000000" pitchFamily="50" charset="-52"/>
              </a:rPr>
              <a:t> </a:t>
            </a:r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Работника и членов его семьи к новому постоянному месту жительства </a:t>
            </a:r>
          </a:p>
          <a:p>
            <a:pPr algn="just"/>
            <a:r>
              <a:rPr lang="ru-RU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+</a:t>
            </a:r>
            <a:r>
              <a:rPr lang="ru-RU" dirty="0"/>
              <a:t> </a:t>
            </a:r>
            <a:r>
              <a:rPr lang="ru-RU" sz="2200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единовременное пособие в размере 2-х месячных тарифных ставок, окладов (должностных окладов)</a:t>
            </a:r>
            <a:r>
              <a:rPr lang="ru-RU" dirty="0">
                <a:latin typeface="Muller Narrow Light" panose="00000400000000000000" pitchFamily="50" charset="-52"/>
              </a:rPr>
              <a:t> и единовременное пособие на каждого прибывающего с ним члена его семьи в размере половины месячной тарифной ставки, оклада (должностного оклада) работника;</a:t>
            </a:r>
          </a:p>
          <a:p>
            <a:pPr algn="just"/>
            <a:r>
              <a:rPr lang="ru-RU" dirty="0">
                <a:latin typeface="Muller Narrow Light" panose="00000400000000000000" pitchFamily="50" charset="-52"/>
              </a:rPr>
              <a:t>+ </a:t>
            </a:r>
            <a:r>
              <a:rPr lang="ru-RU" sz="2200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оплачиваемый отпуск продолжительностью 7</a:t>
            </a:r>
            <a:r>
              <a:rPr lang="ru-RU" dirty="0">
                <a:latin typeface="Muller Narrow Light" panose="00000400000000000000" pitchFamily="50" charset="-52"/>
              </a:rPr>
              <a:t> календарных дней для обустройства на новом ме</a:t>
            </a:r>
            <a:r>
              <a:rPr lang="ru-RU" dirty="0"/>
              <a:t>сте</a:t>
            </a:r>
            <a:endParaRPr lang="ru-RU" sz="2800" dirty="0">
              <a:solidFill>
                <a:schemeClr val="bg1"/>
              </a:solidFill>
              <a:latin typeface="Muller Narrow Light" panose="00000400000000000000" pitchFamily="50" charset="-52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274ABE30-2464-4A63-8727-C9CBEDB41C1E}"/>
              </a:ext>
            </a:extLst>
          </p:cNvPr>
          <p:cNvSpPr/>
          <p:nvPr/>
        </p:nvSpPr>
        <p:spPr>
          <a:xfrm>
            <a:off x="7384925" y="1741807"/>
            <a:ext cx="4749541" cy="1857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20 000 рублей - </a:t>
            </a:r>
            <a:r>
              <a:rPr lang="ru-RU" dirty="0">
                <a:latin typeface="Muller Narrow Light" panose="00000400000000000000" pitchFamily="50" charset="-52"/>
              </a:rPr>
              <a:t>Компенсационная выплата по оплате (возмещению) стоимости аренды (найма) жилого помещения по договору аренды (найма) жилого помещения»</a:t>
            </a:r>
          </a:p>
          <a:p>
            <a:endParaRPr lang="ru-RU" sz="2200" dirty="0">
              <a:solidFill>
                <a:schemeClr val="accent2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E060553E-6CC9-4AF0-87A3-23FA02196827}"/>
              </a:ext>
            </a:extLst>
          </p:cNvPr>
          <p:cNvSpPr/>
          <p:nvPr/>
        </p:nvSpPr>
        <p:spPr>
          <a:xfrm>
            <a:off x="287081" y="5158853"/>
            <a:ext cx="6885712" cy="20404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Компенсация один раз в два года расходов на оплату стоимости проезда и провоза багажа к месту использования отпуска</a:t>
            </a:r>
            <a:r>
              <a:rPr lang="ru-RU" dirty="0">
                <a:latin typeface="Muller Narrow Light" panose="00000400000000000000" pitchFamily="50" charset="-52"/>
              </a:rPr>
              <a:t> (отдыха) в пределах Российской Федерации и обратно любым видом транспорта (за исключением такси), в том числе личным. Работнику и неработающим членам их семей.</a:t>
            </a:r>
            <a:endParaRPr lang="ru-RU" dirty="0">
              <a:solidFill>
                <a:schemeClr val="accent2"/>
              </a:solidFill>
              <a:latin typeface="Muller Narrow Light" panose="00000400000000000000" pitchFamily="50" charset="-52"/>
            </a:endParaRPr>
          </a:p>
          <a:p>
            <a:pPr algn="just"/>
            <a:endParaRPr lang="ru-RU" dirty="0">
              <a:solidFill>
                <a:schemeClr val="bg1"/>
              </a:solidFill>
              <a:latin typeface="Muller Narrow Light" panose="00000400000000000000" pitchFamily="50" charset="-52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B2C033A-080F-4F72-9A28-9524F55E7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554631" y="278733"/>
            <a:ext cx="540000" cy="54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77E7DC6-01D2-457E-9D5A-93A0CA19F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64733" y="278733"/>
            <a:ext cx="540000" cy="54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AC90307-BAA0-4BC4-98E2-F48C544DFD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384925" y="278733"/>
            <a:ext cx="540000" cy="540000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CED03D47-BB05-4BD7-AF04-7CFDCF12419E}"/>
              </a:ext>
            </a:extLst>
          </p:cNvPr>
          <p:cNvSpPr/>
          <p:nvPr/>
        </p:nvSpPr>
        <p:spPr>
          <a:xfrm>
            <a:off x="7384925" y="3755922"/>
            <a:ext cx="4749541" cy="32400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latin typeface="Muller Narrow Light" panose="00000400000000000000" pitchFamily="50" charset="-52"/>
              </a:rPr>
              <a:t>Единовременная социальная выплата на приобретение или строительство жилого помещения отдельным категориям медицинских работников на </a:t>
            </a:r>
            <a:r>
              <a:rPr lang="ru-RU" sz="2200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50% первоначального взноса </a:t>
            </a:r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исходя из расчета средней рыночной стоимости одного кв. метра общей площади жилья </a:t>
            </a:r>
            <a:endParaRPr lang="ru-RU" sz="2200" dirty="0">
              <a:latin typeface="Muller Narrow Light" panose="00000400000000000000" pitchFamily="50" charset="-52"/>
            </a:endParaRPr>
          </a:p>
          <a:p>
            <a:endParaRPr lang="ru-RU" sz="2200" dirty="0">
              <a:solidFill>
                <a:schemeClr val="accent2"/>
              </a:solidFill>
              <a:latin typeface="Muller Narrow ExtraBold" panose="000009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19357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FE6FD12-5204-F849-AE42-68998B3143B2}"/>
              </a:ext>
            </a:extLst>
          </p:cNvPr>
          <p:cNvSpPr/>
          <p:nvPr/>
        </p:nvSpPr>
        <p:spPr>
          <a:xfrm>
            <a:off x="406099" y="203308"/>
            <a:ext cx="4997174" cy="615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399" b="1" dirty="0">
                <a:latin typeface="Muller Narrow Light" panose="00000400000000000000" pitchFamily="50" charset="-52"/>
              </a:rPr>
              <a:t>Контакты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7A309A15-9E16-44FA-A38D-860492F1A1D1}"/>
              </a:ext>
            </a:extLst>
          </p:cNvPr>
          <p:cNvSpPr/>
          <p:nvPr/>
        </p:nvSpPr>
        <p:spPr>
          <a:xfrm>
            <a:off x="1" y="1705423"/>
            <a:ext cx="12239624" cy="5549308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ru-RU" sz="2000" dirty="0" err="1">
                <a:solidFill>
                  <a:schemeClr val="bg1"/>
                </a:solidFill>
                <a:latin typeface="Muller Narrow Light" panose="00000400000000000000" pitchFamily="50" charset="-52"/>
              </a:rPr>
              <a:t>Катеева</a:t>
            </a:r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 Юлия Александровна – начальник отдела кадров ГОБУЗ МГДП № 4</a:t>
            </a:r>
          </a:p>
          <a:p>
            <a:pPr lvl="2"/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(8152) 207-264</a:t>
            </a:r>
          </a:p>
          <a:p>
            <a:pPr lvl="2"/>
            <a:endParaRPr lang="ru-RU" sz="2000" dirty="0">
              <a:solidFill>
                <a:schemeClr val="bg1"/>
              </a:solidFill>
              <a:latin typeface="Muller Narrow Light" panose="00000400000000000000" pitchFamily="50" charset="-52"/>
            </a:endParaRPr>
          </a:p>
          <a:p>
            <a:pPr lvl="2"/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Карельская Наталья Михайловна – делопроизводитель отдела кадров ГОБУЗ МГДП № 4</a:t>
            </a:r>
          </a:p>
          <a:p>
            <a:pPr lvl="2"/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(8152) 207-264</a:t>
            </a:r>
          </a:p>
          <a:p>
            <a:pPr lvl="2"/>
            <a:endParaRPr lang="ru-RU" sz="2000" dirty="0">
              <a:solidFill>
                <a:schemeClr val="bg1"/>
              </a:solidFill>
              <a:latin typeface="Muller Narrow Light" panose="00000400000000000000" pitchFamily="50" charset="-52"/>
            </a:endParaRPr>
          </a:p>
          <a:p>
            <a:pPr lvl="2"/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Чернова Мария Владимировна – заместитель главного врача по медицинской части ГОБУЗ МГДП № 4</a:t>
            </a:r>
          </a:p>
          <a:p>
            <a:pPr lvl="2"/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телефон</a:t>
            </a:r>
          </a:p>
          <a:p>
            <a:pPr lvl="2"/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Ермилова Наталья Анатольевна – главная медицинская сестра ГОБУЗ МГДП № 4</a:t>
            </a:r>
          </a:p>
          <a:p>
            <a:pPr lvl="2"/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телефон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977F9B9-3E9E-4937-ABB5-1EB8E5D3A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52463" y="356212"/>
            <a:ext cx="540000" cy="54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19794D4-ACE1-4D7D-B69F-5370DA5FC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364686" y="31747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30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655152D-456C-5E4D-9F23-F91BF730ABA5}"/>
              </a:ext>
            </a:extLst>
          </p:cNvPr>
          <p:cNvSpPr/>
          <p:nvPr/>
        </p:nvSpPr>
        <p:spPr>
          <a:xfrm>
            <a:off x="0" y="2379542"/>
            <a:ext cx="12236928" cy="4819771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2050" name="Picture 2" descr="В Марий Эл растёт команда земских врачей и фельдшеров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4423" y="1903413"/>
            <a:ext cx="9525000" cy="5295900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05440C4-E74B-1944-B487-7211DD8801A7}"/>
              </a:ext>
            </a:extLst>
          </p:cNvPr>
          <p:cNvSpPr/>
          <p:nvPr/>
        </p:nvSpPr>
        <p:spPr>
          <a:xfrm>
            <a:off x="1694064" y="5452217"/>
            <a:ext cx="9108873" cy="1565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599"/>
              </a:lnSpc>
            </a:pPr>
            <a:r>
              <a:rPr lang="ru-RU" sz="7199" b="1" dirty="0" smtClean="0">
                <a:solidFill>
                  <a:schemeClr val="accent1"/>
                </a:solidFill>
                <a:latin typeface="Muller Narrow ExtraBold" pitchFamily="2" charset="0"/>
              </a:rPr>
              <a:t>Ждем вас в нашей дружной команде!</a:t>
            </a:r>
            <a:endParaRPr lang="ru-RU" sz="7199" b="1" dirty="0">
              <a:solidFill>
                <a:schemeClr val="accent1"/>
              </a:solidFill>
              <a:latin typeface="Muller Narrow ExtraBold" pitchFamily="2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2449DDC-8B49-44AE-8F09-490DBF1E8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61" y="75226"/>
            <a:ext cx="2041330" cy="204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366A723-A0E6-4746-B042-ED0E8DBB8F48}"/>
              </a:ext>
            </a:extLst>
          </p:cNvPr>
          <p:cNvSpPr/>
          <p:nvPr/>
        </p:nvSpPr>
        <p:spPr>
          <a:xfrm>
            <a:off x="2610427" y="403393"/>
            <a:ext cx="80057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Muller Narrow Light" panose="00000400000000000000" pitchFamily="50" charset="-52"/>
              </a:rPr>
              <a:t>Государственное областное бюджетное учреждение здравоохранения «Мурманская городская детская поликлиника № 4» </a:t>
            </a:r>
            <a:endParaRPr lang="ru-RU" sz="2800" dirty="0">
              <a:latin typeface="Muller Narrow Light" panose="000004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69640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406099" y="179422"/>
            <a:ext cx="272863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00" dirty="0">
                <a:latin typeface="Muller Narrow Light" pitchFamily="2" charset="0"/>
              </a:rPr>
              <a:t>О поликлинике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14645CAF-0F7C-4491-8498-909D40509170}"/>
              </a:ext>
            </a:extLst>
          </p:cNvPr>
          <p:cNvSpPr/>
          <p:nvPr/>
        </p:nvSpPr>
        <p:spPr>
          <a:xfrm>
            <a:off x="3134731" y="3594945"/>
            <a:ext cx="2520561" cy="303885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800" dirty="0">
              <a:latin typeface="Muller Narrow ExtraBold" panose="00000900000000000000" pitchFamily="50" charset="-52"/>
            </a:endParaRPr>
          </a:p>
          <a:p>
            <a:pPr algn="ctr"/>
            <a:r>
              <a:rPr lang="ru-RU" sz="4800" dirty="0">
                <a:latin typeface="Muller Narrow ExtraBold" panose="00000900000000000000" pitchFamily="50" charset="-52"/>
              </a:rPr>
              <a:t>16</a:t>
            </a:r>
            <a:r>
              <a:rPr lang="ru-RU" sz="3800" dirty="0">
                <a:latin typeface="Muller Narrow ExtraBold" panose="00000900000000000000" pitchFamily="50" charset="-52"/>
              </a:rPr>
              <a:t> тыс. </a:t>
            </a:r>
            <a:r>
              <a:rPr lang="ru-RU" dirty="0">
                <a:latin typeface="Muller Narrow ExtraBold" panose="00000900000000000000" pitchFamily="50" charset="-52"/>
              </a:rPr>
              <a:t>человек обслуживаемое население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8A8E207D-9461-42DA-B72C-A09FC99DABCE}"/>
              </a:ext>
            </a:extLst>
          </p:cNvPr>
          <p:cNvSpPr/>
          <p:nvPr/>
        </p:nvSpPr>
        <p:spPr>
          <a:xfrm>
            <a:off x="406098" y="3613654"/>
            <a:ext cx="2520562" cy="3038856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800" dirty="0">
              <a:latin typeface="Muller Narrow ExtraBold" panose="00000900000000000000" pitchFamily="50" charset="-52"/>
            </a:endParaRPr>
          </a:p>
          <a:p>
            <a:pPr algn="ctr"/>
            <a:r>
              <a:rPr lang="ru-RU" sz="4800" dirty="0">
                <a:latin typeface="Muller Narrow ExtraBold" panose="00000900000000000000" pitchFamily="50" charset="-52"/>
              </a:rPr>
              <a:t>42</a:t>
            </a:r>
            <a:r>
              <a:rPr lang="ru-RU" sz="3800" dirty="0">
                <a:latin typeface="Muller Narrow ExtraBold" panose="00000900000000000000" pitchFamily="50" charset="-52"/>
              </a:rPr>
              <a:t> </a:t>
            </a:r>
            <a:r>
              <a:rPr lang="ru-RU" sz="2000" dirty="0">
                <a:latin typeface="Muller Narrow ExtraBold" panose="00000900000000000000" pitchFamily="50" charset="-52"/>
              </a:rPr>
              <a:t>врача</a:t>
            </a:r>
          </a:p>
          <a:p>
            <a:pPr algn="ctr"/>
            <a:r>
              <a:rPr lang="ru-RU" sz="3800" dirty="0">
                <a:latin typeface="Muller Narrow ExtraBold" panose="00000900000000000000" pitchFamily="50" charset="-52"/>
              </a:rPr>
              <a:t>84</a:t>
            </a:r>
            <a:r>
              <a:rPr lang="ru-RU" sz="2000" dirty="0">
                <a:latin typeface="Muller Narrow ExtraBold" panose="00000900000000000000" pitchFamily="50" charset="-52"/>
              </a:rPr>
              <a:t> среднего медицинского персонала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21F51682-2ADC-41F5-BA2B-EB7CCC2F907F}"/>
              </a:ext>
            </a:extLst>
          </p:cNvPr>
          <p:cNvSpPr/>
          <p:nvPr/>
        </p:nvSpPr>
        <p:spPr>
          <a:xfrm>
            <a:off x="292870" y="1089295"/>
            <a:ext cx="5415203" cy="196344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2600" dirty="0">
                <a:latin typeface="Muller Narrow Light" panose="00000400000000000000" pitchFamily="50" charset="-52"/>
              </a:rPr>
              <a:t>Оказание первичной, в том числе доврачебной, врачебной и специализированной, медико-санитарной помощи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726FA55-E996-4583-8227-34B230C4F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807" y="794975"/>
            <a:ext cx="5683720" cy="6146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98FEEEF-EB9F-4499-8E3F-D21477EEA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74914" y="3697760"/>
            <a:ext cx="982931" cy="66811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AFC7B0C-044B-4F99-A70F-75D4BF44A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36467" y="3697760"/>
            <a:ext cx="1117088" cy="9485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AE476C1-C026-4F35-BC7D-FAE2A0FDCB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06099" y="1710920"/>
            <a:ext cx="845203" cy="84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53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272863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00" dirty="0">
                <a:latin typeface="Muller Narrow Light" pitchFamily="2" charset="0"/>
              </a:rPr>
              <a:t>О поликлинике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474AFA6C-9C31-4D64-B47D-4BD3AFC72BB0}"/>
              </a:ext>
            </a:extLst>
          </p:cNvPr>
          <p:cNvSpPr/>
          <p:nvPr/>
        </p:nvSpPr>
        <p:spPr>
          <a:xfrm>
            <a:off x="4602464" y="814395"/>
            <a:ext cx="3034695" cy="5905892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latin typeface="Muller Narrow ExtraBold" panose="00000900000000000000" pitchFamily="50" charset="-52"/>
            </a:endParaRPr>
          </a:p>
          <a:p>
            <a:pPr algn="ctr">
              <a:lnSpc>
                <a:spcPts val="2000"/>
              </a:lnSpc>
            </a:pPr>
            <a:r>
              <a:rPr lang="ru-RU" sz="2800" dirty="0">
                <a:latin typeface="Muller Narrow ExtraBold" panose="00000900000000000000" pitchFamily="50" charset="-52"/>
              </a:rPr>
              <a:t>Педиатрическое отделение </a:t>
            </a:r>
            <a:endParaRPr lang="ru-RU" sz="2800" dirty="0" smtClean="0">
              <a:latin typeface="Muller Narrow ExtraBold" panose="00000900000000000000" pitchFamily="50" charset="-52"/>
            </a:endParaRPr>
          </a:p>
          <a:p>
            <a:pPr algn="ctr"/>
            <a:r>
              <a:rPr lang="ru-RU" sz="4800" dirty="0" smtClean="0">
                <a:latin typeface="Muller Narrow ExtraBold" panose="00000900000000000000" pitchFamily="50" charset="-52"/>
              </a:rPr>
              <a:t>20</a:t>
            </a:r>
            <a:r>
              <a:rPr lang="ru-RU" sz="3800" dirty="0" smtClean="0"/>
              <a:t> </a:t>
            </a:r>
            <a:r>
              <a:rPr lang="ru-RU" sz="2000" dirty="0" smtClean="0"/>
              <a:t>участков</a:t>
            </a:r>
            <a:endParaRPr lang="ru-RU" sz="2000" dirty="0"/>
          </a:p>
          <a:p>
            <a:pPr algn="ctr"/>
            <a:r>
              <a:rPr lang="ru-RU" sz="2000" dirty="0"/>
              <a:t>Среднее количество детей на участке-</a:t>
            </a:r>
            <a:r>
              <a:rPr lang="ru-RU" sz="4800" dirty="0">
                <a:latin typeface="Muller Narrow ExtraBold" panose="00000900000000000000" pitchFamily="50" charset="-52"/>
              </a:rPr>
              <a:t>800</a:t>
            </a:r>
            <a:r>
              <a:rPr lang="ru-RU" sz="2000" dirty="0"/>
              <a:t> </a:t>
            </a:r>
            <a:r>
              <a:rPr lang="ru-RU" sz="2000" dirty="0" smtClean="0"/>
              <a:t>человек </a:t>
            </a:r>
            <a:r>
              <a:rPr lang="ru-RU" sz="2200" dirty="0" smtClean="0">
                <a:latin typeface="Muller Narrow Light" panose="00000400000000000000" pitchFamily="50" charset="-52"/>
                <a:cs typeface="Times New Roman" pitchFamily="18" charset="0"/>
              </a:rPr>
              <a:t>комфортные </a:t>
            </a:r>
            <a:r>
              <a:rPr lang="ru-RU" sz="2200" dirty="0">
                <a:latin typeface="Muller Narrow Light" panose="00000400000000000000" pitchFamily="50" charset="-52"/>
                <a:cs typeface="Times New Roman" pitchFamily="18" charset="0"/>
              </a:rPr>
              <a:t>условия для работы педиатрической службы и для маленьких пациентов ожидающих приём</a:t>
            </a:r>
            <a:endParaRPr lang="ru-RU" sz="2200" dirty="0">
              <a:latin typeface="Muller Narrow Light" panose="00000400000000000000" pitchFamily="50" charset="-52"/>
            </a:endParaRPr>
          </a:p>
          <a:p>
            <a:pPr algn="ctr"/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7AEB4D0-EBB5-4DCD-BC17-14774BBBD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020" y="1623611"/>
            <a:ext cx="4249882" cy="4797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073E41B-DE66-45A0-A42F-77FD5DDD5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99" y="1623611"/>
            <a:ext cx="3999504" cy="4913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28194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272863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00" dirty="0">
                <a:latin typeface="Muller Narrow Light" pitchFamily="2" charset="0"/>
              </a:rPr>
              <a:t>О поликлинике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8A8E207D-9461-42DA-B72C-A09FC99DABCE}"/>
              </a:ext>
            </a:extLst>
          </p:cNvPr>
          <p:cNvSpPr/>
          <p:nvPr/>
        </p:nvSpPr>
        <p:spPr>
          <a:xfrm>
            <a:off x="3770577" y="974221"/>
            <a:ext cx="4698470" cy="569847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800" b="1" dirty="0">
              <a:latin typeface="Muller Narrow ExtraBold" panose="00000900000000000000" pitchFamily="50" charset="-52"/>
            </a:endParaRPr>
          </a:p>
          <a:p>
            <a:pPr algn="ctr"/>
            <a:endParaRPr lang="ru-RU" sz="3800" b="1" dirty="0">
              <a:latin typeface="Muller Narrow ExtraBold" panose="00000900000000000000" pitchFamily="50" charset="-52"/>
            </a:endParaRPr>
          </a:p>
          <a:p>
            <a:pPr algn="ctr"/>
            <a:r>
              <a:rPr lang="ru-RU" sz="3800" b="1" dirty="0">
                <a:latin typeface="Muller Narrow ExtraBold" panose="00000900000000000000" pitchFamily="50" charset="-52"/>
              </a:rPr>
              <a:t>Консультативно-диагностическое отделение</a:t>
            </a:r>
            <a:r>
              <a:rPr lang="ru-RU" sz="2000" b="1" dirty="0">
                <a:latin typeface="Muller Narrow Light" panose="00000400000000000000" pitchFamily="50" charset="-52"/>
              </a:rPr>
              <a:t> - </a:t>
            </a:r>
            <a:r>
              <a:rPr lang="ru-RU" dirty="0">
                <a:latin typeface="Muller Narrow Light" panose="00000400000000000000" pitchFamily="50" charset="-52"/>
              </a:rPr>
              <a:t>кабинеты врачей специалистов (невролога, хирурга, офтальмолога, оториноларинголога и т.д.) Также в этом отделении функционируют рентген-кабинет, кабинет ультразвуковой и функциональной диагностики стоматологический кабинет</a:t>
            </a:r>
            <a:endParaRPr lang="ru-RU" sz="2000" dirty="0">
              <a:latin typeface="Muller Narrow Light" panose="00000400000000000000" pitchFamily="50" charset="-52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72F5E33-C4FB-4319-97D5-46F2588D2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19" y="1682736"/>
            <a:ext cx="3338191" cy="4852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03DD20E5-0BDB-4131-8AEA-EE9B42576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235" y="1682736"/>
            <a:ext cx="3426761" cy="4811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20720ED-F10D-4549-8785-36D3EA6F0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476062" y="1304363"/>
            <a:ext cx="756746" cy="7567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BB8C4B5-3CD5-4FEC-A0D1-B84F2E8C06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669131" y="1304363"/>
            <a:ext cx="756746" cy="75674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8E390AD-DA83-4F6E-A146-E242683111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941744" y="1304363"/>
            <a:ext cx="756746" cy="75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07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272863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00" dirty="0">
                <a:latin typeface="Muller Narrow Light" pitchFamily="2" charset="0"/>
              </a:rPr>
              <a:t>О поликлинике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F80774C-C0E5-4AAB-ACE2-F1DB6263B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0468" y="1402488"/>
            <a:ext cx="4133217" cy="5400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D75E2636-7712-4347-A5C2-9324D4F76E29}"/>
              </a:ext>
            </a:extLst>
          </p:cNvPr>
          <p:cNvSpPr/>
          <p:nvPr/>
        </p:nvSpPr>
        <p:spPr>
          <a:xfrm>
            <a:off x="4595163" y="1755413"/>
            <a:ext cx="2735482" cy="504716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Muller Narrow ExtraBold" panose="00000900000000000000" pitchFamily="50" charset="-52"/>
              </a:rPr>
              <a:t>ЛОР-БЛОК-</a:t>
            </a:r>
            <a:r>
              <a:rPr lang="ru-RU" sz="2000" dirty="0" smtClean="0">
                <a:latin typeface="Muller Narrow Light"/>
              </a:rPr>
              <a:t>оснащен лор-комбайном для проведения эндоскопических исследований пациентов</a:t>
            </a:r>
            <a:endParaRPr lang="ru-RU" sz="4800" dirty="0">
              <a:latin typeface="Muller Narrow ExtraBold" panose="00000900000000000000" pitchFamily="50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8" y="1402488"/>
            <a:ext cx="3739148" cy="5400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C1A9F31-5F0D-494C-A1DE-780785B9D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5692904" y="2031434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05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272863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00" dirty="0">
                <a:latin typeface="Muller Narrow Light" pitchFamily="2" charset="0"/>
              </a:rPr>
              <a:t>О поликлинике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B1A314F-7E8E-4531-A6D3-E867B13CCD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49" y="1194647"/>
            <a:ext cx="3592248" cy="2934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6EF5B07-9B86-45A5-8531-18234FEC6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1" y="4339639"/>
            <a:ext cx="3650774" cy="2333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E2DD597-6EE4-4C17-8395-339C9AA3A5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45" r="10211" b="8896"/>
          <a:stretch/>
        </p:blipFill>
        <p:spPr>
          <a:xfrm>
            <a:off x="8326324" y="1194648"/>
            <a:ext cx="3650774" cy="5412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43B9F322-A67E-43D1-9877-7297EF7DFF5C}"/>
              </a:ext>
            </a:extLst>
          </p:cNvPr>
          <p:cNvSpPr/>
          <p:nvPr/>
        </p:nvSpPr>
        <p:spPr>
          <a:xfrm>
            <a:off x="4355587" y="529839"/>
            <a:ext cx="3592247" cy="636221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>
                <a:solidFill>
                  <a:schemeClr val="bg1"/>
                </a:solidFill>
                <a:latin typeface="Muller Narrow ExtraBold" panose="00000900000000000000" pitchFamily="50" charset="-52"/>
              </a:rPr>
              <a:t>Манипуляционная комната офтальмолога</a:t>
            </a:r>
            <a:endParaRPr lang="en-US" sz="3000" dirty="0">
              <a:solidFill>
                <a:schemeClr val="bg1"/>
              </a:solidFill>
              <a:latin typeface="Muller Narrow ExtraBold" panose="00000900000000000000" pitchFamily="50" charset="-52"/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Muller Narrow Light"/>
              </a:rPr>
              <a:t>Для оснащения кабинета приобретены:</a:t>
            </a:r>
            <a:endParaRPr lang="en-US" sz="2000" dirty="0">
              <a:solidFill>
                <a:schemeClr val="tx1"/>
              </a:solidFill>
              <a:latin typeface="Muller Narrow Light"/>
            </a:endParaRPr>
          </a:p>
          <a:p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Автоматический рефрактометр</a:t>
            </a:r>
          </a:p>
          <a:p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Лампа щелевая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Аппарат для измерения внутриглазного давления </a:t>
            </a:r>
            <a:r>
              <a:rPr lang="en-US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          </a:t>
            </a:r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автоматический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Электрический офтальмоскоп</a:t>
            </a:r>
          </a:p>
          <a:p>
            <a:pPr algn="just"/>
            <a:r>
              <a:rPr lang="ru-RU" sz="2000" dirty="0" err="1">
                <a:solidFill>
                  <a:schemeClr val="bg1"/>
                </a:solidFill>
                <a:latin typeface="Muller Narrow Light" panose="00000400000000000000" pitchFamily="50" charset="-52"/>
              </a:rPr>
              <a:t>Диоптриметр</a:t>
            </a:r>
            <a:endParaRPr lang="ru-RU" sz="2000" dirty="0">
              <a:solidFill>
                <a:schemeClr val="bg1"/>
              </a:solidFill>
              <a:latin typeface="Muller Narrow Light" panose="00000400000000000000" pitchFamily="50" charset="-52"/>
            </a:endParaRP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Автоматический периметр</a:t>
            </a:r>
          </a:p>
          <a:p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Оборудование для аппаратного лечения заболеваний глаз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25789E4-638A-014B-B1DD-2A57616E2B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73"/>
              </a:ext>
            </a:extLst>
          </a:blip>
          <a:stretch>
            <a:fillRect/>
          </a:stretch>
        </p:blipFill>
        <p:spPr>
          <a:xfrm>
            <a:off x="6950756" y="270943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57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272863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00" dirty="0">
                <a:latin typeface="Muller Narrow Light" pitchFamily="2" charset="0"/>
              </a:rPr>
              <a:t>О поликлинике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FD9269E-4CC8-47EB-AC54-54689928DBE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907" y="1323726"/>
            <a:ext cx="4064062" cy="2932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4D7944F-E5ED-4B45-BB43-3FE2D5F3EB4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67700" y="1323726"/>
            <a:ext cx="3856605" cy="2790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E09F4D7E-C28A-4B63-BBDA-EDA28AE7A7E3}"/>
              </a:ext>
            </a:extLst>
          </p:cNvPr>
          <p:cNvSpPr/>
          <p:nvPr/>
        </p:nvSpPr>
        <p:spPr>
          <a:xfrm>
            <a:off x="355006" y="4580092"/>
            <a:ext cx="11529611" cy="223461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Muller Narrow Light" panose="00000400000000000000" pitchFamily="50" charset="-52"/>
              </a:rPr>
              <a:t>Курсы восстановительного лечения в условиях дневного стационара. С 2009 года в поликлинике функционирует «Сенсорная комната», которая широко используется в работе с детьми логопедом.</a:t>
            </a:r>
            <a:r>
              <a:rPr lang="ru-RU" dirty="0"/>
              <a:t> </a:t>
            </a:r>
          </a:p>
        </p:txBody>
      </p:sp>
      <p:pic>
        <p:nvPicPr>
          <p:cNvPr id="20" name="Объект 5">
            <a:extLst>
              <a:ext uri="{FF2B5EF4-FFF2-40B4-BE49-F238E27FC236}">
                <a16:creationId xmlns:a16="http://schemas.microsoft.com/office/drawing/2014/main" xmlns="" id="{5B4250B4-16FA-4242-935B-7728E93E3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6" t="15990" r="11771" b="16066"/>
          <a:stretch/>
        </p:blipFill>
        <p:spPr>
          <a:xfrm>
            <a:off x="4489307" y="1323726"/>
            <a:ext cx="3519054" cy="2790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82574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FE6FD12-5204-F849-AE42-68998B3143B2}"/>
              </a:ext>
            </a:extLst>
          </p:cNvPr>
          <p:cNvSpPr/>
          <p:nvPr/>
        </p:nvSpPr>
        <p:spPr>
          <a:xfrm>
            <a:off x="406099" y="203308"/>
            <a:ext cx="2470548" cy="615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99" b="1" dirty="0">
                <a:latin typeface="Muller Narrow Light" panose="00000400000000000000" pitchFamily="50" charset="-52"/>
              </a:rPr>
              <a:t>Потребность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7A309A15-9E16-44FA-A38D-860492F1A1D1}"/>
              </a:ext>
            </a:extLst>
          </p:cNvPr>
          <p:cNvSpPr/>
          <p:nvPr/>
        </p:nvSpPr>
        <p:spPr>
          <a:xfrm>
            <a:off x="1" y="1343891"/>
            <a:ext cx="12239624" cy="5855422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ru-RU" sz="2400" dirty="0">
                <a:solidFill>
                  <a:schemeClr val="bg1"/>
                </a:solidFill>
                <a:latin typeface="Muller Narrow Light"/>
              </a:rPr>
              <a:t>Наше учреждение заинтересовано в привлечении таких специалистов как:</a:t>
            </a:r>
          </a:p>
          <a:p>
            <a:pPr lvl="2"/>
            <a:endParaRPr lang="ru-RU" dirty="0">
              <a:solidFill>
                <a:schemeClr val="bg1"/>
              </a:solidFill>
              <a:latin typeface="Muller Narrow Light" panose="00000400000000000000" pitchFamily="50" charset="-52"/>
            </a:endParaRPr>
          </a:p>
          <a:p>
            <a:pPr lvl="2"/>
            <a:r>
              <a:rPr lang="ru-RU" sz="24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- </a:t>
            </a:r>
            <a:r>
              <a:rPr lang="ru-RU" sz="2400" b="1" dirty="0">
                <a:solidFill>
                  <a:schemeClr val="bg1"/>
                </a:solidFill>
                <a:latin typeface="Muller Narrow Light" panose="00000400000000000000" pitchFamily="50" charset="-52"/>
              </a:rPr>
              <a:t> врач-невролог;</a:t>
            </a:r>
            <a:endParaRPr lang="ru-RU" sz="2400" dirty="0">
              <a:solidFill>
                <a:schemeClr val="bg1"/>
              </a:solidFill>
              <a:latin typeface="Muller Narrow Light" panose="00000400000000000000" pitchFamily="50" charset="-52"/>
            </a:endParaRPr>
          </a:p>
          <a:p>
            <a:pPr lvl="2"/>
            <a:r>
              <a:rPr lang="ru-RU" sz="2400" b="1" dirty="0">
                <a:solidFill>
                  <a:schemeClr val="bg1"/>
                </a:solidFill>
                <a:latin typeface="Muller Narrow Light" panose="00000400000000000000" pitchFamily="50" charset="-52"/>
              </a:rPr>
              <a:t>- </a:t>
            </a:r>
            <a:r>
              <a:rPr lang="ru-RU" sz="24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врач-педиатр участковый; </a:t>
            </a:r>
          </a:p>
          <a:p>
            <a:pPr lvl="2"/>
            <a:r>
              <a:rPr lang="ru-RU" sz="24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- врач-педиатр отделения организации медицинской помощи детям и подросткам в образовательных учреждениях;</a:t>
            </a:r>
          </a:p>
          <a:p>
            <a:pPr lvl="2"/>
            <a:r>
              <a:rPr lang="ru-RU" sz="24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- врач-стоматолог детский;</a:t>
            </a:r>
          </a:p>
          <a:p>
            <a:pPr lvl="2"/>
            <a:r>
              <a:rPr lang="ru-RU" sz="24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- фельдшер отделения организации медицинской помощи детям и подросткам в образовательных учреждениях;</a:t>
            </a:r>
          </a:p>
          <a:p>
            <a:pPr lvl="2"/>
            <a:r>
              <a:rPr lang="ru-RU" sz="24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- Медицинская сестра отделения организации медицинской помощи детям и подросткам в образовательных учреждениях.</a:t>
            </a:r>
          </a:p>
          <a:p>
            <a:pPr lvl="2"/>
            <a:r>
              <a:rPr lang="ru-RU" sz="24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- Медицинская сестра участковая;</a:t>
            </a:r>
          </a:p>
          <a:p>
            <a:pPr lvl="2"/>
            <a:r>
              <a:rPr lang="ru-RU" sz="24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- Медицинская сестра по массажу</a:t>
            </a:r>
          </a:p>
          <a:p>
            <a:pPr lvl="2"/>
            <a:r>
              <a:rPr lang="ru-RU" sz="24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- Медицинская сестра кабинета отделения профилактической работы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F6C538D-3B5E-47F5-BD0D-3E10F6FDC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58151" y="278733"/>
            <a:ext cx="540000" cy="5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39FD610-6E54-4F79-B55F-8E8ADAD53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535634" y="27873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51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FE6FD12-5204-F849-AE42-68998B3143B2}"/>
              </a:ext>
            </a:extLst>
          </p:cNvPr>
          <p:cNvSpPr/>
          <p:nvPr/>
        </p:nvSpPr>
        <p:spPr>
          <a:xfrm>
            <a:off x="406099" y="203308"/>
            <a:ext cx="4997174" cy="1138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399" b="1" dirty="0">
                <a:latin typeface="Muller Narrow Light" panose="00000400000000000000" pitchFamily="50" charset="-52"/>
              </a:rPr>
              <a:t>Меры социальной поддержки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7A309A15-9E16-44FA-A38D-860492F1A1D1}"/>
              </a:ext>
            </a:extLst>
          </p:cNvPr>
          <p:cNvSpPr/>
          <p:nvPr/>
        </p:nvSpPr>
        <p:spPr>
          <a:xfrm>
            <a:off x="1" y="1341825"/>
            <a:ext cx="12239624" cy="5890773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endParaRPr lang="ru-RU" sz="2400" dirty="0">
              <a:solidFill>
                <a:schemeClr val="bg1"/>
              </a:solidFill>
              <a:latin typeface="Muller Narrow Light" panose="00000400000000000000" pitchFamily="50" charset="-52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69175E59-5D17-4DC5-96F1-8609A12F0CF1}"/>
              </a:ext>
            </a:extLst>
          </p:cNvPr>
          <p:cNvSpPr/>
          <p:nvPr/>
        </p:nvSpPr>
        <p:spPr>
          <a:xfrm>
            <a:off x="119465" y="1501255"/>
            <a:ext cx="6853686" cy="18161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Muller Narrow Light" panose="00000400000000000000" pitchFamily="50" charset="-52"/>
              </a:rPr>
              <a:t>Квотированное рабочее место </a:t>
            </a:r>
            <a:r>
              <a:rPr lang="ru-RU" b="1" dirty="0"/>
              <a:t>–  </a:t>
            </a:r>
            <a:r>
              <a:rPr lang="ru-RU" b="1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1 000 000 </a:t>
            </a:r>
            <a:r>
              <a:rPr lang="ru-RU" b="1" dirty="0">
                <a:solidFill>
                  <a:schemeClr val="accent2"/>
                </a:solidFill>
                <a:latin typeface="Muller Narrow Light" panose="00000400000000000000" pitchFamily="50" charset="-52"/>
              </a:rPr>
              <a:t>руб</a:t>
            </a:r>
            <a:r>
              <a:rPr lang="ru-RU" b="1" dirty="0" smtClean="0">
                <a:solidFill>
                  <a:schemeClr val="accent2"/>
                </a:solidFill>
                <a:latin typeface="Muller Narrow Light" panose="00000400000000000000" pitchFamily="50" charset="-52"/>
              </a:rPr>
              <a:t>. (врачебный персонал);</a:t>
            </a:r>
          </a:p>
          <a:p>
            <a:r>
              <a:rPr lang="ru-RU" b="1" dirty="0">
                <a:latin typeface="Muller Narrow Light" panose="00000400000000000000" pitchFamily="50" charset="-52"/>
              </a:rPr>
              <a:t>Квотированное рабочее место </a:t>
            </a:r>
            <a:r>
              <a:rPr lang="ru-RU" b="1" dirty="0"/>
              <a:t>–  </a:t>
            </a:r>
            <a:r>
              <a:rPr lang="ru-RU" b="1" dirty="0" smtClean="0">
                <a:solidFill>
                  <a:schemeClr val="accent2"/>
                </a:solidFill>
                <a:latin typeface="Muller Narrow ExtraBold" panose="00000900000000000000" pitchFamily="50" charset="-52"/>
              </a:rPr>
              <a:t>500 </a:t>
            </a:r>
            <a:r>
              <a:rPr lang="ru-RU" b="1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000 </a:t>
            </a:r>
            <a:r>
              <a:rPr lang="ru-RU" b="1" dirty="0" smtClean="0">
                <a:solidFill>
                  <a:schemeClr val="accent2"/>
                </a:solidFill>
                <a:latin typeface="Muller Narrow Light" panose="00000400000000000000" pitchFamily="50" charset="-52"/>
              </a:rPr>
              <a:t>руб</a:t>
            </a:r>
            <a:r>
              <a:rPr lang="ru-RU" b="1" dirty="0">
                <a:solidFill>
                  <a:schemeClr val="accent2"/>
                </a:solidFill>
                <a:latin typeface="Muller Narrow Light" panose="00000400000000000000" pitchFamily="50" charset="-52"/>
              </a:rPr>
              <a:t>. </a:t>
            </a:r>
            <a:r>
              <a:rPr lang="ru-RU" b="1" dirty="0" smtClean="0">
                <a:solidFill>
                  <a:schemeClr val="accent2"/>
                </a:solidFill>
                <a:latin typeface="Muller Narrow Light" panose="00000400000000000000" pitchFamily="50" charset="-52"/>
              </a:rPr>
              <a:t>(фельдшер кабинета неотложной медицинской помощи);</a:t>
            </a:r>
            <a:endParaRPr lang="ru-RU" b="1" dirty="0">
              <a:solidFill>
                <a:schemeClr val="accent2"/>
              </a:solidFill>
              <a:latin typeface="Muller Narrow Light" panose="00000400000000000000" pitchFamily="50" charset="-52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Muller Narrow Light" panose="00000400000000000000" pitchFamily="50" charset="-52"/>
              </a:rPr>
              <a:t>-</a:t>
            </a:r>
            <a:r>
              <a:rPr lang="ru-RU" b="1" dirty="0" smtClean="0">
                <a:solidFill>
                  <a:schemeClr val="accent2"/>
                </a:solidFill>
                <a:latin typeface="Muller Narrow Light" panose="00000400000000000000" pitchFamily="50" charset="-52"/>
              </a:rPr>
              <a:t> </a:t>
            </a:r>
            <a:r>
              <a:rPr lang="ru-RU" b="1" dirty="0">
                <a:latin typeface="Muller Narrow Light" panose="00000400000000000000" pitchFamily="50" charset="-52"/>
              </a:rPr>
              <a:t>ежеквартальная денежная выплата на оплату жилого помещения в течение первого года</a:t>
            </a:r>
            <a:r>
              <a:rPr lang="ru-RU" b="1" dirty="0"/>
              <a:t> – </a:t>
            </a:r>
            <a:r>
              <a:rPr lang="ru-RU" b="1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15 000</a:t>
            </a:r>
            <a:r>
              <a:rPr lang="ru-RU" b="1" dirty="0">
                <a:solidFill>
                  <a:schemeClr val="accent2"/>
                </a:solidFill>
              </a:rPr>
              <a:t> </a:t>
            </a:r>
            <a:r>
              <a:rPr lang="ru-RU" b="1" dirty="0">
                <a:solidFill>
                  <a:schemeClr val="accent2"/>
                </a:solidFill>
                <a:latin typeface="Muller Narrow Light" panose="00000400000000000000" pitchFamily="50" charset="-52"/>
              </a:rPr>
              <a:t>руб.</a:t>
            </a:r>
            <a:endParaRPr lang="ru-RU" dirty="0">
              <a:solidFill>
                <a:schemeClr val="accent2"/>
              </a:solidFill>
              <a:latin typeface="Muller Narrow Light" panose="00000400000000000000" pitchFamily="50" charset="-52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274ABE30-2464-4A63-8727-C9CBEDB41C1E}"/>
              </a:ext>
            </a:extLst>
          </p:cNvPr>
          <p:cNvSpPr/>
          <p:nvPr/>
        </p:nvSpPr>
        <p:spPr>
          <a:xfrm>
            <a:off x="7277951" y="1683290"/>
            <a:ext cx="4749541" cy="16418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Muller Narrow Light" panose="00000400000000000000" pitchFamily="50" charset="-52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За работу в районах Крайнего Севера с первого дня трудоустройства:</a:t>
            </a:r>
          </a:p>
          <a:p>
            <a:pPr algn="ctr"/>
            <a:r>
              <a:rPr lang="ru-RU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80%</a:t>
            </a:r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 - процентная надбавка к ЗП</a:t>
            </a:r>
          </a:p>
          <a:p>
            <a:pPr algn="ctr"/>
            <a:r>
              <a:rPr lang="ru-RU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1,5</a:t>
            </a:r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 – районный коэффициент</a:t>
            </a:r>
          </a:p>
          <a:p>
            <a:pPr algn="ctr"/>
            <a:endParaRPr lang="ru-RU" dirty="0">
              <a:solidFill>
                <a:schemeClr val="bg1"/>
              </a:solidFill>
              <a:latin typeface="Muller Narrow Light" panose="00000400000000000000" pitchFamily="50" charset="-52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C42F1349-0D35-492C-8CA3-D312DD27A5B9}"/>
              </a:ext>
            </a:extLst>
          </p:cNvPr>
          <p:cNvSpPr/>
          <p:nvPr/>
        </p:nvSpPr>
        <p:spPr>
          <a:xfrm>
            <a:off x="151491" y="3510777"/>
            <a:ext cx="6853686" cy="16750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Muller Narrow Light" panose="00000400000000000000" pitchFamily="50" charset="-52"/>
              </a:rPr>
              <a:t>При трудоустройстве впервые после окончания образовательной организации:</a:t>
            </a:r>
          </a:p>
          <a:p>
            <a:r>
              <a:rPr lang="ru-RU" b="1" dirty="0">
                <a:solidFill>
                  <a:schemeClr val="bg1"/>
                </a:solidFill>
                <a:latin typeface="Muller Narrow Light" panose="00000400000000000000" pitchFamily="50" charset="-52"/>
              </a:rPr>
              <a:t>-единовременное пособие – </a:t>
            </a:r>
            <a:r>
              <a:rPr lang="ru-RU" b="1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6 </a:t>
            </a:r>
            <a:r>
              <a:rPr lang="ru-RU" b="1" dirty="0">
                <a:solidFill>
                  <a:schemeClr val="bg1"/>
                </a:solidFill>
                <a:latin typeface="Muller Narrow Light" panose="00000400000000000000" pitchFamily="50" charset="-52"/>
              </a:rPr>
              <a:t>должностных окладов</a:t>
            </a:r>
          </a:p>
          <a:p>
            <a:r>
              <a:rPr lang="ru-RU" b="1" dirty="0">
                <a:solidFill>
                  <a:schemeClr val="bg1"/>
                </a:solidFill>
                <a:latin typeface="Muller Narrow Light" panose="00000400000000000000" pitchFamily="50" charset="-52"/>
              </a:rPr>
              <a:t>- выплата в течение первых трех лет – </a:t>
            </a:r>
            <a:r>
              <a:rPr lang="ru-RU" b="1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20%</a:t>
            </a:r>
            <a:endParaRPr lang="ru-RU" dirty="0">
              <a:solidFill>
                <a:schemeClr val="accent2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C6113A8C-8092-4EDD-8BCC-0C0AF03706FC}"/>
              </a:ext>
            </a:extLst>
          </p:cNvPr>
          <p:cNvSpPr/>
          <p:nvPr/>
        </p:nvSpPr>
        <p:spPr>
          <a:xfrm>
            <a:off x="7277951" y="3519438"/>
            <a:ext cx="4810183" cy="3679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Ежегодный оплачиваемый отпуск:</a:t>
            </a:r>
            <a:endParaRPr lang="ru-RU" dirty="0">
              <a:solidFill>
                <a:schemeClr val="accent2"/>
              </a:solidFill>
              <a:latin typeface="Muller Narrow ExtraBold" panose="00000900000000000000" pitchFamily="50" charset="-52"/>
            </a:endParaRPr>
          </a:p>
          <a:p>
            <a:r>
              <a:rPr lang="ru-RU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28 </a:t>
            </a:r>
            <a:r>
              <a:rPr lang="ru-RU" dirty="0" err="1">
                <a:solidFill>
                  <a:schemeClr val="accent2"/>
                </a:solidFill>
                <a:latin typeface="Muller Narrow Light" panose="00000400000000000000" pitchFamily="50" charset="-52"/>
              </a:rPr>
              <a:t>к.д</a:t>
            </a:r>
            <a:r>
              <a:rPr lang="ru-RU" dirty="0">
                <a:solidFill>
                  <a:schemeClr val="accent2"/>
                </a:solidFill>
                <a:latin typeface="Muller Narrow Light" panose="00000400000000000000" pitchFamily="50" charset="-52"/>
              </a:rPr>
              <a:t>.</a:t>
            </a:r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 - основной</a:t>
            </a:r>
          </a:p>
          <a:p>
            <a:r>
              <a:rPr lang="ru-RU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24 </a:t>
            </a:r>
            <a:r>
              <a:rPr lang="ru-RU" dirty="0" err="1">
                <a:solidFill>
                  <a:schemeClr val="accent2"/>
                </a:solidFill>
                <a:latin typeface="Muller Narrow Light" panose="00000400000000000000" pitchFamily="50" charset="-52"/>
              </a:rPr>
              <a:t>к.д</a:t>
            </a:r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– дополнительный за работу в районах Крайнего Севера </a:t>
            </a:r>
          </a:p>
          <a:p>
            <a:r>
              <a:rPr lang="ru-RU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от 7 </a:t>
            </a:r>
            <a:r>
              <a:rPr lang="ru-RU" dirty="0" err="1">
                <a:solidFill>
                  <a:schemeClr val="accent2"/>
                </a:solidFill>
                <a:latin typeface="Muller Narrow Light" panose="00000400000000000000" pitchFamily="50" charset="-52"/>
              </a:rPr>
              <a:t>к.д</a:t>
            </a:r>
            <a:r>
              <a:rPr lang="ru-RU" dirty="0">
                <a:solidFill>
                  <a:schemeClr val="accent2"/>
                </a:solidFill>
                <a:latin typeface="Muller Narrow Light" panose="00000400000000000000" pitchFamily="50" charset="-52"/>
              </a:rPr>
              <a:t> </a:t>
            </a:r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–</a:t>
            </a:r>
            <a:r>
              <a:rPr lang="ru-RU" dirty="0">
                <a:solidFill>
                  <a:schemeClr val="accent2"/>
                </a:solidFill>
                <a:latin typeface="Muller Narrow Light" panose="00000400000000000000" pitchFamily="50" charset="-52"/>
              </a:rPr>
              <a:t> </a:t>
            </a:r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дополнительный за вредные условия труда</a:t>
            </a:r>
          </a:p>
          <a:p>
            <a:r>
              <a:rPr lang="ru-RU" dirty="0">
                <a:solidFill>
                  <a:schemeClr val="accent2"/>
                </a:solidFill>
                <a:latin typeface="Muller Narrow Light" panose="00000400000000000000" pitchFamily="50" charset="-52"/>
              </a:rPr>
              <a:t> </a:t>
            </a:r>
            <a:endParaRPr lang="ru-RU" dirty="0">
              <a:solidFill>
                <a:schemeClr val="accent2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E060553E-6CC9-4AF0-87A3-23FA02196827}"/>
              </a:ext>
            </a:extLst>
          </p:cNvPr>
          <p:cNvSpPr/>
          <p:nvPr/>
        </p:nvSpPr>
        <p:spPr>
          <a:xfrm>
            <a:off x="119465" y="5346925"/>
            <a:ext cx="6885712" cy="1852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0,6\ 1,6 </a:t>
            </a:r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- </a:t>
            </a:r>
            <a:r>
              <a:rPr lang="ru-RU" dirty="0" err="1">
                <a:solidFill>
                  <a:schemeClr val="bg1"/>
                </a:solidFill>
                <a:latin typeface="Muller Narrow Light" panose="00000400000000000000" pitchFamily="50" charset="-52"/>
              </a:rPr>
              <a:t>должн</a:t>
            </a:r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. оклада выплата разовой материальной помощи к ежегодному оплачиваемому отпуску;</a:t>
            </a:r>
          </a:p>
          <a:p>
            <a:pPr algn="just"/>
            <a:r>
              <a:rPr lang="ru-RU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0,4 </a:t>
            </a:r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- </a:t>
            </a:r>
            <a:r>
              <a:rPr lang="ru-RU" dirty="0" err="1">
                <a:solidFill>
                  <a:schemeClr val="bg1"/>
                </a:solidFill>
                <a:latin typeface="Muller Narrow Light" panose="00000400000000000000" pitchFamily="50" charset="-52"/>
              </a:rPr>
              <a:t>должн</a:t>
            </a:r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. оклада выплата ежегодной разовой материальной помощи</a:t>
            </a:r>
          </a:p>
          <a:p>
            <a:pPr algn="just"/>
            <a:endParaRPr lang="ru-RU" dirty="0">
              <a:solidFill>
                <a:schemeClr val="bg1"/>
              </a:solidFill>
              <a:latin typeface="Muller Narrow Light" panose="00000400000000000000" pitchFamily="50" charset="-52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B2C033A-080F-4F72-9A28-9524F55E7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529420" y="321463"/>
            <a:ext cx="540000" cy="54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77E7DC6-01D2-457E-9D5A-93A0CA19F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02790" y="32146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484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473</TotalTime>
  <Words>665</Words>
  <Application>Microsoft Office PowerPoint</Application>
  <PresentationFormat>Произвольный</PresentationFormat>
  <Paragraphs>94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НазароваПВ</cp:lastModifiedBy>
  <cp:revision>36</cp:revision>
  <dcterms:created xsi:type="dcterms:W3CDTF">2019-09-18T12:34:40Z</dcterms:created>
  <dcterms:modified xsi:type="dcterms:W3CDTF">2023-05-30T02:59:06Z</dcterms:modified>
</cp:coreProperties>
</file>