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57" r:id="rId4"/>
    <p:sldId id="258" r:id="rId5"/>
    <p:sldId id="260" r:id="rId6"/>
    <p:sldId id="278" r:id="rId7"/>
    <p:sldId id="279" r:id="rId8"/>
    <p:sldId id="263" r:id="rId9"/>
    <p:sldId id="282" r:id="rId10"/>
    <p:sldId id="264" r:id="rId11"/>
    <p:sldId id="280" r:id="rId12"/>
    <p:sldId id="281" r:id="rId13"/>
    <p:sldId id="267" r:id="rId14"/>
    <p:sldId id="283" r:id="rId15"/>
    <p:sldId id="268" r:id="rId16"/>
    <p:sldId id="284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E44FC-E5AB-4160-9547-B1B52B4212F7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D544E-309C-4CD9-B6E9-5C907227B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735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ХЛТ – химиолучевая терапия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D544E-309C-4CD9-B6E9-5C907227B42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930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CRT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конвенциональная лучевая терапия </a:t>
            </a:r>
            <a:endParaRPr lang="ru-RU" b="0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96C36-07C0-4BF3-B469-A28B1F6E0CAE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593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D3CB-D0FE-4E80-AEA3-D2A0C618E14F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BB28-1D00-4EF0-A9DD-F10079F60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25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D3CB-D0FE-4E80-AEA3-D2A0C618E14F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BB28-1D00-4EF0-A9DD-F10079F60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91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D3CB-D0FE-4E80-AEA3-D2A0C618E14F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BB28-1D00-4EF0-A9DD-F10079F60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667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58CB-C7A2-466F-A0F3-C719E4E484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3566F-4E67-478B-B7F7-62EF340B44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699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58CB-C7A2-466F-A0F3-C719E4E484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3566F-4E67-478B-B7F7-62EF340B44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2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58CB-C7A2-466F-A0F3-C719E4E484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3566F-4E67-478B-B7F7-62EF340B44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279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58CB-C7A2-466F-A0F3-C719E4E484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3566F-4E67-478B-B7F7-62EF340B44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86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58CB-C7A2-466F-A0F3-C719E4E484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3566F-4E67-478B-B7F7-62EF340B44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299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58CB-C7A2-466F-A0F3-C719E4E484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3566F-4E67-478B-B7F7-62EF340B44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422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58CB-C7A2-466F-A0F3-C719E4E484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3566F-4E67-478B-B7F7-62EF340B44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82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58CB-C7A2-466F-A0F3-C719E4E484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3566F-4E67-478B-B7F7-62EF340B44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236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D3CB-D0FE-4E80-AEA3-D2A0C618E14F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BB28-1D00-4EF0-A9DD-F10079F60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138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58CB-C7A2-466F-A0F3-C719E4E484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3566F-4E67-478B-B7F7-62EF340B44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712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58CB-C7A2-466F-A0F3-C719E4E484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3566F-4E67-478B-B7F7-62EF340B44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09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58CB-C7A2-466F-A0F3-C719E4E484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3566F-4E67-478B-B7F7-62EF340B44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58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D3CB-D0FE-4E80-AEA3-D2A0C618E14F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BB28-1D00-4EF0-A9DD-F10079F60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394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D3CB-D0FE-4E80-AEA3-D2A0C618E14F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BB28-1D00-4EF0-A9DD-F10079F60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63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D3CB-D0FE-4E80-AEA3-D2A0C618E14F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BB28-1D00-4EF0-A9DD-F10079F60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040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D3CB-D0FE-4E80-AEA3-D2A0C618E14F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BB28-1D00-4EF0-A9DD-F10079F60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188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D3CB-D0FE-4E80-AEA3-D2A0C618E14F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BB28-1D00-4EF0-A9DD-F10079F60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23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D3CB-D0FE-4E80-AEA3-D2A0C618E14F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BB28-1D00-4EF0-A9DD-F10079F60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545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D3CB-D0FE-4E80-AEA3-D2A0C618E14F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BB28-1D00-4EF0-A9DD-F10079F60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823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BD3CB-D0FE-4E80-AEA3-D2A0C618E14F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9BB28-1D00-4EF0-A9DD-F10079F60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68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C58CB-C7A2-466F-A0F3-C719E4E484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3566F-4E67-478B-B7F7-62EF340B44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97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358200" y="1659830"/>
            <a:ext cx="11444040" cy="238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ts val="4201"/>
              </a:lnSpc>
            </a:pPr>
            <a:r>
              <a:rPr lang="ru-RU" sz="4000" b="1" spc="-1" dirty="0">
                <a:solidFill>
                  <a:srgbClr val="000000"/>
                </a:solidFill>
                <a:latin typeface="Times New Roman"/>
                <a:ea typeface="DejaVu Sans"/>
              </a:rPr>
              <a:t>МРТ диагностика рака </a:t>
            </a:r>
            <a:r>
              <a:rPr lang="ru-RU" sz="4000" b="1" spc="-1" dirty="0">
                <a:solidFill>
                  <a:srgbClr val="000000"/>
                </a:solidFill>
                <a:latin typeface="Times New Roman"/>
                <a:ea typeface="DejaVu Sans"/>
              </a:rPr>
              <a:t>прямой </a:t>
            </a:r>
            <a:r>
              <a:rPr lang="ru-RU" sz="4000" b="1" spc="-1" dirty="0">
                <a:solidFill>
                  <a:srgbClr val="000000"/>
                </a:solidFill>
                <a:latin typeface="Times New Roman"/>
                <a:ea typeface="DejaVu Sans"/>
              </a:rPr>
              <a:t>кишки: </a:t>
            </a:r>
            <a:r>
              <a:rPr lang="ru-RU" sz="4000" b="1" spc="-1" dirty="0" err="1">
                <a:solidFill>
                  <a:srgbClr val="000000"/>
                </a:solidFill>
                <a:latin typeface="Times New Roman"/>
                <a:ea typeface="DejaVu Sans"/>
              </a:rPr>
              <a:t>стадирование</a:t>
            </a:r>
            <a:r>
              <a:rPr lang="ru-RU" sz="4000" b="1" spc="-1" dirty="0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lang="ru-RU" sz="4000" b="1" spc="-1" dirty="0">
                <a:solidFill>
                  <a:srgbClr val="000000"/>
                </a:solidFill>
                <a:latin typeface="Times New Roman"/>
                <a:ea typeface="DejaVu Sans"/>
              </a:rPr>
              <a:t>методы визуализации и </a:t>
            </a:r>
            <a:r>
              <a:rPr lang="ru-RU" sz="4000" b="1" spc="-1" dirty="0">
                <a:solidFill>
                  <a:srgbClr val="000000"/>
                </a:solidFill>
                <a:latin typeface="Times New Roman"/>
                <a:ea typeface="DejaVu Sans"/>
              </a:rPr>
              <a:t>лечение</a:t>
            </a:r>
          </a:p>
          <a:p>
            <a:pPr algn="ctr">
              <a:lnSpc>
                <a:spcPts val="4201"/>
              </a:lnSpc>
            </a:pPr>
            <a:r>
              <a:rPr lang="ru-RU" sz="4000" b="1" spc="-1" dirty="0">
                <a:solidFill>
                  <a:srgbClr val="000000"/>
                </a:solidFill>
                <a:latin typeface="Times New Roman"/>
              </a:rPr>
              <a:t>Часть 3</a:t>
            </a:r>
            <a:endParaRPr lang="ru-RU" sz="4000" spc="-1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6599160" y="5446080"/>
            <a:ext cx="5378760" cy="141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/>
            <a:r>
              <a:rPr lang="ru-RU" sz="2000" spc="-1">
                <a:solidFill>
                  <a:srgbClr val="000000"/>
                </a:solidFill>
                <a:latin typeface="Times New Roman"/>
                <a:ea typeface="DejaVu Sans"/>
              </a:rPr>
              <a:t>Выполнил: ординатор 2-го года обучения </a:t>
            </a:r>
            <a:endParaRPr lang="ru-RU" sz="2000" spc="-1">
              <a:solidFill>
                <a:prstClr val="black"/>
              </a:solidFill>
              <a:latin typeface="Times New Roman"/>
            </a:endParaRPr>
          </a:p>
          <a:p>
            <a:pPr algn="r"/>
            <a:r>
              <a:rPr lang="ru-RU" sz="2000" spc="-1">
                <a:solidFill>
                  <a:srgbClr val="000000"/>
                </a:solidFill>
                <a:latin typeface="Times New Roman"/>
                <a:ea typeface="DejaVu Sans"/>
              </a:rPr>
              <a:t>по специальности «Рентгенология» </a:t>
            </a:r>
            <a:endParaRPr lang="ru-RU" sz="2000" spc="-1">
              <a:solidFill>
                <a:prstClr val="black"/>
              </a:solidFill>
              <a:latin typeface="Times New Roman"/>
            </a:endParaRPr>
          </a:p>
          <a:p>
            <a:pPr algn="r"/>
            <a:r>
              <a:rPr lang="ru-RU" sz="2000" spc="-1">
                <a:solidFill>
                  <a:srgbClr val="000000"/>
                </a:solidFill>
                <a:latin typeface="Times New Roman"/>
                <a:ea typeface="DejaVu Sans"/>
              </a:rPr>
              <a:t>Тутарков Сергей Геннадьевич</a:t>
            </a:r>
            <a:endParaRPr lang="ru-RU" sz="2000" spc="-1">
              <a:solidFill>
                <a:prstClr val="black"/>
              </a:solidFill>
              <a:latin typeface="Times New Roman"/>
            </a:endParaRPr>
          </a:p>
          <a:p>
            <a:pPr algn="ctr">
              <a:spcBef>
                <a:spcPts val="1001"/>
              </a:spcBef>
            </a:pPr>
            <a:endParaRPr lang="ru-RU" sz="2000" spc="-1">
              <a:solidFill>
                <a:prstClr val="black"/>
              </a:solidFill>
              <a:latin typeface="Times New Roman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ru-RU" sz="20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84" name="CustomShape 3"/>
          <p:cNvSpPr/>
          <p:nvPr/>
        </p:nvSpPr>
        <p:spPr>
          <a:xfrm flipV="1">
            <a:off x="-7846200" y="6215760"/>
            <a:ext cx="200160" cy="4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5"/>
          <p:cNvSpPr/>
          <p:nvPr/>
        </p:nvSpPr>
        <p:spPr>
          <a:xfrm>
            <a:off x="228600" y="292680"/>
            <a:ext cx="11703240" cy="100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2000" b="1" spc="-1">
                <a:solidFill>
                  <a:srgbClr val="000000"/>
                </a:solidFill>
                <a:latin typeface="Times New Roman"/>
                <a:ea typeface="DejaVu Sans"/>
              </a:rPr>
              <a:t>ФГБОУ ВО «Красноярский государственный медицинский университет имени профессора В.Ф. Войно - Ясенецкого» </a:t>
            </a:r>
            <a:endParaRPr lang="ru-RU" sz="2000" spc="-1">
              <a:solidFill>
                <a:prstClr val="black"/>
              </a:solidFill>
              <a:latin typeface="Times New Roman"/>
            </a:endParaRPr>
          </a:p>
          <a:p>
            <a:pPr algn="ctr"/>
            <a:r>
              <a:rPr lang="ru-RU" sz="2000" b="1" spc="-1">
                <a:solidFill>
                  <a:srgbClr val="000000"/>
                </a:solidFill>
                <a:latin typeface="Times New Roman"/>
                <a:ea typeface="DejaVu Sans"/>
              </a:rPr>
              <a:t>Кафедра лучевой диагностики ИПО</a:t>
            </a:r>
            <a:endParaRPr lang="ru-RU" sz="20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88" name="CustomShape 6"/>
          <p:cNvSpPr/>
          <p:nvPr/>
        </p:nvSpPr>
        <p:spPr>
          <a:xfrm>
            <a:off x="407922" y="6151500"/>
            <a:ext cx="5183280" cy="58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z="1200" spc="-1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632961"/>
            <a:ext cx="6760704" cy="210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649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5393" y="16441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Остаточная опухоль и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фиброз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МРТ прямой кишки Т2-ВИ, косая аксиальная плоскость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5714" y="5849257"/>
            <a:ext cx="10665279" cy="93882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Частичный ответ после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неоадъювантной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ХЛТ, повторное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стадирование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бласти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низкой интенсивности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ложе опухоли 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остаточная опухоль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средней интенсивностью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57943" y="1557791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789" y="1702935"/>
            <a:ext cx="4175139" cy="389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54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5393" y="16441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Остаточная опухоль и фиброз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МРТ прямой кишки ДВИ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(c)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ИКД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(d)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косая аксиальная плоскость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200" y="5919177"/>
            <a:ext cx="10843986" cy="9388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граниченная диффузи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пределах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остаточной опухоли, подтвержденная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ИКД карте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484" y="1895875"/>
            <a:ext cx="4474163" cy="37851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804" y="1895875"/>
            <a:ext cx="4132250" cy="378514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22095" y="1661845"/>
            <a:ext cx="3142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43222" y="1657715"/>
            <a:ext cx="7409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040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175" y="0"/>
            <a:ext cx="10911348" cy="123825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лечения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7342" y="1825625"/>
            <a:ext cx="5336458" cy="43513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регрессии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кишки, демонстрирующая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корреляцию с исходами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выживания.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регрессии варьируются от 1 до 5, при этом 1-я степень указывает на полный рентгенологический ответ на лечение, а 5-я степень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238251"/>
            <a:ext cx="5529943" cy="515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54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175" y="0"/>
            <a:ext cx="10911348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лечения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93175" y="1825625"/>
            <a:ext cx="10911348" cy="4351338"/>
          </a:xfrm>
        </p:spPr>
        <p:txBody>
          <a:bodyPr>
            <a:normAutofit/>
          </a:bodyPr>
          <a:lstStyle/>
          <a:p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Мультидисциплинарный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подход: МРТ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картина и эндоскопия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повторном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стадировании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опухоли также важно оценить состояние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сфинктерного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и боковой стенки таза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Важность регистрации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экстрамуральной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сосудистой инвазии при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рестадировании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рака прямой кишки до сих пор неясна 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облученных лимфоузлов исчезает, а оставшиеся стерилизуются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ХЛТ оценка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размера узлов по короткой оси является более надежной, чем оценка границ и формы для оценки остаточной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злокачественности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лимфоузлов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 или их размер менее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2,5 мм по короткой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оси – надежный предиктор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отрицательного состояния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лимфоузлов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операции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27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833" y="401147"/>
            <a:ext cx="1071961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результатов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лечения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МРТ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кишки Т2-ВИ,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аксиальная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плоскость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4512" y="5515429"/>
            <a:ext cx="10264263" cy="101810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значительных изменений в размере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лимфоузлов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ХЛТ.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Первичное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стадирование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подозрительный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левый латеральный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лимфоузел.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После ХЛТ, лимфоузел, не уменьши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вшийся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размерах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289" y="1726709"/>
            <a:ext cx="3902060" cy="35274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743" y="1726710"/>
            <a:ext cx="4058571" cy="36220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42971" y="4607839"/>
            <a:ext cx="1349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63200" y="4672713"/>
            <a:ext cx="735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53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628" y="302240"/>
            <a:ext cx="10978109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результатов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лечения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МРТ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кишки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Т2-ВИ (с), ПЭТ/КТ (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аксиальная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плоскость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5550" y="5839894"/>
            <a:ext cx="10264263" cy="101810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ерез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месяцев после ТМЭ без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диссекции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латерального тазового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лимфоузла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метастатический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узел с выраженным увеличением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поглощением ФДГ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42971" y="4607839"/>
            <a:ext cx="1349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63200" y="4672713"/>
            <a:ext cx="735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980" y="1627802"/>
            <a:ext cx="3803162" cy="38571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679" y="1627803"/>
            <a:ext cx="3880444" cy="38571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34987" y="45960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841753" y="4711041"/>
            <a:ext cx="1646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179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6114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рецидив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МРТ прямой кишки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аспространенность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рецидива рака прямой кишки в последнее десятилетие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снизилось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встречаясь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4-8% пациентов,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операции,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в первые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года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Ранняя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предотвратит прогрессирование опухоли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акторы риска: отсутствие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предоперационной лучевой терапии, положительный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CRM,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близость опухоли к анальному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сфинктеру,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перфорация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опухоли,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несостоятельность анастомоза,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стадия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TNM 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дифференцировка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опухоли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Хотя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 пациентов могут протекать бессимптомно, у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прочих пациентов повышен уровень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карциноэмбрионального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антигена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9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рецидив на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МРТ прямой кишки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аксиальный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анастомозе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остаточном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мезоректуме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периректальных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мягких тканях в центре таза или промежности, включая тазовое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дно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мочевом пузыре, влагалище, матке, семенных пузырьках или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простате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пресакральной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фасции, крестце,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копчике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латеральный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мочеточниках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подвздошных сосудах, латеральных лимфатических узлах, тазовых нервах, боковых мышцах или латеральных костях таза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023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3200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рецидив на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МРТ прямой кишки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местных рецидивов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анастомозные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выявляются при клиническом обследовании и/или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эндоскопии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МРТ наиболее точный метод визуализации,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 время как КТ и ПЭТ/КТ более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применимы для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обнаружения отдаленного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рецидива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зменения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лечения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трудно отличить от местного рецидива, поскольку они могут иметь сходные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визуализационные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особенности, а также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проявляться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ПЭТ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повышенным содержанием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фтордезоксиглюкозы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гетерогенное усиление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контраста,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инфильтрация 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асимметричный внешний вид подозрительны на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рецидив</a:t>
            </a:r>
          </a:p>
        </p:txBody>
      </p:sp>
    </p:spTree>
    <p:extLst>
      <p:ext uri="{BB962C8B-B14F-4D97-AF65-F5344CB8AC3E}">
        <p14:creationId xmlns:p14="http://schemas.microsoft.com/office/powerpoint/2010/main" val="3807771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686" y="159658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рецидив на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МРТ прямой кишки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794" y="3165446"/>
            <a:ext cx="6022371" cy="26257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29148" y="1805460"/>
            <a:ext cx="6995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 к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экзентерации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таза и особенности, о которых следует сообщать пациентам с локальным рецидивом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884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98196"/>
            <a:ext cx="10515600" cy="4351338"/>
          </a:xfrm>
        </p:spPr>
        <p:txBody>
          <a:bodyPr>
            <a:norm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Рестадирование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рака прямой кишки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результатов лечения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Будущие направления исследований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кишки</a:t>
            </a:r>
          </a:p>
        </p:txBody>
      </p:sp>
    </p:spTree>
    <p:extLst>
      <p:ext uri="{BB962C8B-B14F-4D97-AF65-F5344CB8AC3E}">
        <p14:creationId xmlns:p14="http://schemas.microsoft.com/office/powerpoint/2010/main" val="1172368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5100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исследований методов прямой кишки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МРТ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DCE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оценка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васкуляризации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предсказывать ответ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неоадъювантную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CRT.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MTR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различие взаимодействия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намагниченности между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протонами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макромолекул (коллаген)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протонами в свободной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воде.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Ткани, богатые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макромолекулами, имеют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MTR.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Радиомика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корреляция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фенотипов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изображений (КТ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МРТ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ПЭТ) с болезнью, которые не обнаруживаются с помощью традиционной рентгенологической интерпретации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513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3200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исследований методов прямой кишки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МРТ лимфоузлов с контрастированием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суперпарамагнитный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оксид железа и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gadofosveset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для дифференциации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доброкачественных лимфатических узлов от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метастатических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ПЭТ/МРТ: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высокая точность определения стадии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Т, N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 по сравнению с ПЭТ/КТ благодаря высокому контрастному усилению мягких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тканей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ПЭТ/КТ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ФДГ и ПЭТ/МРТ: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чувствительность ПЭТ/КТ в прогнозировании полного патологического ответа (75%) и диагностики метастазов (97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224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ключевую роль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ведении пациентов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местнораспространённым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раком прямой кишки,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выявляя факторы риска местного и отдаленного рецидива, чтобы помочь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метод лечения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улучшить его результаты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0501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194" y="284285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975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Рестадирование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рака прямой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кишки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637071"/>
            <a:ext cx="10515600" cy="4938099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Неоадъювантная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ХЛТ - стандарт лечения 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 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местнораспространённым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раком прямой кишки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неоадъювантной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терапии: пальцевое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ректальное исследование, эндоскопия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МРТ прямой кишки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подслизистой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оболочки стенки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кишки,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прилегающей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опухоли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(интенсивность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сигнала от средней до высокой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Т2-ВИ), ошибочно интерпретируется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остаточная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опухоль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ХЛТ опухоль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похожа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опухоль до лечения или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атрофироваться (низко интенсивный сигнал на Т2-ВИ)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084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1252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Рестадирование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рака прямой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кишки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МРТ прямой кишки Т2-ВИ, косая аксиальная плоскость;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колоноскопия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5609970"/>
            <a:ext cx="10515600" cy="965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Первичное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стадирование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инфильтративная опухоль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наиболее инвазивной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границей, инфильтрирующая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 мышечную оболочку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(T3a), что соответствует полиповидному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образованию, на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колоноскопии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737190"/>
            <a:ext cx="4028153" cy="36736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677" y="1737190"/>
            <a:ext cx="5226122" cy="367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84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1252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Рестадирование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рака прямой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кишки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МРТ прямой кишки Т2-ВИ, косая аксиальная плоскость;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колоноскопия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5609970"/>
            <a:ext cx="10515600" cy="965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осле ХЛТ, область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низкой интенсивностью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сигнал. На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колоноскопии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рубец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ложе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опухоли. Утолщение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стенки и отек слизистой оболочки в пределах нормальной стенки прямой кишки,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вызванны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ХЛТ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44" y="1669103"/>
            <a:ext cx="4267481" cy="38663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968" y="1669103"/>
            <a:ext cx="4831982" cy="343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73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1252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Рестадирование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рака прямой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кишки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МРТ прямой кишки Т2-ВИ, косая аксиальная плоскость;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колоноскопия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5664202"/>
            <a:ext cx="10515600" cy="9652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месяцев, утолщение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ложе опухоли с областями средней интенсивности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сигнала, свидетельствующей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возобновлении роста образования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58" y="1688506"/>
            <a:ext cx="4015730" cy="38100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8" y="1703724"/>
            <a:ext cx="5080001" cy="377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76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Муциновый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ответ»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уцин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опухоли выглядит как область высокой интенсивности сигнала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Т2-ВИ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Муциновая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реакция на терапию ХЛТ: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оллоидная дегенерация: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возникает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становятся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муцинозными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ХЛТ. Ответ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лечение и лучший прогноз </a:t>
            </a:r>
          </a:p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Бесклеточная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муциновая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реакция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патологический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муцинозной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опухоли, не влияющий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выживаемость</a:t>
            </a:r>
          </a:p>
          <a:p>
            <a:pPr lvl="0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Муцинозная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опухоль на первичной стадии, не отвечающая на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овышенный риск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рецидива и неблагоприятного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369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Остаточная опухоль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фиброз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729686" cy="43513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Т2-ВИ: промежуточная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сигнала остаточной опухоли; сигнал низкой интенсивности при рубцевании и/или фиброзе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затруднена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т.к.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остаточная опухоль может возникать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рубце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ДВИ: низкая интенсивность сигнала от фиброза, с высоким значением b, в то время как у остаточной опухоли высокая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повторном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стадировании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перед проведением МРТ прямой кишки рекомендована микроклизма, для снижения количества газа и уменьшения артефактов при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52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160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Остаточная опухоль и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фиброз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МРТ прямой кишки Т2-ВИ, ДВИ, косая аксиальная плоскость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658" y="5679829"/>
            <a:ext cx="11122684" cy="13247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Частичный ответ после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ХЛТ,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ервичное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стадирование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пухоль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нижнем отделе прямой кишки с промежуточной интенсивностью сигнала на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(а)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ограниченной диффузией на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57791"/>
            <a:ext cx="4762500" cy="3867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411" y="1570187"/>
            <a:ext cx="4761389" cy="39200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57943" y="1557791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63657" y="1658721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5512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992</Words>
  <Application>Microsoft Office PowerPoint</Application>
  <PresentationFormat>Широкоэкранный</PresentationFormat>
  <Paragraphs>95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DejaVu Sans</vt:lpstr>
      <vt:lpstr>Times New Roman</vt:lpstr>
      <vt:lpstr>Тема Office</vt:lpstr>
      <vt:lpstr>1_Тема Office</vt:lpstr>
      <vt:lpstr>Презентация PowerPoint</vt:lpstr>
      <vt:lpstr>Содержание </vt:lpstr>
      <vt:lpstr>Рестадирование рака прямой кишки</vt:lpstr>
      <vt:lpstr>Рестадирование рака прямой кишки МРТ прямой кишки Т2-ВИ, косая аксиальная плоскость; колоноскопия</vt:lpstr>
      <vt:lpstr>Рестадирование рака прямой кишки МРТ прямой кишки Т2-ВИ, косая аксиальная плоскость; колоноскопия</vt:lpstr>
      <vt:lpstr>Рестадирование рака прямой кишки МРТ прямой кишки Т2-ВИ, косая аксиальная плоскость; колоноскопия</vt:lpstr>
      <vt:lpstr>«Муциновый ответ»</vt:lpstr>
      <vt:lpstr>Остаточная опухоль и фиброз</vt:lpstr>
      <vt:lpstr>Остаточная опухоль и фиброз МРТ прямой кишки Т2-ВИ, ДВИ, косая аксиальная плоскость </vt:lpstr>
      <vt:lpstr>Остаточная опухоль и фиброз МРТ прямой кишки Т2-ВИ, косая аксиальная плоскость </vt:lpstr>
      <vt:lpstr>Остаточная опухоль и фиброз МРТ прямой кишки ДВИ (c), ИКД (d), косая аксиальная плоскость </vt:lpstr>
      <vt:lpstr>Оценка результатов лечения</vt:lpstr>
      <vt:lpstr>Оценка результатов лечения</vt:lpstr>
      <vt:lpstr>Оценка результатов лечения МРТ прямой кишки Т2-ВИ, аксиальная плоскость  </vt:lpstr>
      <vt:lpstr>Оценка результатов лечения МРТ прямой кишки Т2-ВИ (с), ПЭТ/КТ (d) аксиальная плоскость  </vt:lpstr>
      <vt:lpstr>Местный рецидив на  МРТ прямой кишки</vt:lpstr>
      <vt:lpstr>Местный рецидив на  МРТ прямой кишки</vt:lpstr>
      <vt:lpstr>Местный рецидив на  МРТ прямой кишки</vt:lpstr>
      <vt:lpstr>Местный рецидив на  МРТ прямой кишки</vt:lpstr>
      <vt:lpstr>Будущие направления исследований методов прямой кишки</vt:lpstr>
      <vt:lpstr>Будущие направления исследований методов прямой кишки</vt:lpstr>
      <vt:lpstr>Вывод</vt:lpstr>
      <vt:lpstr>Спасибо за внимание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Тутарковы</dc:creator>
  <cp:lastModifiedBy>Тутарковы</cp:lastModifiedBy>
  <cp:revision>26</cp:revision>
  <dcterms:created xsi:type="dcterms:W3CDTF">2023-05-28T15:23:15Z</dcterms:created>
  <dcterms:modified xsi:type="dcterms:W3CDTF">2023-05-29T01:03:49Z</dcterms:modified>
</cp:coreProperties>
</file>