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1" r:id="rId4"/>
    <p:sldId id="269" r:id="rId5"/>
    <p:sldId id="270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9" r:id="rId17"/>
    <p:sldId id="290" r:id="rId18"/>
    <p:sldId id="266" r:id="rId19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Козырев" initials="Ю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91C9"/>
    <a:srgbClr val="0484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>
        <p:scale>
          <a:sx n="75" d="100"/>
          <a:sy n="75" d="100"/>
        </p:scale>
        <p:origin x="-1134" y="-450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1A8163-8720-4BB4-BF1C-E4094FFB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9B074B-F4A6-4B01-9774-6E7CB822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BF54E4-0E75-4D82-AC2E-C029F661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793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30A772-F936-4A06-8F25-474334A9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017A4C-35A7-4E9B-A6D4-F84E1810A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70B6F8-7585-47D6-A0AE-AA4D8A471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C19E8B-3206-4DDD-B292-617841A6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26FDD4-78D2-459E-A8C4-ED0BEF9E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599A41-4DCD-4AD1-A58D-6F4DEBD7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78635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9A023C-3718-4D92-9AF3-0C13EDC3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691B40-21F7-4CDF-8D77-78395A41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472072-9261-4DD4-B006-3FA4DDAF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4CB5001-4BDD-47F0-8C08-E7F8539C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88D7B85-098B-47AA-AE26-961B328EE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5995E15-1A87-43F0-9983-D156DB3A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BFA66-E95E-4B3D-A368-5C8A5AEE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85B3603-98D2-47C5-9FA9-5A016E35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54907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DAC91-0EC4-45B7-B41F-0A3CB785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1D47AB-3BD7-424A-A796-BB161CF5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4D49663-BD51-4BB2-8E02-1DE4689B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BBE390-0444-49BE-804C-F8F7BDC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72948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6C29B13-3E5C-46F0-A823-F33D540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770CC80-50D2-4524-8F9A-5648C933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8D228C-244E-41C2-9475-A3F7620E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03445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39BFFF-7D4B-46A7-AA40-C6E376C0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96F27A-7FC7-40C8-BD87-50F549F5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E14689-0759-4941-B4AE-6FC39ECFF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875869-43D1-4EA2-A0AB-2E5E194A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E07204-E155-4664-A93C-2CFD4C71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3BA261-09B2-4B55-BAD1-FBB8B35D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539361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CDD31-F738-4BBC-8197-60F2B6F8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2B7746-6DE4-4A58-BDA0-BD2B3AC1C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437B5AC-39D7-4EEF-80FB-F10FC053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A86078-E0BB-4EAF-BE97-AFE34FB7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C9C38B-3ED7-4C08-8B53-64AABBFF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460EB6-84B5-4D9D-9421-77AA717C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6832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1CA08B-21C5-48B3-BBD4-516F8976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1DC6044-086D-4123-9A52-7023A8CAA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1F93CA-E619-4D30-84C4-F0EE705C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3E8E11-418A-45BD-BE48-9A018E59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C7D2DA-5EFC-422F-93C7-B6A5C1FC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171419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87425A3-DB50-4B33-ACEE-6BCFD722B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DA87A4-01C8-4083-8921-F46C3CBB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22CEBC-8441-45EE-84F1-77262CBE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B80D2-964F-4ED7-B22B-00C198AF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FDA51E-F499-4E15-A6C9-3D4C7ACF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32723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000" y="774000"/>
            <a:ext cx="751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000" y="3253675"/>
            <a:ext cx="7515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161DC3A-B5EC-4569-A878-59E0E341E8D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4E6EDC-8F7C-401B-A727-8F55A5763A7B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D897D550-7C44-4D29-A125-A534610B3308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B4370B82-17EE-4AB1-B4F1-D75CFA4BEB82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129D3A90-247A-4CD1-9840-86AF448F747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D6CBDAA-8C3E-408C-B9CD-B7012953E0C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FAEDE28-86E6-4595-BBEE-95FF191E91D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E3901798-1904-46FF-A8F6-2582959F592D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9290380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76919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0"/>
            <a:ext cx="5186362" cy="684633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3132651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80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50" y="2980500"/>
            <a:ext cx="2086538" cy="2468749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6" y="234000"/>
            <a:ext cx="11236013" cy="12334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1598653"/>
            <a:ext cx="11236012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737" y="298365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2E5AA54B-D26A-4FDD-8A32-11E46BA12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1224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68C4A39F-8F8F-4CC0-88E8-7EDD8086DC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5711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FE45483-3B73-4DC3-A78E-F49C4277EF3E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44A4B93-1154-4427-B0B0-93F9D2048A2B}"/>
              </a:ext>
            </a:extLst>
          </p:cNvPr>
          <p:cNvSpPr/>
          <p:nvPr userDrawn="1"/>
        </p:nvSpPr>
        <p:spPr>
          <a:xfrm>
            <a:off x="-3375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F7250F2F-6A76-4381-A16F-6B918D1A847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C0F37CB5-26B5-4698-BC4B-E07005B713BE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Блок-схема: объединение 25">
              <a:extLst>
                <a:ext uri="{FF2B5EF4-FFF2-40B4-BE49-F238E27FC236}">
                  <a16:creationId xmlns="" xmlns:a16="http://schemas.microsoft.com/office/drawing/2014/main" id="{42E112E2-B4E8-40B3-BED9-D47D5A5CD45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409C83AA-7C31-4F01-99A3-B9D941353FE4}"/>
              </a:ext>
            </a:extLst>
          </p:cNvPr>
          <p:cNvGrpSpPr/>
          <p:nvPr userDrawn="1"/>
        </p:nvGrpSpPr>
        <p:grpSpPr>
          <a:xfrm>
            <a:off x="-69000" y="6583500"/>
            <a:ext cx="2844750" cy="274500"/>
            <a:chOff x="-35250" y="6583500"/>
            <a:chExt cx="2844750" cy="27450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31F3CD7D-983F-4060-8337-A23954D6CDF4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Блок-схема: объединение 28">
              <a:extLst>
                <a:ext uri="{FF2B5EF4-FFF2-40B4-BE49-F238E27FC236}">
                  <a16:creationId xmlns="" xmlns:a16="http://schemas.microsoft.com/office/drawing/2014/main" id="{AF2D8482-AB5B-4496-9ED4-C69853A1DFEF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Текст 18">
            <a:extLst>
              <a:ext uri="{FF2B5EF4-FFF2-40B4-BE49-F238E27FC236}">
                <a16:creationId xmlns="" xmlns:a16="http://schemas.microsoft.com/office/drawing/2014/main" id="{E72E958C-C475-41B5-937E-46FEA0275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250" y="558639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D1C827B0-45A2-484F-BB66-00CB8DD244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6737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="" xmlns:a16="http://schemas.microsoft.com/office/drawing/2014/main" id="{026CA1D3-D999-4A98-8BD2-1061975B6C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1225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BF3A0BD0-8227-4841-92AB-1553AE2A2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35711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37273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9FB482-CF5D-48DE-B265-E9EAA917DC52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50" y="-575"/>
            <a:ext cx="518636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C5AA7176-3A2C-49F1-9C4E-FE527AD17C8A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E39241B-876E-4AED-942B-6E85AD20689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="" xmlns:a16="http://schemas.microsoft.com/office/drawing/2014/main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="" xmlns:a16="http://schemas.microsoft.com/office/drawing/2014/main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32669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25D0F7-19DC-456E-839C-DB1B2201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E5D3E1-3BCD-461E-AC6D-8399001F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495C8-42D1-424C-8AB4-32DCC979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AEE0F-97C6-4584-AC12-DA7F007C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45AFAD-8A50-4EB2-BC1A-D8A6EAAA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0684085-A65D-48CB-853F-BA40CE30AECB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B24EF2B-DCC6-4F42-B182-52EA31DA44C1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70B8F308-D14E-468A-BDD0-FE5CA6BCC169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A290FDB-D55C-47F4-8A80-20C71FD0429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7A9E373D-E381-4700-9BA1-4757289B24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8F2AEF08-A2F0-4D1E-808A-CE246DB84EB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8D3008D3-099D-4E42-8849-EAF8119FD91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40C47B08-6053-429A-8F6A-35A633767771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6276259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A2455A-A5BA-427C-9E38-9BE88496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F5BE39-AF33-4136-BAD5-30C84A28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0C0E4E-C9B5-430F-A9D0-B611903A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CA34D2-7520-407B-9C96-08E844DF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6B5428-3B62-484E-B940-38E8EE6F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52967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91E3D0-687F-4DE6-B6F0-85C1D708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5D4ADB-7653-4AC5-A885-1DE9BAA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300A36-AF8E-4392-8277-191CACCFE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C583-3D21-4AAF-9AF3-3FB5AD7DB367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E257E4-61BE-4214-979E-63457ADD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F8A263-EAA6-4512-A9EB-C85D57E1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3338D9FF-21EF-468B-966D-AC02DDF302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9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65" r:id="rId5"/>
    <p:sldLayoutId id="2147483666" r:id="rId6"/>
    <p:sldLayoutId id="2147483662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2.avi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.avi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74" y="1714488"/>
            <a:ext cx="11144328" cy="1785950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Картирование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микрососудистого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русла с высоким пространственно-временным разрешением: дополнительные преимущества и новые области применения</a:t>
            </a: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=""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3048000" y="4572008"/>
            <a:ext cx="9144000" cy="1655762"/>
          </a:xfrm>
        </p:spPr>
        <p:txBody>
          <a:bodyPr/>
          <a:lstStyle/>
          <a:p>
            <a:pPr lvl="0" algn="r"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Ординатор 1 года обучения </a:t>
            </a:r>
          </a:p>
          <a:p>
            <a:pPr lvl="0" algn="r"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Специальности УЗД </a:t>
            </a:r>
          </a:p>
          <a:p>
            <a:pPr lvl="0" algn="r">
              <a:spcBef>
                <a:spcPts val="0"/>
              </a:spcBef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Асаева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Диана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Таймуразовна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285728"/>
            <a:ext cx="11882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Войно-Ясенецкого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81488" y="1000108"/>
            <a:ext cx="4037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52794" y="6286520"/>
            <a:ext cx="609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Красноярск, 2023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12" t="50778" r="41094" b="25055"/>
          <a:stretch>
            <a:fillRect/>
          </a:stretch>
        </p:blipFill>
        <p:spPr bwMode="auto">
          <a:xfrm>
            <a:off x="309522" y="3929066"/>
            <a:ext cx="66437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22676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4 а,б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059" r="5515"/>
          <a:stretch>
            <a:fillRect/>
          </a:stretch>
        </p:blipFill>
        <p:spPr>
          <a:xfrm>
            <a:off x="6453190" y="1643050"/>
            <a:ext cx="5381620" cy="46464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12192000" cy="111127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3: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Перекрут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яичника. Режим SMI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80960" y="3000372"/>
            <a:ext cx="5786478" cy="321471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Операция выявила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перекрут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яичника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360°. Проведена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деторсия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раскручивание яичника с восстановлением его топографии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1643050"/>
            <a:ext cx="578647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визуализируется нормальный аппендикс и отсутствие кровотока в яичнике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. 5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22" t="-1" r="298" b="874"/>
          <a:stretch>
            <a:fillRect/>
          </a:stretch>
        </p:blipFill>
        <p:spPr>
          <a:xfrm>
            <a:off x="5381620" y="2428868"/>
            <a:ext cx="6607144" cy="34290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12192000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4.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Режимы ЦДК и ЭД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38084" y="2357430"/>
            <a:ext cx="5072098" cy="435771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УЗИ, проведенное с целью определить, вызваны ли его симптомы обострением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ревматоидного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артрита, выявило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типичный паннус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наличие жидкости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надколенниковой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сумке.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режиме ЦДК и ЭД паннус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аваскулярный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8084" y="1428736"/>
            <a:ext cx="117158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Мужчина 43 лет, страдающий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ревматоидным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артритом, обратился с жалобами на боль и отек правого колена.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. 6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09" t="6141" r="5263" b="4181"/>
          <a:stretch>
            <a:fillRect/>
          </a:stretch>
        </p:blipFill>
        <p:spPr>
          <a:xfrm>
            <a:off x="7524760" y="1214422"/>
            <a:ext cx="3929090" cy="47602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4: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Ревматоидный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артрит. Режим SMI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52662" y="6215082"/>
            <a:ext cx="7286676" cy="38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режиме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SMI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выявлены многочисленные локусы кровотока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JCIS-7-45-v002-pmcvs_normal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60" y="1214422"/>
            <a:ext cx="6381795" cy="4786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6396" y="5643578"/>
            <a:ext cx="122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Режим </a:t>
            </a:r>
            <a:r>
              <a:rPr lang="en-US" sz="1400" b="1" dirty="0" smtClean="0">
                <a:solidFill>
                  <a:schemeClr val="bg1"/>
                </a:solidFill>
              </a:rPr>
              <a:t>Zoom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. 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2" r="49023"/>
          <a:stretch>
            <a:fillRect/>
          </a:stretch>
        </p:blipFill>
        <p:spPr>
          <a:xfrm>
            <a:off x="7024694" y="1285860"/>
            <a:ext cx="4764168" cy="44762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89"/>
            <a:ext cx="12192000" cy="10001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5.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Режимы ЦДК и ЭД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1285860"/>
            <a:ext cx="62865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Женщина, 25 лет, беременность 13 недель. В анализе мочи протеинурия.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60" y="2285992"/>
            <a:ext cx="628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УЗИ – в нижнем полюсе левой почки визуализируется образование округлой формы, гомогенной,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изоэхогенной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структуры, с ровными, нечеткими контурами, деформирующие нижний полюс, диаметром 2,5 см, с локусами кровотока.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Дифференциальный диагноз включает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опухоль 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горбатая почка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Рекомендована МРТ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1971" r="345"/>
          <a:stretch>
            <a:fillRect/>
          </a:stretch>
        </p:blipFill>
        <p:spPr>
          <a:xfrm>
            <a:off x="4024298" y="1285860"/>
            <a:ext cx="4572032" cy="45642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1"/>
            <a:ext cx="12192000" cy="10715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5: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Горбатая почка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Режим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SMI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1290" y="6000768"/>
            <a:ext cx="69294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режиме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визуализируются междолевые и дуговые сосуды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7372" y="5500702"/>
            <a:ext cx="1229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Режим </a:t>
            </a:r>
            <a:r>
              <a:rPr lang="en-US" sz="1400" b="1" dirty="0" smtClean="0">
                <a:solidFill>
                  <a:schemeClr val="bg1"/>
                </a:solidFill>
              </a:rPr>
              <a:t>Zoom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2" r="792"/>
          <a:stretch>
            <a:fillRect/>
          </a:stretch>
        </p:blipFill>
        <p:spPr>
          <a:xfrm>
            <a:off x="2095472" y="2428868"/>
            <a:ext cx="8072494" cy="35761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6: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Гемангиома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печени. Режим SMI</a:t>
            </a:r>
            <a:endParaRPr lang="ru-RU" sz="32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9522" y="857232"/>
            <a:ext cx="115015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45-летний мужчина,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которого в анамнезе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крупноклеточная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лимфома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 на ультразвуковое исследование для выявления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гемангиомы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печени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22" y="1643050"/>
            <a:ext cx="1150151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левой доле печени визуализируется округлое образование, неоднородной структуры, повышенной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эхогенности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неровными, нечеткими контурами, размерами 1,5х2 см, с периферической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васкуляризацией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452662" y="6072206"/>
            <a:ext cx="735811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(а) B-режим: округлое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гиперэхогенное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(б)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ежим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SMI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периферический питающий сосуд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1571612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Calibri"/>
              </a:rPr>
              <a:t>Режим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SMI </a:t>
            </a:r>
            <a:r>
              <a:rPr lang="ru-RU" sz="2400" dirty="0" smtClean="0">
                <a:latin typeface="Times New Roman"/>
                <a:ea typeface="Calibri"/>
              </a:rPr>
              <a:t>позволяет проводить дифференциальную диагностику между тромбом и опухолевым процессом мочевого пузыря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Calibri"/>
              </a:rPr>
              <a:t>Наличие локусов кровотока в кисте яичника позволяет провести дифференциальную диагностику с </a:t>
            </a:r>
            <a:r>
              <a:rPr lang="ru-RU" sz="2400" dirty="0" err="1" smtClean="0">
                <a:latin typeface="Times New Roman"/>
                <a:ea typeface="Calibri"/>
              </a:rPr>
              <a:t>перекрутом</a:t>
            </a:r>
            <a:r>
              <a:rPr lang="ru-RU" sz="2400" dirty="0" smtClean="0">
                <a:latin typeface="Times New Roman"/>
                <a:ea typeface="Calibri"/>
              </a:rPr>
              <a:t> яичника при 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SMI</a:t>
            </a:r>
            <a:r>
              <a:rPr lang="ru-RU" sz="2400" dirty="0" smtClean="0">
                <a:latin typeface="Times New Roman"/>
                <a:ea typeface="Calibri"/>
              </a:rPr>
              <a:t>. Также необходимо провести дополнительное обзорное УЗИ органов брюшной полости для исключения острой абдоминальной патологии, в частности аппендицита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Calibri"/>
              </a:rPr>
              <a:t>Данная методика даёт возможность лучше оценить типичные ультразвуковые признаки поражения суставов, что позволяет изменить тактику лечения при её неэффективности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Calibri"/>
              </a:rPr>
              <a:t>Применение режима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SMI </a:t>
            </a:r>
            <a:r>
              <a:rPr lang="ru-RU" sz="2400" dirty="0" smtClean="0">
                <a:latin typeface="Times New Roman"/>
                <a:ea typeface="Calibri"/>
              </a:rPr>
              <a:t>также позволяет увидеть варианты распределения сосудистого рисунка при структурных изменениях почки, а также в очаге поражения при опухолевых процессах печени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1571612"/>
            <a:ext cx="10515600" cy="43513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Suheil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 William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Nseir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Armaly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 and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Michalle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Soudack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Microvascular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Imaging: Added Value and Novel Applications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Imaging Sci. 2017; 7: 45.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 10.4103/jcis.JCIS_79_17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26"/>
            <a:ext cx="7417692" cy="20899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191C9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dirty="0" smtClean="0">
                <a:solidFill>
                  <a:srgbClr val="2191C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191C9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dirty="0">
              <a:solidFill>
                <a:srgbClr val="2191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=""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8" name="AutoShape 2" descr="https://www.maxmedtech.ru/aplio500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aplio500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72" y="0"/>
            <a:ext cx="4722628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2853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1785926"/>
            <a:ext cx="10515600" cy="36433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Оценка сосудов с помощью ЦДК является неотъемлемой частью большинства ультразвуковых исследований, и в некоторых клинических случаях наличие или отсутствие кровотока определяет лечение или необходимость дальнейших визуализирующих исследований.</a:t>
            </a:r>
          </a:p>
          <a:p>
            <a:pPr>
              <a:buBlip>
                <a:blip r:embed="rId2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Чувствительность ЦДК к низким скоростям и мелким сосудам ограничена, что может сделать исследования неубедительными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Материалы и методы исследования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исследовании участвовали шесть пациентов в возрасте 16-73 лет, у которых окончательный диагноз был поставлен только с помощью картирования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микрососудистого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русла с высоким пространственно-временным разрешением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у которых ЦДК и ЭД оказались неэффективными. </a:t>
            </a:r>
          </a:p>
          <a:p>
            <a:pPr>
              <a:buBlip>
                <a:blip r:embed="rId2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Все эти исследования были проведены с использованием ультразвукового аппарата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Aplio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Platinum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Toshiba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Токио, Япония)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Картирование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микрососудистого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русла с высоким пространственно-временным разрешением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Картирование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микрососудистого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русла с высоким пространственно-временным разрешением SMI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Microvascular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Imaging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новый режим визуализации сосудов, который обеспечивает визуализацию низкоскоростного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микрососудистого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кровотока.</a:t>
            </a:r>
          </a:p>
          <a:p>
            <a:pPr>
              <a:buBlip>
                <a:blip r:embed="rId2"/>
              </a:buBlip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SMI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использует алгоритм подавления помех для извлечения сигналов потока и отображает эту информацию в виде наложенного цветного изображения в виде монохромной или цветной карты потока.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использовании SMI сохраняется высокая частота кадров и изображения с высоким разрешением.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помощью SMI можно визуализировать мелкие сосуды и их ветви, которые до сих пор можно было продемонстрировать только с помощью ультразвука с контрастным усилением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. 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647" r="9647"/>
          <a:stretch>
            <a:fillRect/>
          </a:stretch>
        </p:blipFill>
        <p:spPr>
          <a:xfrm>
            <a:off x="7881950" y="1285860"/>
            <a:ext cx="3903527" cy="45702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712" y="285728"/>
            <a:ext cx="1057282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1.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Режимы ЦДК и ЭД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80960" y="2285992"/>
            <a:ext cx="7143800" cy="4071966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ОАМ – гематурия. Посев мочи – отрицательный.</a:t>
            </a:r>
          </a:p>
          <a:p>
            <a:pPr lvl="0"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УЗИ - п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задней стенке мочевого пузыря визуализируется образование округлой формы,  однородной структуры, повышенной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эхогенности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 ровными, четкими контурами, размерами 1,5х2 см,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аваскулярное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Дифференциальная диагностика проводится между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тромбом и опухолью</a:t>
            </a:r>
          </a:p>
          <a:p>
            <a:pPr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Проведена цистоскопия и оперативное вмешательство</a:t>
            </a:r>
          </a:p>
          <a:p>
            <a:pPr>
              <a:buBlip>
                <a:blip r:embed="rId3"/>
              </a:buBlip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960" y="1285860"/>
            <a:ext cx="7143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73-летнего мужчины в течение двух дней наблюдалась кровь в моче без боли.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66910" y="214290"/>
            <a:ext cx="7858180" cy="10715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1: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Переходноклеточный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рак. Режим SMI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. 2.jpg"/>
          <p:cNvPicPr>
            <a:picLocks noGrp="1"/>
          </p:cNvPicPr>
          <p:nvPr>
            <p:ph type="pic" sz="quarter" idx="10"/>
          </p:nvPr>
        </p:nvPicPr>
        <p:blipFill>
          <a:blip r:embed="rId3"/>
          <a:srcRect l="10509" r="10509"/>
          <a:stretch>
            <a:fillRect/>
          </a:stretch>
        </p:blipFill>
        <p:spPr>
          <a:xfrm>
            <a:off x="7524760" y="1428736"/>
            <a:ext cx="3429024" cy="4500594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81290" y="6072206"/>
            <a:ext cx="6429420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Заключение:  </a:t>
            </a: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визуализируются </a:t>
            </a:r>
            <a:r>
              <a:rPr kumimoji="0" lang="ru-RU" sz="19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локусы кровотока </a:t>
            </a:r>
            <a:endParaRPr kumimoji="0" lang="ru-RU" sz="19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JCIS-7-45-v001-pmcvs_normal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588" y="1428736"/>
            <a:ext cx="6000792" cy="4500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6330" y="5643578"/>
            <a:ext cx="122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Режим </a:t>
            </a:r>
            <a:r>
              <a:rPr lang="en-US" sz="1400" b="1" dirty="0" smtClean="0">
                <a:solidFill>
                  <a:schemeClr val="bg1"/>
                </a:solidFill>
              </a:rPr>
              <a:t>Zoom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. 3а,б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0" t="-170" r="61116"/>
          <a:stretch>
            <a:fillRect/>
          </a:stretch>
        </p:blipFill>
        <p:spPr>
          <a:xfrm>
            <a:off x="7310446" y="1357298"/>
            <a:ext cx="4143404" cy="47352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5472" y="214290"/>
            <a:ext cx="8572560" cy="10715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2.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Режимы ЦДК и ЭД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80960" y="2714620"/>
            <a:ext cx="6286544" cy="35719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пальпации – боли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гипогастрии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ОАК - умеренный лейкоцитоз (13х10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^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9/л).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трансабдоминальном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УЗИ – в правом яичнике визуализируется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анэхогенное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образование, с четкими контурами, диаметром 2,5 см,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аваскулярное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(киста правого яичника?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перекрут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яичника?)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960" y="1357298"/>
            <a:ext cx="62865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16-летняя девочка обратилась с жалобами на боль в правой нижней части живота и рвоту продолжительностью 10 часов.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3а,б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9346" r="61"/>
          <a:stretch>
            <a:fillRect/>
          </a:stretch>
        </p:blipFill>
        <p:spPr>
          <a:xfrm>
            <a:off x="6167438" y="1643050"/>
            <a:ext cx="5663697" cy="4143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52662" y="142852"/>
            <a:ext cx="742955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2: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Киста правого яичника. Режим SMI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52398" y="2714620"/>
            <a:ext cx="5429288" cy="348905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проведении УЗИ верхних отделов брюшной полости был обнаружен увеличенный червеобразный отросток, соответствующий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аппендициту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подтвердился во время операции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398" y="1643050"/>
            <a:ext cx="5429288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визуализируются локусы кровотока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4 а,б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1" r="54814"/>
          <a:stretch>
            <a:fillRect/>
          </a:stretch>
        </p:blipFill>
        <p:spPr>
          <a:xfrm>
            <a:off x="6738942" y="1500174"/>
            <a:ext cx="5131572" cy="4774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398" y="285728"/>
            <a:ext cx="11501518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Клинический случай 3.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Режимы ЦДК и ЭД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38084" y="1500174"/>
            <a:ext cx="6215106" cy="1143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17-летняя девушка обратилась с жалобами на боль в правом подреберье и рвоту, которые начались накануне.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84" y="2857496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пальпации – боли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гипогастрии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Температура в норме. Количество лейкоцитов в анализе крови в норме.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трансабдоминальном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УЗИ - в правом яичнике визуализируется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анэхогенное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образование, с четкими контурами, диаметром 3 см,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аваскулярное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(киста правого яичника?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перекрут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яичника?)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2d7a383a0ab338a6a5525e6aa9db33a90a2de"/>
</p:tagLst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885</Words>
  <Application>Microsoft Office PowerPoint</Application>
  <PresentationFormat>Произвольный</PresentationFormat>
  <Paragraphs>74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Картирование микрососудистого русла с высоким пространственно-временным разрешением: дополнительные преимущества и новые области применения</vt:lpstr>
      <vt:lpstr>Введение</vt:lpstr>
      <vt:lpstr>Материалы и методы исследования</vt:lpstr>
      <vt:lpstr>Картирование микрососудистого русла с высоким пространственно-временным разрешением</vt:lpstr>
      <vt:lpstr>Клинический случай 1.  Режимы ЦДК и ЭД</vt:lpstr>
      <vt:lpstr>Клинический случай 1: Переходноклеточный рак. Режим SMI</vt:lpstr>
      <vt:lpstr>Клинический случай 2.  Режимы ЦДК и ЭД </vt:lpstr>
      <vt:lpstr>Клинический случай 2:  Киста правого яичника. Режим SMI</vt:lpstr>
      <vt:lpstr>Клинический случай 3.  Режимы ЦДК и ЭД</vt:lpstr>
      <vt:lpstr>Клинический случай 3:  Перекрут яичника. Режим SMI</vt:lpstr>
      <vt:lpstr>Клинический случай 4.  Режимы ЦДК и ЭД</vt:lpstr>
      <vt:lpstr>Клинический случай 4:  Ревматоидный артрит. Режим SMI</vt:lpstr>
      <vt:lpstr>Клинический случай 5.  Режимы ЦДК и ЭД</vt:lpstr>
      <vt:lpstr>Клинический случай 5: “Горбатая почка”. Режим SMI</vt:lpstr>
      <vt:lpstr>Клинический случай 6: Гемангиома печени. Режим SMI</vt:lpstr>
      <vt:lpstr>Выводы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Diana</cp:lastModifiedBy>
  <cp:revision>137</cp:revision>
  <dcterms:created xsi:type="dcterms:W3CDTF">2020-05-02T19:28:51Z</dcterms:created>
  <dcterms:modified xsi:type="dcterms:W3CDTF">2023-12-22T14:01:03Z</dcterms:modified>
</cp:coreProperties>
</file>