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65" r:id="rId7"/>
    <p:sldId id="261" r:id="rId8"/>
    <p:sldId id="260" r:id="rId9"/>
    <p:sldId id="262" r:id="rId10"/>
    <p:sldId id="263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79" autoAdjust="0"/>
  </p:normalViewPr>
  <p:slideViewPr>
    <p:cSldViewPr snapToGrid="0">
      <p:cViewPr varScale="1">
        <p:scale>
          <a:sx n="69" d="100"/>
          <a:sy n="69" d="100"/>
        </p:scale>
        <p:origin x="12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4306C-7AE5-4B7F-AB63-B3BBFF6539B6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F905-00F1-4493-9B56-621F72B3D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3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Синдром</a:t>
            </a:r>
            <a:r>
              <a:rPr lang="ru-RU" baseline="0" dirty="0" smtClean="0"/>
              <a:t> острой мошонки?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F905-00F1-4493-9B56-621F72B3D7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95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Острая боль в мошонке - частая жалоба в отделении неотложной помощи.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этих пациентов представляет собой серьезную проблему, поскольку данные анамнеза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физикального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обследования часто неоднозначны.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статье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случай разрыва яичка диагностированный врачом с использованием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мошонки, который привел к ускоренному лечению и хирургическому вмешательству.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F905-00F1-4493-9B56-621F72B3D77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3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Придаток</a:t>
            </a:r>
            <a:r>
              <a:rPr lang="ru-RU" baseline="0" dirty="0" smtClean="0"/>
              <a:t> левого яичка без особенностей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F905-00F1-4493-9B56-621F72B3D77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958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Используют линейный датчик с частотой 10 МГц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Правое яичко выглядело нормальным, с гомогенной паренхимой, неповрежденной белочной оболочкой, гладкими, сохраненными границами и равномерным распределением кровотока по всей поверхности по данным цветного допплеровского анализа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F905-00F1-4493-9B56-621F72B3D77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0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противном случае рекомендуется консервативное лечение.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F905-00F1-4493-9B56-621F72B3D77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94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Посттравматическая ультразвуковая оценка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гематоцеле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оказалась чувствительной на 85–87% и специфичной на 75–89% по данным двух исследований с участием 24 и 33 пациентов, соответственно.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F905-00F1-4493-9B56-621F72B3D77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069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baseline="0" dirty="0" smtClean="0"/>
              <a:t> т</a:t>
            </a:r>
            <a:r>
              <a:rPr lang="ru-RU" dirty="0" smtClean="0"/>
              <a:t>ак</a:t>
            </a:r>
            <a:r>
              <a:rPr lang="ru-RU" baseline="0" dirty="0" smtClean="0"/>
              <a:t> же позволяет избежать транспортировки в </a:t>
            </a:r>
            <a:r>
              <a:rPr lang="ru-RU" baseline="0" smtClean="0"/>
              <a:t>диагностические отделения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F905-00F1-4493-9B56-621F72B3D77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2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4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955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892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08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063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5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61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58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43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3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8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57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42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9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1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7EB8981-C649-4174-B9CB-A0454DC2F69D}" type="datetimeFigureOut">
              <a:rPr lang="ru-RU" smtClean="0"/>
              <a:t>01.05.2021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C7F0D61-B865-4EBE-84B6-D89B0C585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7607" y="2648716"/>
            <a:ext cx="9227295" cy="1586506"/>
          </a:xfrm>
        </p:spPr>
        <p:txBody>
          <a:bodyPr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Тупая травма мошонки. Разрыв яичка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5140" y="478832"/>
            <a:ext cx="95297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dirty="0">
                <a:solidFill>
                  <a:schemeClr val="bg1"/>
                </a:solidFill>
                <a:latin typeface="Arial" panose="020B0604020202020204" pitchFamily="34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Войно-Ясенецкого</a:t>
            </a:r>
            <a:r>
              <a:rPr lang="ru-RU" altLang="ru-RU" sz="2400" dirty="0">
                <a:solidFill>
                  <a:schemeClr val="bg1"/>
                </a:solidFill>
                <a:latin typeface="Arial" panose="020B0604020202020204" pitchFamily="34" charset="0"/>
              </a:rPr>
              <a:t>" Министерства здравоохранения Российской Федерации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035302" y="5579068"/>
            <a:ext cx="560863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2278F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Выполнила:</a:t>
            </a:r>
            <a:endParaRPr kumimoji="0" lang="en-US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rgbClr val="92278F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alt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Коноплёва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Маргарита Андреевна</a:t>
            </a:r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4485052"/>
            <a:ext cx="7200900" cy="222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92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445488"/>
            <a:ext cx="10349474" cy="41785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Пациент переведен в операционную</a:t>
            </a:r>
          </a:p>
          <a:p>
            <a:r>
              <a:rPr lang="ru-RU" sz="2400" b="1" dirty="0" smtClean="0"/>
              <a:t>Разрыв левого яичка, нижний сегмент нежизнеспособен</a:t>
            </a:r>
          </a:p>
          <a:p>
            <a:r>
              <a:rPr lang="ru-RU" sz="2400" b="1" dirty="0" smtClean="0"/>
              <a:t>Произведена резекция яичка, остановка кровотечения, восстановлена целостность белочной оболочки</a:t>
            </a:r>
          </a:p>
          <a:p>
            <a:r>
              <a:rPr lang="ru-RU" sz="2400" b="1" dirty="0" smtClean="0"/>
              <a:t>Выписан на следующий </a:t>
            </a:r>
            <a:r>
              <a:rPr lang="ru-RU" sz="2400" b="1" dirty="0" smtClean="0"/>
              <a:t>день</a:t>
            </a:r>
          </a:p>
          <a:p>
            <a:r>
              <a:rPr lang="ru-RU" sz="2400" b="1" dirty="0" smtClean="0"/>
              <a:t>Полное восстановление - через 6 недель</a:t>
            </a:r>
            <a:endParaRPr lang="ru-RU" sz="2400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1154953" y="525994"/>
            <a:ext cx="8825659" cy="1124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Клинический </a:t>
            </a:r>
            <a:r>
              <a:rPr lang="ru-RU" b="1" dirty="0" smtClean="0"/>
              <a:t>случай</a:t>
            </a:r>
          </a:p>
          <a:p>
            <a:pPr algn="ctr"/>
            <a:r>
              <a:rPr lang="ru-RU" b="1" dirty="0" smtClean="0"/>
              <a:t>(продолжение)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7803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1154953" y="481389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Тактика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54954" y="2211572"/>
            <a:ext cx="10508962" cy="4338084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Гематоцеле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sz="2400" b="1" dirty="0"/>
              <a:t>Х</a:t>
            </a:r>
            <a:r>
              <a:rPr lang="ru-RU" sz="2400" b="1" dirty="0" smtClean="0"/>
              <a:t>ирургическое </a:t>
            </a:r>
            <a:r>
              <a:rPr lang="ru-RU" sz="2400" b="1" dirty="0"/>
              <a:t>лечение рекомендуется при </a:t>
            </a:r>
            <a:r>
              <a:rPr lang="ru-RU" sz="2400" b="1" dirty="0" smtClean="0"/>
              <a:t>размере </a:t>
            </a:r>
            <a:r>
              <a:rPr lang="ru-RU" sz="2400" b="1" dirty="0" err="1" smtClean="0"/>
              <a:t>гематоцеле</a:t>
            </a:r>
            <a:r>
              <a:rPr lang="ru-RU" sz="2400" b="1" dirty="0" smtClean="0"/>
              <a:t> более 5 см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Разрыв яичка:</a:t>
            </a:r>
          </a:p>
          <a:p>
            <a:pPr marL="0" indent="0">
              <a:buNone/>
            </a:pPr>
            <a:r>
              <a:rPr lang="ru-RU" sz="2400" b="1" dirty="0" smtClean="0"/>
              <a:t>В режиме ЦДК визуализируется неизмененный кровоток – показано консервативное лечение</a:t>
            </a:r>
          </a:p>
          <a:p>
            <a:pPr marL="0" indent="0">
              <a:buNone/>
            </a:pPr>
            <a:r>
              <a:rPr lang="ru-RU" sz="2400" b="1" dirty="0" smtClean="0"/>
              <a:t>Отсутствие локусов кровотока при ЦДК в сегменте яичка – экстренное  </a:t>
            </a:r>
            <a:r>
              <a:rPr lang="ru-RU" sz="2400" b="1" dirty="0"/>
              <a:t>хирургическое вмешательство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21538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363" y="2222205"/>
            <a:ext cx="11589488" cy="4550735"/>
          </a:xfrm>
        </p:spPr>
        <p:txBody>
          <a:bodyPr>
            <a:normAutofit/>
          </a:bodyPr>
          <a:lstStyle/>
          <a:p>
            <a:r>
              <a:rPr lang="ru-RU" sz="2400" b="1" dirty="0"/>
              <a:t>В случае разрыва яичка частота </a:t>
            </a:r>
            <a:r>
              <a:rPr lang="ru-RU" sz="2400" b="1" dirty="0" smtClean="0"/>
              <a:t>сохранения органа достигает </a:t>
            </a:r>
            <a:r>
              <a:rPr lang="ru-RU" sz="2400" b="1" dirty="0"/>
              <a:t>90%, если операция проводится в течение 72 </a:t>
            </a:r>
            <a:r>
              <a:rPr lang="ru-RU" sz="2400" b="1" dirty="0" smtClean="0"/>
              <a:t>часов</a:t>
            </a:r>
          </a:p>
          <a:p>
            <a:r>
              <a:rPr lang="ru-RU" sz="2400" b="1" dirty="0" smtClean="0"/>
              <a:t>Когда </a:t>
            </a:r>
            <a:r>
              <a:rPr lang="ru-RU" sz="2400" b="1" dirty="0"/>
              <a:t>хирургическое вмешательство откладывается более чем на 72 часа, частота сохранения </a:t>
            </a:r>
            <a:r>
              <a:rPr lang="ru-RU" sz="2400" b="1" dirty="0" err="1" smtClean="0"/>
              <a:t>тестикул</a:t>
            </a:r>
            <a:r>
              <a:rPr lang="ru-RU" sz="2400" b="1" dirty="0" smtClean="0"/>
              <a:t> снижается </a:t>
            </a:r>
            <a:r>
              <a:rPr lang="ru-RU" sz="2400" b="1" dirty="0" smtClean="0"/>
              <a:t>до </a:t>
            </a:r>
            <a:r>
              <a:rPr lang="ru-RU" sz="2400" b="1" dirty="0"/>
              <a:t>45</a:t>
            </a:r>
            <a:r>
              <a:rPr lang="ru-RU" sz="2400" b="1" dirty="0" smtClean="0"/>
              <a:t>%</a:t>
            </a:r>
          </a:p>
          <a:p>
            <a:r>
              <a:rPr lang="ru-RU" sz="2400" b="1" dirty="0" smtClean="0"/>
              <a:t>Чувствительность и специфичность УЗИ в посттравматической диагностики </a:t>
            </a:r>
            <a:r>
              <a:rPr lang="ru-RU" sz="2400" b="1" dirty="0" err="1" smtClean="0"/>
              <a:t>гематоцеле</a:t>
            </a:r>
            <a:r>
              <a:rPr lang="ru-RU" sz="2400" b="1" dirty="0" smtClean="0"/>
              <a:t> </a:t>
            </a:r>
            <a:r>
              <a:rPr lang="ru-RU" sz="2400" b="1" dirty="0" smtClean="0"/>
              <a:t>составляет 85–87</a:t>
            </a:r>
            <a:r>
              <a:rPr lang="ru-RU" sz="2400" b="1" dirty="0"/>
              <a:t>% и </a:t>
            </a:r>
            <a:r>
              <a:rPr lang="ru-RU" sz="2400" b="1" dirty="0" smtClean="0"/>
              <a:t>75–89% соответственно (по </a:t>
            </a:r>
            <a:r>
              <a:rPr lang="ru-RU" sz="2400" b="1" dirty="0"/>
              <a:t>данным двух исследований </a:t>
            </a:r>
            <a:r>
              <a:rPr lang="en-US" sz="2400" b="1" dirty="0" smtClean="0"/>
              <a:t>n=</a:t>
            </a:r>
            <a:r>
              <a:rPr lang="ru-RU" sz="2400" b="1" dirty="0" smtClean="0"/>
              <a:t>24 </a:t>
            </a:r>
            <a:r>
              <a:rPr lang="ru-RU" sz="2400" b="1" dirty="0"/>
              <a:t>и </a:t>
            </a:r>
            <a:r>
              <a:rPr lang="en-US" sz="2400" b="1" dirty="0" smtClean="0"/>
              <a:t>n=</a:t>
            </a:r>
            <a:r>
              <a:rPr lang="ru-RU" sz="2400" b="1" dirty="0" smtClean="0"/>
              <a:t>3</a:t>
            </a:r>
            <a:r>
              <a:rPr lang="en-US" sz="2400" b="1" dirty="0" smtClean="0"/>
              <a:t>)</a:t>
            </a:r>
            <a:endParaRPr lang="ru-RU" sz="2400" b="1" dirty="0" smtClean="0"/>
          </a:p>
          <a:p>
            <a:r>
              <a:rPr lang="ru-RU" sz="2400" b="1" dirty="0" smtClean="0"/>
              <a:t>Чувствительность и специфичность УЗИ в </a:t>
            </a:r>
            <a:r>
              <a:rPr lang="ru-RU" sz="2400" b="1" dirty="0" err="1" smtClean="0"/>
              <a:t>диагностикие</a:t>
            </a:r>
            <a:r>
              <a:rPr lang="ru-RU" sz="2400" b="1" dirty="0" smtClean="0"/>
              <a:t> разрыва </a:t>
            </a:r>
            <a:r>
              <a:rPr lang="ru-RU" sz="2400" b="1" dirty="0"/>
              <a:t>яичка составляет </a:t>
            </a:r>
            <a:r>
              <a:rPr lang="ru-RU" sz="2400" b="1" dirty="0" smtClean="0"/>
              <a:t>92–100% и 50–93,5% соответственно (по данным 3 исследований </a:t>
            </a:r>
            <a:r>
              <a:rPr lang="en-US" sz="2400" b="1" dirty="0" smtClean="0"/>
              <a:t>n=33, n=65, n=24)</a:t>
            </a:r>
            <a:endParaRPr lang="ru-RU" sz="2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1154953" y="515362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Результаты исследований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96943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89986" cy="3765402"/>
          </a:xfrm>
        </p:spPr>
        <p:txBody>
          <a:bodyPr/>
          <a:lstStyle/>
          <a:p>
            <a:r>
              <a:rPr lang="ru-RU" sz="2800" b="1" dirty="0" smtClean="0"/>
              <a:t>Таким образом, использование ультразвуковой диагностики в </a:t>
            </a:r>
            <a:r>
              <a:rPr lang="ru-RU" sz="2800" b="1" dirty="0" smtClean="0"/>
              <a:t>приемном отделении при тупой травме мошонки </a:t>
            </a:r>
            <a:r>
              <a:rPr lang="ru-RU" sz="2800" b="1" dirty="0" smtClean="0"/>
              <a:t>позволяет своевременно провести хирургическое вмешательство</a:t>
            </a:r>
            <a:r>
              <a:rPr lang="ru-RU" sz="2800" b="1" dirty="0" smtClean="0"/>
              <a:t>,  что улучшает результаты лечения пациентов.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gray">
          <a:xfrm>
            <a:off x="1154953" y="515362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Вывод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75797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7925" y="2646030"/>
            <a:ext cx="9587023" cy="334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Clin</a:t>
            </a:r>
            <a:r>
              <a:rPr lang="en-US" sz="2800" b="1" dirty="0"/>
              <a:t> </a:t>
            </a:r>
            <a:r>
              <a:rPr lang="en-US" sz="2800" b="1" dirty="0" err="1"/>
              <a:t>Pract</a:t>
            </a:r>
            <a:r>
              <a:rPr lang="en-US" sz="2800" b="1" dirty="0"/>
              <a:t> Cases </a:t>
            </a:r>
            <a:r>
              <a:rPr lang="en-US" sz="2800" b="1" dirty="0" err="1"/>
              <a:t>Emerg</a:t>
            </a:r>
            <a:r>
              <a:rPr lang="en-US" sz="2800" b="1" dirty="0"/>
              <a:t> Med. 2017 Aug; 1(3): 221–224.</a:t>
            </a:r>
          </a:p>
          <a:p>
            <a:pPr marL="0" indent="0">
              <a:buNone/>
            </a:pPr>
            <a:r>
              <a:rPr lang="en-US" sz="2800" b="1" dirty="0"/>
              <a:t>Published online 2017 Jul 6. </a:t>
            </a:r>
            <a:endParaRPr lang="ru-RU" sz="2800" b="1" dirty="0" smtClean="0"/>
          </a:p>
          <a:p>
            <a:pPr marL="0" indent="0">
              <a:buNone/>
            </a:pPr>
            <a:r>
              <a:rPr lang="en-US" sz="2800" b="1" dirty="0" smtClean="0"/>
              <a:t>Testicular </a:t>
            </a:r>
            <a:r>
              <a:rPr lang="en-US" sz="2800" b="1" dirty="0"/>
              <a:t>Rupture: A Tough Nut to Crack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1154953" y="515362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3241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525994"/>
            <a:ext cx="8825659" cy="706964"/>
          </a:xfrm>
        </p:spPr>
        <p:txBody>
          <a:bodyPr/>
          <a:lstStyle/>
          <a:p>
            <a:pPr algn="ctr"/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3" y="2235751"/>
            <a:ext cx="9599186" cy="4055717"/>
          </a:xfrm>
        </p:spPr>
        <p:txBody>
          <a:bodyPr>
            <a:normAutofit/>
          </a:bodyPr>
          <a:lstStyle/>
          <a:p>
            <a:r>
              <a:rPr lang="ru-RU" sz="2800" b="1" dirty="0"/>
              <a:t>Тупая травма мошонки представляет собой диагностическую дилемму для врачей скорой </a:t>
            </a:r>
            <a:r>
              <a:rPr lang="ru-RU" sz="2800" b="1" dirty="0" smtClean="0"/>
              <a:t>помощи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Ультразвуковое исследование в реальном времени является важным инструментом для ранней диагностики тупой травмы мошонки </a:t>
            </a:r>
            <a:r>
              <a:rPr lang="ru-RU" sz="2800" b="1" dirty="0"/>
              <a:t>в </a:t>
            </a:r>
            <a:r>
              <a:rPr lang="ru-RU" sz="2800" b="1" dirty="0" smtClean="0"/>
              <a:t>приемном отделении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3046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3" y="2232837"/>
            <a:ext cx="10147455" cy="46251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Синдром </a:t>
            </a:r>
            <a:r>
              <a:rPr lang="ru-RU" sz="2400" b="1" dirty="0" smtClean="0"/>
              <a:t>острой </a:t>
            </a:r>
            <a:r>
              <a:rPr lang="ru-RU" sz="2400" b="1" dirty="0"/>
              <a:t>мошонки включает </a:t>
            </a:r>
            <a:r>
              <a:rPr lang="ru-RU" sz="2400" b="1" dirty="0" err="1"/>
              <a:t>перекрут</a:t>
            </a:r>
            <a:r>
              <a:rPr lang="ru-RU" sz="2400" b="1" dirty="0"/>
              <a:t> яичка, </a:t>
            </a:r>
            <a:r>
              <a:rPr lang="ru-RU" sz="2400" b="1" dirty="0" smtClean="0"/>
              <a:t>инфекционный процесс </a:t>
            </a:r>
            <a:r>
              <a:rPr lang="ru-RU" sz="2400" b="1" dirty="0"/>
              <a:t>и </a:t>
            </a:r>
            <a:r>
              <a:rPr lang="ru-RU" sz="2400" b="1" dirty="0" smtClean="0"/>
              <a:t>травму</a:t>
            </a:r>
          </a:p>
          <a:p>
            <a:r>
              <a:rPr lang="ru-RU" sz="2400" b="1" dirty="0"/>
              <a:t>Большинство травм - это удары тупым предметом, чаще всего у подростков и молодых </a:t>
            </a:r>
            <a:r>
              <a:rPr lang="ru-RU" sz="2400" b="1" dirty="0" smtClean="0"/>
              <a:t>людей</a:t>
            </a:r>
          </a:p>
          <a:p>
            <a:r>
              <a:rPr lang="ru-RU" sz="2400" b="1" dirty="0"/>
              <a:t> УЗИ мошонки позволяет быстро и надежно дифференцировать широкий спектр </a:t>
            </a:r>
            <a:r>
              <a:rPr lang="ru-RU" sz="2400" b="1" dirty="0" smtClean="0"/>
              <a:t>патологий</a:t>
            </a:r>
            <a:r>
              <a:rPr lang="ru-RU" sz="2400" b="1" dirty="0"/>
              <a:t>, включая </a:t>
            </a:r>
            <a:r>
              <a:rPr lang="ru-RU" sz="2400" b="1" dirty="0" err="1" smtClean="0"/>
              <a:t>перекрут</a:t>
            </a:r>
            <a:r>
              <a:rPr lang="ru-RU" sz="2400" b="1" dirty="0" smtClean="0"/>
              <a:t> </a:t>
            </a:r>
            <a:r>
              <a:rPr lang="ru-RU" sz="2400" b="1" dirty="0"/>
              <a:t>и разрыв яичка, а также </a:t>
            </a:r>
            <a:r>
              <a:rPr lang="ru-RU" sz="2400" b="1" dirty="0" smtClean="0"/>
              <a:t>хирургические </a:t>
            </a:r>
            <a:r>
              <a:rPr lang="ru-RU" sz="2400" b="1" dirty="0"/>
              <a:t>и нехирургические неотложные ситуации, когда задержка в оказании помощи может привести </a:t>
            </a:r>
            <a:r>
              <a:rPr lang="ru-RU" sz="2400" b="1" dirty="0" smtClean="0"/>
              <a:t>к развитию осложнений</a:t>
            </a:r>
            <a:endParaRPr lang="ru-RU" sz="24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54953" y="525994"/>
            <a:ext cx="8825659" cy="706964"/>
          </a:xfrm>
        </p:spPr>
        <p:txBody>
          <a:bodyPr/>
          <a:lstStyle/>
          <a:p>
            <a:pPr algn="ctr"/>
            <a:r>
              <a:rPr lang="ru-RU" b="1" dirty="0" smtClean="0"/>
              <a:t>Введение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858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3" y="2222205"/>
            <a:ext cx="10221883" cy="4412512"/>
          </a:xfrm>
        </p:spPr>
        <p:txBody>
          <a:bodyPr/>
          <a:lstStyle/>
          <a:p>
            <a:r>
              <a:rPr lang="ru-RU" sz="2400" b="1" dirty="0"/>
              <a:t>М</a:t>
            </a:r>
            <a:r>
              <a:rPr lang="ru-RU" sz="2400" b="1" dirty="0" smtClean="0"/>
              <a:t>ужчина 18 лет (тупая травма </a:t>
            </a:r>
            <a:r>
              <a:rPr lang="ru-RU" sz="2400" b="1" dirty="0"/>
              <a:t>мошонки, </a:t>
            </a:r>
            <a:r>
              <a:rPr lang="ru-RU" sz="2400" b="1" dirty="0" smtClean="0"/>
              <a:t>полученная </a:t>
            </a:r>
            <a:r>
              <a:rPr lang="ru-RU" sz="2400" b="1" dirty="0"/>
              <a:t>во время </a:t>
            </a:r>
            <a:r>
              <a:rPr lang="ru-RU" sz="2400" b="1" dirty="0" smtClean="0"/>
              <a:t>матча)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Жалобы</a:t>
            </a:r>
          </a:p>
          <a:p>
            <a:pPr marL="0" indent="0">
              <a:buNone/>
            </a:pPr>
            <a:r>
              <a:rPr lang="ru-RU" sz="2400" b="1" dirty="0" smtClean="0"/>
              <a:t>Боль в левом яичке, отек мошонки</a:t>
            </a:r>
          </a:p>
          <a:p>
            <a:endParaRPr lang="ru-RU" sz="2400" b="1" dirty="0" smtClean="0"/>
          </a:p>
          <a:p>
            <a:r>
              <a:rPr lang="en-US" sz="2400" b="1" dirty="0" smtClean="0"/>
              <a:t>Status </a:t>
            </a:r>
            <a:r>
              <a:rPr lang="en-US" sz="2400" b="1" dirty="0" err="1" smtClean="0"/>
              <a:t>localis</a:t>
            </a:r>
            <a:endParaRPr lang="en-US" sz="2400" b="1" dirty="0" smtClean="0"/>
          </a:p>
          <a:p>
            <a:pPr marL="0" indent="0">
              <a:buNone/>
            </a:pPr>
            <a:r>
              <a:rPr lang="ru-RU" sz="2400" b="1" dirty="0" smtClean="0"/>
              <a:t>Левое яичко болезненное при пальпации, выраженный отек по сравнению с </a:t>
            </a:r>
            <a:r>
              <a:rPr lang="ru-RU" sz="2400" b="1" dirty="0" err="1" smtClean="0"/>
              <a:t>контрлатеральным</a:t>
            </a:r>
            <a:r>
              <a:rPr lang="ru-RU" sz="2400" b="1" dirty="0" smtClean="0"/>
              <a:t> яичком</a:t>
            </a:r>
            <a:endParaRPr lang="en-US" sz="2400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1154953" y="525994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Клинический случай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9356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680483"/>
            <a:ext cx="8825659" cy="936354"/>
          </a:xfrm>
        </p:spPr>
        <p:txBody>
          <a:bodyPr/>
          <a:lstStyle/>
          <a:p>
            <a:pPr algn="ctr"/>
            <a:r>
              <a:rPr lang="ru-RU" b="1" dirty="0"/>
              <a:t>Ультразвуковое исследование органов </a:t>
            </a:r>
            <a:r>
              <a:rPr lang="ru-RU" b="1" dirty="0" smtClean="0"/>
              <a:t>мошонки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2" y="2284522"/>
            <a:ext cx="10572760" cy="438209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Линейный датчик (7–12 </a:t>
            </a:r>
            <a:r>
              <a:rPr lang="ru-RU" sz="2400" b="1" dirty="0"/>
              <a:t>МГц) </a:t>
            </a:r>
            <a:endParaRPr lang="ru-RU" sz="2400" b="1" dirty="0" smtClean="0"/>
          </a:p>
          <a:p>
            <a:r>
              <a:rPr lang="ru-RU" sz="2400" b="1" dirty="0" smtClean="0"/>
              <a:t>Мошонку </a:t>
            </a:r>
            <a:r>
              <a:rPr lang="ru-RU" sz="2400" b="1" dirty="0"/>
              <a:t>следует поддерживать с помощью полотенца, помещенного между приведенными бедрами, при этом </a:t>
            </a:r>
            <a:r>
              <a:rPr lang="ru-RU" sz="2400" b="1" dirty="0" smtClean="0"/>
              <a:t>половой член </a:t>
            </a:r>
            <a:r>
              <a:rPr lang="ru-RU" sz="2400" b="1" dirty="0"/>
              <a:t>смещен от </a:t>
            </a:r>
            <a:r>
              <a:rPr lang="ru-RU" sz="2400" b="1" dirty="0" smtClean="0"/>
              <a:t>мошонки</a:t>
            </a:r>
          </a:p>
          <a:p>
            <a:r>
              <a:rPr lang="ru-RU" sz="2400" b="1" dirty="0"/>
              <a:t>Рука, держащая </a:t>
            </a:r>
            <a:r>
              <a:rPr lang="ru-RU" sz="2400" b="1" dirty="0" smtClean="0"/>
              <a:t>датчик, опирается </a:t>
            </a:r>
            <a:r>
              <a:rPr lang="ru-RU" sz="2400" b="1" dirty="0"/>
              <a:t>на </a:t>
            </a:r>
            <a:r>
              <a:rPr lang="ru-RU" sz="2400" b="1" dirty="0" smtClean="0"/>
              <a:t>бедро</a:t>
            </a:r>
          </a:p>
          <a:p>
            <a:r>
              <a:rPr lang="ru-RU" sz="2400" b="1" dirty="0" smtClean="0"/>
              <a:t>Каждое </a:t>
            </a:r>
            <a:r>
              <a:rPr lang="ru-RU" sz="2400" b="1" dirty="0"/>
              <a:t>яичко следует визуализировать в </a:t>
            </a:r>
            <a:r>
              <a:rPr lang="ru-RU" sz="2400" b="1" dirty="0" smtClean="0"/>
              <a:t>продольной и поперечной </a:t>
            </a:r>
            <a:r>
              <a:rPr lang="ru-RU" sz="2400" b="1" dirty="0"/>
              <a:t>плоскостях </a:t>
            </a:r>
            <a:endParaRPr lang="ru-RU" sz="2400" b="1" dirty="0" smtClean="0"/>
          </a:p>
          <a:p>
            <a:r>
              <a:rPr lang="ru-RU" sz="2400" b="1" dirty="0" smtClean="0"/>
              <a:t>При выявлении патологического процесса органов мошонки с одной стороны  необходимо провести сравнение с аналогичным участком  контралатеральной стороны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9560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317899"/>
            <a:ext cx="10147455" cy="41466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Структура яичка однородная</a:t>
            </a:r>
          </a:p>
          <a:p>
            <a:r>
              <a:rPr lang="ru-RU" sz="2400" b="1" dirty="0" err="1" smtClean="0"/>
              <a:t>Эхогенность</a:t>
            </a:r>
            <a:r>
              <a:rPr lang="ru-RU" sz="2400" b="1" dirty="0" smtClean="0"/>
              <a:t> средняя</a:t>
            </a:r>
          </a:p>
          <a:p>
            <a:r>
              <a:rPr lang="ru-RU" sz="2400" b="1" dirty="0" smtClean="0"/>
              <a:t>Размер 5 </a:t>
            </a:r>
            <a:r>
              <a:rPr lang="ru-RU" sz="2400" b="1" dirty="0"/>
              <a:t>× 3 × 2 </a:t>
            </a:r>
            <a:r>
              <a:rPr lang="ru-RU" sz="2400" b="1" dirty="0" smtClean="0"/>
              <a:t>см</a:t>
            </a:r>
          </a:p>
          <a:p>
            <a:r>
              <a:rPr lang="ru-RU" sz="2400" b="1" dirty="0" smtClean="0"/>
              <a:t>Белочная оболочка </a:t>
            </a:r>
            <a:r>
              <a:rPr lang="ru-RU" sz="2400" b="1" dirty="0"/>
              <a:t>окружает яичко и выглядит как тонкая </a:t>
            </a:r>
            <a:r>
              <a:rPr lang="ru-RU" sz="2400" b="1" dirty="0" smtClean="0"/>
              <a:t>линия повышенной </a:t>
            </a:r>
            <a:r>
              <a:rPr lang="ru-RU" sz="2400" b="1" dirty="0" err="1" smtClean="0"/>
              <a:t>эхогенности</a:t>
            </a:r>
            <a:endParaRPr lang="ru-RU" sz="2400" b="1" dirty="0" smtClean="0"/>
          </a:p>
          <a:p>
            <a:r>
              <a:rPr lang="ru-RU" sz="2400" b="1" dirty="0" smtClean="0"/>
              <a:t>Придаток </a:t>
            </a:r>
            <a:r>
              <a:rPr lang="ru-RU" sz="2400" b="1" dirty="0"/>
              <a:t>яичка </a:t>
            </a:r>
            <a:r>
              <a:rPr lang="ru-RU" sz="2400" b="1" dirty="0" smtClean="0"/>
              <a:t>визуализируется как </a:t>
            </a:r>
            <a:r>
              <a:rPr lang="ru-RU" sz="2400" b="1" dirty="0"/>
              <a:t>длинная </a:t>
            </a:r>
            <a:r>
              <a:rPr lang="ru-RU" sz="2400" b="1" dirty="0" smtClean="0"/>
              <a:t>трубчатая </a:t>
            </a:r>
            <a:r>
              <a:rPr lang="ru-RU" sz="2400" b="1" dirty="0"/>
              <a:t>структура, граничащая с задней </a:t>
            </a:r>
            <a:r>
              <a:rPr lang="ru-RU" sz="2400" b="1" dirty="0" smtClean="0"/>
              <a:t>поверхностью </a:t>
            </a:r>
            <a:r>
              <a:rPr lang="ru-RU" sz="2400" b="1" dirty="0"/>
              <a:t>яичка. Как правило, </a:t>
            </a:r>
            <a:r>
              <a:rPr lang="ru-RU" sz="2400" b="1" dirty="0" smtClean="0"/>
              <a:t>бывает </a:t>
            </a:r>
            <a:r>
              <a:rPr lang="ru-RU" sz="2400" b="1" dirty="0" err="1" smtClean="0"/>
              <a:t>изоэхогенным</a:t>
            </a:r>
            <a:r>
              <a:rPr lang="ru-RU" sz="2400" b="1" dirty="0" smtClean="0"/>
              <a:t> </a:t>
            </a:r>
            <a:r>
              <a:rPr lang="ru-RU" sz="2400" b="1" dirty="0"/>
              <a:t>или </a:t>
            </a:r>
            <a:r>
              <a:rPr lang="ru-RU" sz="2400" b="1" dirty="0" err="1" smtClean="0"/>
              <a:t>гиперэхогенным</a:t>
            </a:r>
            <a:r>
              <a:rPr lang="ru-RU" sz="2400" b="1" dirty="0" smtClean="0"/>
              <a:t>, </a:t>
            </a:r>
            <a:r>
              <a:rPr lang="ru-RU" sz="2400" b="1" dirty="0"/>
              <a:t>однородной структуры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54954" y="606055"/>
            <a:ext cx="9052303" cy="1360968"/>
          </a:xfrm>
        </p:spPr>
        <p:txBody>
          <a:bodyPr/>
          <a:lstStyle/>
          <a:p>
            <a:pPr algn="ctr"/>
            <a:r>
              <a:rPr lang="ru-RU" b="1" dirty="0"/>
              <a:t>Ультразвуковое исследование органов мошонки</a:t>
            </a:r>
            <a:r>
              <a:rPr lang="ru-RU" b="1" dirty="0" smtClean="0"/>
              <a:t>. Норма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45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3" y="2402958"/>
            <a:ext cx="10317576" cy="392489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Увеличение размера по сравнению  с </a:t>
            </a:r>
            <a:r>
              <a:rPr lang="ru-RU" sz="2800" b="1" dirty="0" err="1" smtClean="0"/>
              <a:t>контрлатеральным</a:t>
            </a:r>
            <a:r>
              <a:rPr lang="ru-RU" sz="2800" b="1" dirty="0" smtClean="0"/>
              <a:t> яичком </a:t>
            </a:r>
          </a:p>
          <a:p>
            <a:r>
              <a:rPr lang="ru-RU" sz="2800" b="1" dirty="0" smtClean="0"/>
              <a:t>Неоднородная структура</a:t>
            </a:r>
          </a:p>
          <a:p>
            <a:r>
              <a:rPr lang="ru-RU" sz="2800" b="1" dirty="0" smtClean="0"/>
              <a:t>Контур яичка неровный</a:t>
            </a:r>
          </a:p>
          <a:p>
            <a:r>
              <a:rPr lang="ru-RU" sz="2800" b="1" dirty="0" smtClean="0"/>
              <a:t>Нарушение целостности белочной оболочки</a:t>
            </a:r>
          </a:p>
          <a:p>
            <a:r>
              <a:rPr lang="ru-RU" sz="2800" b="1" dirty="0" err="1" smtClean="0"/>
              <a:t>Анэхогенные</a:t>
            </a:r>
            <a:r>
              <a:rPr lang="ru-RU" sz="2800" b="1" dirty="0" smtClean="0"/>
              <a:t> участки (</a:t>
            </a:r>
            <a:r>
              <a:rPr lang="ru-RU" sz="2800" b="1" dirty="0" err="1" smtClean="0"/>
              <a:t>гематоцеле</a:t>
            </a:r>
            <a:r>
              <a:rPr lang="ru-RU" sz="2800" b="1" dirty="0" smtClean="0"/>
              <a:t>) </a:t>
            </a:r>
          </a:p>
          <a:p>
            <a:pPr marL="0" indent="0">
              <a:buNone/>
            </a:pPr>
            <a:endParaRPr lang="ru-RU" sz="2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1154953" y="525994"/>
            <a:ext cx="8825659" cy="1674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Ультразвуковые признаки разрыва яичка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622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93" y="2384107"/>
            <a:ext cx="10313581" cy="3782777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1154953" y="525994"/>
            <a:ext cx="8825659" cy="1674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Ультразвуковое исследование органов мошонки. Поперечное сканирование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6098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76" y="2477387"/>
            <a:ext cx="10665091" cy="38064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 bwMode="gray">
          <a:xfrm>
            <a:off x="1154953" y="525994"/>
            <a:ext cx="8825659" cy="1674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/>
              <a:t>Ультразвуковое исследование органов мошонки. Продольное сканирование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96353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272</TotalTime>
  <Words>614</Words>
  <Application>Microsoft Office PowerPoint</Application>
  <PresentationFormat>Широкоэкранный</PresentationFormat>
  <Paragraphs>81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Совет директоров</vt:lpstr>
      <vt:lpstr>Тупая травма мошонки. Разрыв яичка</vt:lpstr>
      <vt:lpstr>Актуальность</vt:lpstr>
      <vt:lpstr>Введение</vt:lpstr>
      <vt:lpstr>Презентация PowerPoint</vt:lpstr>
      <vt:lpstr>Ультразвуковое исследование органов мошонки</vt:lpstr>
      <vt:lpstr>Ультразвуковое исследование органов мошонки. Норма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Тупая травма мошонки. Разрыв яичка</dc:title>
  <dc:creator>79082</dc:creator>
  <cp:lastModifiedBy>79082</cp:lastModifiedBy>
  <cp:revision>25</cp:revision>
  <dcterms:created xsi:type="dcterms:W3CDTF">2021-04-20T11:16:00Z</dcterms:created>
  <dcterms:modified xsi:type="dcterms:W3CDTF">2021-05-01T02:30:52Z</dcterms:modified>
</cp:coreProperties>
</file>