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8" r:id="rId5"/>
    <p:sldId id="268" r:id="rId6"/>
    <p:sldId id="263" r:id="rId7"/>
    <p:sldId id="267" r:id="rId8"/>
    <p:sldId id="265" r:id="rId9"/>
    <p:sldId id="266" r:id="rId10"/>
    <p:sldId id="261" r:id="rId11"/>
    <p:sldId id="260" r:id="rId12"/>
    <p:sldId id="25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54DB-FB36-464D-AD4A-4D7622C4E82D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BB72-947E-4F2B-B645-7C8A4862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k@ds-shira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Много фоток\Фото с ноутбука\Фото недвижимости\IMG_9827.jp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/>
          <a:stretch>
            <a:fillRect/>
          </a:stretch>
        </p:blipFill>
        <p:spPr bwMode="auto">
          <a:xfrm>
            <a:off x="-498947" y="0"/>
            <a:ext cx="9793347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09270" y="116632"/>
            <a:ext cx="8934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Федеральное государственное бюджетное учреждение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детский </a:t>
            </a:r>
            <a:r>
              <a:rPr lang="ru-RU" sz="2000" b="1" dirty="0">
                <a:solidFill>
                  <a:srgbClr val="002060"/>
                </a:solidFill>
              </a:rPr>
              <a:t>санаторий «Озеро </a:t>
            </a:r>
            <a:r>
              <a:rPr lang="ru-RU" sz="2000" b="1" dirty="0" err="1">
                <a:solidFill>
                  <a:srgbClr val="002060"/>
                </a:solidFill>
              </a:rPr>
              <a:t>Шира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r>
              <a:rPr lang="ru-RU" sz="2000" b="1" dirty="0" smtClean="0">
                <a:solidFill>
                  <a:srgbClr val="002060"/>
                </a:solidFill>
              </a:rPr>
              <a:t>Министерства </a:t>
            </a:r>
            <a:r>
              <a:rPr lang="ru-RU" sz="2000" b="1" dirty="0">
                <a:solidFill>
                  <a:srgbClr val="002060"/>
                </a:solidFill>
              </a:rPr>
              <a:t>здравоохранения Российской </a:t>
            </a:r>
            <a:r>
              <a:rPr lang="ru-RU" sz="2000" b="1" dirty="0" smtClean="0">
                <a:solidFill>
                  <a:srgbClr val="002060"/>
                </a:solidFill>
              </a:rPr>
              <a:t>Федерации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Респ</a:t>
            </a:r>
            <a:r>
              <a:rPr lang="ru-RU" dirty="0" smtClean="0">
                <a:solidFill>
                  <a:srgbClr val="002060"/>
                </a:solidFill>
              </a:rPr>
              <a:t>. Хакасия, </a:t>
            </a:r>
            <a:r>
              <a:rPr lang="ru-RU" dirty="0" err="1" smtClean="0">
                <a:solidFill>
                  <a:srgbClr val="002060"/>
                </a:solidFill>
              </a:rPr>
              <a:t>Ширинский</a:t>
            </a:r>
            <a:r>
              <a:rPr lang="ru-RU" dirty="0" smtClean="0">
                <a:solidFill>
                  <a:srgbClr val="002060"/>
                </a:solidFill>
              </a:rPr>
              <a:t> район, п. Жемчужный, ул. Санаторная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6021288"/>
            <a:ext cx="234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п. Жемчужный, 2022г.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ds-shira.ru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ного фоток\Эмблена санатория\so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320480" cy="412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Вакансии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55699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В санаторий требуются: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sz="4000" dirty="0" smtClean="0">
                <a:solidFill>
                  <a:srgbClr val="002060"/>
                </a:solidFill>
              </a:rPr>
              <a:t>Врач-физиотерапевт</a:t>
            </a:r>
          </a:p>
          <a:p>
            <a:pPr marL="90488" indent="-1588" algn="ctr" defTabSz="447675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Врач-диетолог</a:t>
            </a:r>
          </a:p>
          <a:p>
            <a:pPr marL="90488" indent="-1588" algn="ctr" defTabSz="447675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Врач-педиатр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Заработная плата врачей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pPr marL="180975" indent="-163513">
              <a:tabLst>
                <a:tab pos="538163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Средняя заработная плата врачей составляет </a:t>
            </a:r>
            <a:r>
              <a:rPr lang="ru-RU" sz="2400" b="1" u="sng" dirty="0" smtClean="0">
                <a:solidFill>
                  <a:srgbClr val="002060"/>
                </a:solidFill>
              </a:rPr>
              <a:t>85 9270, 54 руб.</a:t>
            </a:r>
          </a:p>
          <a:p>
            <a:pPr marL="180975" indent="-1588" algn="ctr">
              <a:buNone/>
              <a:tabLst>
                <a:tab pos="806450" algn="l"/>
              </a:tabLst>
            </a:pPr>
            <a:r>
              <a:rPr lang="ru-RU" sz="1700" dirty="0" smtClean="0">
                <a:solidFill>
                  <a:srgbClr val="002060"/>
                </a:solidFill>
              </a:rPr>
              <a:t>(заработная плата врачей до 200 процентов от средней заработной платы в регионе)</a:t>
            </a:r>
          </a:p>
          <a:p>
            <a:pPr marL="180975" indent="-163513">
              <a:tabLst>
                <a:tab pos="806450" algn="l"/>
              </a:tabLst>
            </a:pPr>
            <a:endParaRPr lang="ru-RU" dirty="0" smtClean="0">
              <a:solidFill>
                <a:srgbClr val="002060"/>
              </a:solidFill>
            </a:endParaRPr>
          </a:p>
          <a:p>
            <a:pPr marL="180975" indent="-163513">
              <a:tabLst>
                <a:tab pos="806450" algn="l"/>
              </a:tabLst>
            </a:pPr>
            <a:r>
              <a:rPr lang="ru-RU" sz="2600" b="1" dirty="0" smtClean="0">
                <a:solidFill>
                  <a:srgbClr val="002060"/>
                </a:solidFill>
              </a:rPr>
              <a:t>Стимулирующие выплаты работникам учреждения: </a:t>
            </a:r>
          </a:p>
          <a:p>
            <a:pPr marL="180975" indent="177800">
              <a:buFont typeface="+mj-lt"/>
              <a:buAutoNum type="arabicPeriod"/>
              <a:tabLst>
                <a:tab pos="447675" algn="l"/>
                <a:tab pos="806450" algn="l"/>
              </a:tabLst>
            </a:pPr>
            <a:r>
              <a:rPr lang="ru-RU" sz="1700" dirty="0" smtClean="0">
                <a:solidFill>
                  <a:srgbClr val="002060"/>
                </a:solidFill>
              </a:rPr>
              <a:t>выплата за высокое качество работ; выплата за выслугу лет – до 15% от оклада; </a:t>
            </a:r>
          </a:p>
          <a:p>
            <a:pPr marL="180975" indent="177800">
              <a:buFont typeface="+mj-lt"/>
              <a:buAutoNum type="arabicPeriod"/>
              <a:tabLst>
                <a:tab pos="447675" algn="l"/>
                <a:tab pos="806450" algn="l"/>
              </a:tabLst>
            </a:pPr>
            <a:r>
              <a:rPr lang="ru-RU" sz="1700" dirty="0" smtClean="0">
                <a:solidFill>
                  <a:srgbClr val="002060"/>
                </a:solidFill>
              </a:rPr>
              <a:t>надбавка за квалификационную категорию до 15% от оклада;  </a:t>
            </a:r>
          </a:p>
          <a:p>
            <a:pPr marL="180975" indent="177800">
              <a:buFont typeface="+mj-lt"/>
              <a:buAutoNum type="arabicPeriod"/>
              <a:tabLst>
                <a:tab pos="447675" algn="l"/>
                <a:tab pos="806450" algn="l"/>
              </a:tabLst>
            </a:pPr>
            <a:r>
              <a:rPr lang="ru-RU" sz="1700" dirty="0" smtClean="0">
                <a:solidFill>
                  <a:srgbClr val="002060"/>
                </a:solidFill>
              </a:rPr>
              <a:t>премии.</a:t>
            </a:r>
          </a:p>
          <a:p>
            <a:pPr marL="180975" indent="-163513">
              <a:tabLst>
                <a:tab pos="806450" algn="l"/>
              </a:tabLst>
            </a:pPr>
            <a:endParaRPr lang="ru-RU" dirty="0" smtClean="0">
              <a:solidFill>
                <a:srgbClr val="002060"/>
              </a:solidFill>
            </a:endParaRPr>
          </a:p>
          <a:p>
            <a:pPr marL="180975" indent="-163513">
              <a:tabLst>
                <a:tab pos="806450" algn="l"/>
              </a:tabLst>
            </a:pPr>
            <a:r>
              <a:rPr lang="ru-RU" sz="2600" b="1" dirty="0" smtClean="0">
                <a:solidFill>
                  <a:srgbClr val="002060"/>
                </a:solidFill>
              </a:rPr>
              <a:t>Ежемесячная денежная выплата по оплате жилого помещения и коммунальных услуг в размере 1 200 руб.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Контактные данные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4888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8(39035) 9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72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56,  </a:t>
            </a:r>
            <a:r>
              <a:rPr lang="en-US" dirty="0" smtClean="0">
                <a:solidFill>
                  <a:srgbClr val="002060"/>
                </a:solidFill>
              </a:rPr>
              <a:t>+7</a:t>
            </a:r>
            <a:r>
              <a:rPr lang="ru-RU" dirty="0" smtClean="0">
                <a:solidFill>
                  <a:srgbClr val="002060"/>
                </a:solidFill>
              </a:rPr>
              <a:t> 913 449 99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46 Начальник </a:t>
            </a:r>
            <a:r>
              <a:rPr lang="ru-RU" smtClean="0">
                <a:solidFill>
                  <a:srgbClr val="002060"/>
                </a:solidFill>
              </a:rPr>
              <a:t>отдела кадров: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Оксана Николаевна Белавина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Адрес электронной почты  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ok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@</a:t>
            </a:r>
            <a:r>
              <a:rPr lang="en-US" dirty="0" err="1" smtClean="0">
                <a:solidFill>
                  <a:srgbClr val="002060"/>
                </a:solidFill>
                <a:hlinkClick r:id="rId2"/>
              </a:rPr>
              <a:t>ds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hlinkClick r:id="rId2"/>
              </a:rPr>
              <a:t>shira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hlinkClick r:id="rId2"/>
              </a:rPr>
              <a:t>ru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Главный врач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Много фоток\Ноябрь\IMG_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25" r="16825"/>
          <a:stretch>
            <a:fillRect/>
          </a:stretch>
        </p:blipFill>
        <p:spPr bwMode="auto">
          <a:xfrm>
            <a:off x="611560" y="1700808"/>
            <a:ext cx="3511655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1" y="1700808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Тимошенко Юлия Евгеньевна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2003 году окончила ГОУ ВПО «Красноярский государственный медицинский университет им. проф. В.Ф. </a:t>
            </a:r>
            <a:r>
              <a:rPr lang="ru-RU" dirty="0" err="1" smtClean="0">
                <a:solidFill>
                  <a:srgbClr val="002060"/>
                </a:solidFill>
              </a:rPr>
              <a:t>Войно-Ясенецкого</a:t>
            </a:r>
            <a:r>
              <a:rPr lang="ru-RU" dirty="0" smtClean="0">
                <a:solidFill>
                  <a:srgbClr val="002060"/>
                </a:solidFill>
              </a:rPr>
              <a:t> по специальности «Педиатрия».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Общая информация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>
              <a:spcBef>
                <a:spcPts val="1200"/>
              </a:spcBef>
            </a:pPr>
            <a:r>
              <a:rPr lang="ru-RU" dirty="0" smtClean="0">
                <a:solidFill>
                  <a:srgbClr val="002060"/>
                </a:solidFill>
              </a:rPr>
              <a:t>Профиль: болезни органов пищеварения, болезни уха и сосцевидного отростка</a:t>
            </a:r>
          </a:p>
          <a:p>
            <a:pPr marL="360000">
              <a:spcBef>
                <a:spcPts val="1200"/>
              </a:spcBef>
            </a:pPr>
            <a:r>
              <a:rPr lang="ru-RU" dirty="0" smtClean="0">
                <a:solidFill>
                  <a:srgbClr val="002060"/>
                </a:solidFill>
              </a:rPr>
              <a:t>Категория пациентов: дети в возрасте от 7 до 15 лет включительно</a:t>
            </a:r>
          </a:p>
          <a:p>
            <a:pPr marL="360000">
              <a:spcBef>
                <a:spcPts val="1200"/>
              </a:spcBef>
            </a:pPr>
            <a:r>
              <a:rPr lang="ru-RU" dirty="0" smtClean="0">
                <a:solidFill>
                  <a:srgbClr val="002060"/>
                </a:solidFill>
              </a:rPr>
              <a:t>Коечная мощность: 320 круглогодичных коек</a:t>
            </a:r>
          </a:p>
          <a:p>
            <a:pPr marL="360000">
              <a:spcBef>
                <a:spcPts val="1200"/>
              </a:spcBef>
            </a:pPr>
            <a:r>
              <a:rPr lang="ru-RU" dirty="0" smtClean="0">
                <a:solidFill>
                  <a:srgbClr val="002060"/>
                </a:solidFill>
              </a:rPr>
              <a:t>Срок лечения:  21 день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Расположение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ren\Desktop\2022-05-18_09-34-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8092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E:\Много фоток\Природа курорта\PICT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080453" cy="3024336"/>
          </a:xfrm>
          <a:prstGeom prst="rect">
            <a:avLst/>
          </a:prstGeom>
          <a:noFill/>
        </p:spPr>
      </p:pic>
      <p:pic>
        <p:nvPicPr>
          <p:cNvPr id="2050" name="Picture 2" descr="C:\Users\зам. по мед. части\Desktop\Downloads\kokova\Фото санаторий\фото\Здания санатория\DSC_2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960440" cy="2952328"/>
          </a:xfrm>
          <a:prstGeom prst="rect">
            <a:avLst/>
          </a:prstGeom>
          <a:noFill/>
        </p:spPr>
      </p:pic>
      <p:pic>
        <p:nvPicPr>
          <p:cNvPr id="2051" name="Picture 3" descr="C:\Users\зам. по мед. части\Desktop\Downloads\kokova\Фото санаторий\фото\Территория\DSC_2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9"/>
            <a:ext cx="4032448" cy="2952327"/>
          </a:xfrm>
          <a:prstGeom prst="rect">
            <a:avLst/>
          </a:prstGeom>
          <a:noFill/>
        </p:spPr>
      </p:pic>
      <p:pic>
        <p:nvPicPr>
          <p:cNvPr id="2052" name="Picture 4" descr="C:\Users\зам. по мед. части\Desktop\Downloads\kokova\Фото санаторий\фото\Территория\IMG_407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5"/>
            <a:ext cx="396043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Лечебные факторы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Озерная и скважинная минеральные воды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Лечебные грязи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Климат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Эффективность лечения детей в детском санатории составляет 98-99%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Методы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Водолечение/</a:t>
            </a:r>
            <a:r>
              <a:rPr lang="ru-RU" dirty="0" err="1" smtClean="0">
                <a:solidFill>
                  <a:srgbClr val="002060"/>
                </a:solidFill>
              </a:rPr>
              <a:t>бальнео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лечение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Грязелечение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Физиолечение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Аэрозольтерапия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Натуротерапия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Психотерапия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Терренкур и Лечебная физкультура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Диетическое питание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Климатотерапия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gren\Desktop\Ярмарка вакансий\Фото санаторий\Лечебный процесс\IMG_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3528392" cy="2232248"/>
          </a:xfrm>
          <a:prstGeom prst="rect">
            <a:avLst/>
          </a:prstGeom>
          <a:noFill/>
        </p:spPr>
      </p:pic>
      <p:pic>
        <p:nvPicPr>
          <p:cNvPr id="3076" name="Picture 4" descr="C:\Users\gren\Desktop\Ярмарка вакансий\Фото санаторий\Лечебный процесс\детенз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37112"/>
            <a:ext cx="3384376" cy="2160240"/>
          </a:xfrm>
          <a:prstGeom prst="rect">
            <a:avLst/>
          </a:prstGeom>
          <a:noFill/>
        </p:spPr>
      </p:pic>
      <p:pic>
        <p:nvPicPr>
          <p:cNvPr id="3075" name="Picture 3" descr="C:\Users\gren\Desktop\Ярмарка вакансий\Фото санаторий\Лечебный процесс\IMG_4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309634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Методы диагностики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6491064" cy="2376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Лабораторные исследования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Функциональные исследования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Ультразвуковое обследование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Эндоскопическое обследование</a:t>
            </a:r>
          </a:p>
        </p:txBody>
      </p:sp>
      <p:pic>
        <p:nvPicPr>
          <p:cNvPr id="2051" name="Picture 3" descr="C:\Users\gren\Desktop\Ярмарка вакансий\Фото санаторий\Лечебный процесс\IMG_4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2952328" cy="2202598"/>
          </a:xfrm>
          <a:prstGeom prst="rect">
            <a:avLst/>
          </a:prstGeom>
          <a:noFill/>
        </p:spPr>
      </p:pic>
      <p:pic>
        <p:nvPicPr>
          <p:cNvPr id="2052" name="Picture 4" descr="C:\Users\gren\Desktop\Ярмарка вакансий\Фото санаторий\Лечебный процесс\IMG_4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89040"/>
            <a:ext cx="2880320" cy="2232248"/>
          </a:xfrm>
          <a:prstGeom prst="rect">
            <a:avLst/>
          </a:prstGeom>
          <a:noFill/>
        </p:spPr>
      </p:pic>
      <p:pic>
        <p:nvPicPr>
          <p:cNvPr id="1027" name="Picture 3" descr="C:\Users\зам. по мед. части\Desktop\Downloads\kokova\Фото санаторий\фото\Лечебная база\Лаборатория\IMG_3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gren\Desktop\Ярмарка вакансий\Фото санаторий\Лечебный процесс\IMG_4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365104"/>
            <a:ext cx="3489226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Оснащение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3816424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Гастроэнтерологическое отделение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Лечебно-диагностическое отделение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Физиотерапевтическое отделение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Залы лечебной физкультуры и тренажеров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Бассейн, сауна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Бювет с минеральной водой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Столовая, библиотека, танцевальный зал, кинозал.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gren\Desktop\Ярмарка вакансий\Фото санаторий\Лечебный процесс\IMG_3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3528392" cy="2232247"/>
          </a:xfrm>
          <a:prstGeom prst="rect">
            <a:avLst/>
          </a:prstGeom>
          <a:noFill/>
        </p:spPr>
      </p:pic>
      <p:pic>
        <p:nvPicPr>
          <p:cNvPr id="4099" name="Picture 3" descr="C:\Users\gren\Desktop\Ярмарка вакансий\Фото санаторий\Лечебный процесс\IMG_3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295232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206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Главный врач</vt:lpstr>
      <vt:lpstr>Общая информация</vt:lpstr>
      <vt:lpstr>Расположение</vt:lpstr>
      <vt:lpstr>Презентация PowerPoint</vt:lpstr>
      <vt:lpstr>Лечебные факторы</vt:lpstr>
      <vt:lpstr>Методы лечения</vt:lpstr>
      <vt:lpstr>Методы диагностики</vt:lpstr>
      <vt:lpstr>Оснащение</vt:lpstr>
      <vt:lpstr>Вакансии</vt:lpstr>
      <vt:lpstr>Заработная плата врачей</vt:lpstr>
      <vt:lpstr>Контактные данные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gren</dc:creator>
  <cp:lastModifiedBy>Ткаченко</cp:lastModifiedBy>
  <cp:revision>50</cp:revision>
  <dcterms:created xsi:type="dcterms:W3CDTF">2022-05-17T02:49:31Z</dcterms:created>
  <dcterms:modified xsi:type="dcterms:W3CDTF">2022-05-18T11:15:36Z</dcterms:modified>
</cp:coreProperties>
</file>