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7" r:id="rId6"/>
    <p:sldId id="286" r:id="rId7"/>
    <p:sldId id="283" r:id="rId8"/>
    <p:sldId id="293" r:id="rId9"/>
    <p:sldId id="262" r:id="rId10"/>
    <p:sldId id="268" r:id="rId11"/>
    <p:sldId id="276" r:id="rId12"/>
    <p:sldId id="278" r:id="rId13"/>
    <p:sldId id="263" r:id="rId14"/>
    <p:sldId id="269" r:id="rId15"/>
    <p:sldId id="291" r:id="rId16"/>
    <p:sldId id="275" r:id="rId17"/>
    <p:sldId id="279" r:id="rId18"/>
    <p:sldId id="285" r:id="rId19"/>
    <p:sldId id="265" r:id="rId20"/>
    <p:sldId id="270" r:id="rId21"/>
    <p:sldId id="273" r:id="rId22"/>
    <p:sldId id="281" r:id="rId23"/>
    <p:sldId id="264" r:id="rId24"/>
    <p:sldId id="271" r:id="rId25"/>
    <p:sldId id="274" r:id="rId26"/>
    <p:sldId id="280" r:id="rId27"/>
    <p:sldId id="292" r:id="rId28"/>
    <p:sldId id="266" r:id="rId29"/>
    <p:sldId id="277" r:id="rId30"/>
    <p:sldId id="272" r:id="rId31"/>
    <p:sldId id="282" r:id="rId32"/>
    <p:sldId id="284" r:id="rId33"/>
    <p:sldId id="26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slow060@gmail.com" initials="k" lastIdx="5" clrIdx="0">
    <p:extLst>
      <p:ext uri="{19B8F6BF-5375-455C-9EA6-DF929625EA0E}">
        <p15:presenceInfo xmlns="" xmlns:p15="http://schemas.microsoft.com/office/powerpoint/2012/main" userId="88f7ebab1ebb99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CE6"/>
    <a:srgbClr val="B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-558" y="-9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15:33:06.586" idx="5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15:33:06.586" idx="4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15:33:06.586" idx="2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15:33:06.586" idx="3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15:33:06.586" idx="1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751828-53EC-4256-ACC7-61E5261E250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DBCECB-C1FF-4A99-9623-FE88425C0E11}">
      <dgm:prSet/>
      <dgm:spPr/>
      <dgm:t>
        <a:bodyPr/>
        <a:lstStyle/>
        <a:p>
          <a:r>
            <a:rPr lang="ru-RU" b="1" dirty="0"/>
            <a:t>ОСОБО ОПАСНЫЕ ИНФЕКЦИИ</a:t>
          </a:r>
          <a:r>
            <a:rPr lang="ru-RU" dirty="0"/>
            <a:t> – ряд инфекционных заболеваний, представляющих исключительную эпидемическую опасность.</a:t>
          </a:r>
          <a:endParaRPr lang="en-US" dirty="0"/>
        </a:p>
      </dgm:t>
    </dgm:pt>
    <dgm:pt modelId="{7CB0344C-0F4A-4E97-B2E0-6644E972505D}" type="parTrans" cxnId="{E7467294-4158-49F7-B1DF-2EAAD54AF3F9}">
      <dgm:prSet/>
      <dgm:spPr/>
      <dgm:t>
        <a:bodyPr/>
        <a:lstStyle/>
        <a:p>
          <a:endParaRPr lang="en-US"/>
        </a:p>
      </dgm:t>
    </dgm:pt>
    <dgm:pt modelId="{F1E06183-427C-4660-8E72-C69A1F75285A}" type="sibTrans" cxnId="{E7467294-4158-49F7-B1DF-2EAAD54AF3F9}">
      <dgm:prSet/>
      <dgm:spPr/>
      <dgm:t>
        <a:bodyPr/>
        <a:lstStyle/>
        <a:p>
          <a:endParaRPr lang="en-US"/>
        </a:p>
      </dgm:t>
    </dgm:pt>
    <dgm:pt modelId="{0DD6658F-96FC-426F-9419-B76E077E2820}">
      <dgm:prSet/>
      <dgm:spPr/>
      <dgm:t>
        <a:bodyPr/>
        <a:lstStyle/>
        <a:p>
          <a:r>
            <a:rPr lang="ru-RU" dirty="0"/>
            <a:t>Критерии:</a:t>
          </a:r>
          <a:endParaRPr lang="en-US" dirty="0"/>
        </a:p>
      </dgm:t>
    </dgm:pt>
    <dgm:pt modelId="{B0329563-065E-4AF6-A9CC-0867D3E2EBB3}" type="parTrans" cxnId="{AA24CA6A-9121-4F2C-B62A-18DD103D1BDE}">
      <dgm:prSet/>
      <dgm:spPr/>
      <dgm:t>
        <a:bodyPr/>
        <a:lstStyle/>
        <a:p>
          <a:endParaRPr lang="en-US"/>
        </a:p>
      </dgm:t>
    </dgm:pt>
    <dgm:pt modelId="{82307BF5-8307-4413-9D20-7C615FA7BF99}" type="sibTrans" cxnId="{AA24CA6A-9121-4F2C-B62A-18DD103D1BDE}">
      <dgm:prSet/>
      <dgm:spPr/>
      <dgm:t>
        <a:bodyPr/>
        <a:lstStyle/>
        <a:p>
          <a:endParaRPr lang="en-US"/>
        </a:p>
      </dgm:t>
    </dgm:pt>
    <dgm:pt modelId="{7F5E31FC-58C6-4908-86EE-08918DD53600}" type="pres">
      <dgm:prSet presAssocID="{49751828-53EC-4256-ACC7-61E5261E250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CFACCC-FD40-41E9-9288-B1AFA0B7189E}" type="pres">
      <dgm:prSet presAssocID="{6FDBCECB-C1FF-4A99-9623-FE88425C0E11}" presName="node" presStyleLbl="node1" presStyleIdx="0" presStyleCnt="2" custScaleX="223094" custLinFactNeighborX="1274" custLinFactNeighborY="-87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87B29-BA13-4D5B-A218-97B18EE80BE1}" type="pres">
      <dgm:prSet presAssocID="{F1E06183-427C-4660-8E72-C69A1F75285A}" presName="sibTrans" presStyleCnt="0"/>
      <dgm:spPr/>
    </dgm:pt>
    <dgm:pt modelId="{40D04A8E-6DFA-48B7-94EE-A32D98ABD3ED}" type="pres">
      <dgm:prSet presAssocID="{0DD6658F-96FC-426F-9419-B76E077E2820}" presName="node" presStyleLbl="node1" presStyleIdx="1" presStyleCnt="2" custScaleY="43503" custLinFactNeighborX="6964" custLinFactNeighborY="-79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BCBC60-0298-4543-9F79-C5CECB873597}" type="presOf" srcId="{6FDBCECB-C1FF-4A99-9623-FE88425C0E11}" destId="{DCCFACCC-FD40-41E9-9288-B1AFA0B7189E}" srcOrd="0" destOrd="0" presId="urn:microsoft.com/office/officeart/2005/8/layout/default"/>
    <dgm:cxn modelId="{AA24CA6A-9121-4F2C-B62A-18DD103D1BDE}" srcId="{49751828-53EC-4256-ACC7-61E5261E250C}" destId="{0DD6658F-96FC-426F-9419-B76E077E2820}" srcOrd="1" destOrd="0" parTransId="{B0329563-065E-4AF6-A9CC-0867D3E2EBB3}" sibTransId="{82307BF5-8307-4413-9D20-7C615FA7BF99}"/>
    <dgm:cxn modelId="{E7467294-4158-49F7-B1DF-2EAAD54AF3F9}" srcId="{49751828-53EC-4256-ACC7-61E5261E250C}" destId="{6FDBCECB-C1FF-4A99-9623-FE88425C0E11}" srcOrd="0" destOrd="0" parTransId="{7CB0344C-0F4A-4E97-B2E0-6644E972505D}" sibTransId="{F1E06183-427C-4660-8E72-C69A1F75285A}"/>
    <dgm:cxn modelId="{5D61B86C-1A2D-4CD4-80E6-E78A4A424143}" type="presOf" srcId="{0DD6658F-96FC-426F-9419-B76E077E2820}" destId="{40D04A8E-6DFA-48B7-94EE-A32D98ABD3ED}" srcOrd="0" destOrd="0" presId="urn:microsoft.com/office/officeart/2005/8/layout/default"/>
    <dgm:cxn modelId="{2E5F9385-368E-43B3-98D9-4E610875DE04}" type="presOf" srcId="{49751828-53EC-4256-ACC7-61E5261E250C}" destId="{7F5E31FC-58C6-4908-86EE-08918DD53600}" srcOrd="0" destOrd="0" presId="urn:microsoft.com/office/officeart/2005/8/layout/default"/>
    <dgm:cxn modelId="{97AF2B45-9A33-41B5-A974-A010285C1C73}" type="presParOf" srcId="{7F5E31FC-58C6-4908-86EE-08918DD53600}" destId="{DCCFACCC-FD40-41E9-9288-B1AFA0B7189E}" srcOrd="0" destOrd="0" presId="urn:microsoft.com/office/officeart/2005/8/layout/default"/>
    <dgm:cxn modelId="{87D444F7-38F9-42E7-B9D7-67220E4F02A5}" type="presParOf" srcId="{7F5E31FC-58C6-4908-86EE-08918DD53600}" destId="{14F87B29-BA13-4D5B-A218-97B18EE80BE1}" srcOrd="1" destOrd="0" presId="urn:microsoft.com/office/officeart/2005/8/layout/default"/>
    <dgm:cxn modelId="{A1636657-B0C4-44A2-87A2-74370380610D}" type="presParOf" srcId="{7F5E31FC-58C6-4908-86EE-08918DD53600}" destId="{40D04A8E-6DFA-48B7-94EE-A32D98ABD3E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FACCC-FD40-41E9-9288-B1AFA0B7189E}">
      <dsp:nvSpPr>
        <dsp:cNvPr id="0" name=""/>
        <dsp:cNvSpPr/>
      </dsp:nvSpPr>
      <dsp:spPr>
        <a:xfrm>
          <a:off x="6631" y="0"/>
          <a:ext cx="6089368" cy="16377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ОСОБО ОПАСНЫЕ ИНФЕКЦИИ</a:t>
          </a:r>
          <a:r>
            <a:rPr lang="ru-RU" sz="2600" kern="1200" dirty="0"/>
            <a:t> – ряд инфекционных заболеваний, представляющих исключительную эпидемическую опасность.</a:t>
          </a:r>
          <a:endParaRPr lang="en-US" sz="2600" kern="1200" dirty="0"/>
        </a:p>
      </dsp:txBody>
      <dsp:txXfrm>
        <a:off x="6631" y="0"/>
        <a:ext cx="6089368" cy="1637704"/>
      </dsp:txXfrm>
    </dsp:sp>
    <dsp:sp modelId="{40D04A8E-6DFA-48B7-94EE-A32D98ABD3ED}">
      <dsp:nvSpPr>
        <dsp:cNvPr id="0" name=""/>
        <dsp:cNvSpPr/>
      </dsp:nvSpPr>
      <dsp:spPr>
        <a:xfrm>
          <a:off x="1873329" y="2030113"/>
          <a:ext cx="2729507" cy="7124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Критерии:</a:t>
          </a:r>
          <a:endParaRPr lang="en-US" sz="2600" kern="1200" dirty="0"/>
        </a:p>
      </dsp:txBody>
      <dsp:txXfrm>
        <a:off x="1873329" y="2030113"/>
        <a:ext cx="2729507" cy="712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1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3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5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6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4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1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0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3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5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6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5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9E433CB3-EAB2-4842-A1DD-7BC051B556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Игольчатый и сосуд">
            <a:extLst>
              <a:ext uri="{FF2B5EF4-FFF2-40B4-BE49-F238E27FC236}">
                <a16:creationId xmlns="" xmlns:a16="http://schemas.microsoft.com/office/drawing/2014/main" id="{CC8C14AE-A6E6-4163-B88E-18CB2E7A5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b="4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72D6322-BB79-455D-9295-EC9B9FA9D5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8084EC-87E3-4111-BA0C-3B21A1288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057400"/>
            <a:ext cx="9486900" cy="167150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Вакцинопрофилактика особо опасных инфекций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46E3A6-B2C4-4060-9E2C-1C6BBC00D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3818964"/>
            <a:ext cx="8115300" cy="6857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>
                <a:solidFill>
                  <a:srgbClr val="FFFFFF"/>
                </a:solidFill>
              </a:rPr>
              <a:t>Работу выполнила Слободянюк Кристина Александровна, студентка 331 группы лечебного факультета</a:t>
            </a:r>
          </a:p>
        </p:txBody>
      </p:sp>
    </p:spTree>
    <p:extLst>
      <p:ext uri="{BB962C8B-B14F-4D97-AF65-F5344CB8AC3E}">
        <p14:creationId xmlns:p14="http://schemas.microsoft.com/office/powerpoint/2010/main" val="98631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3B9786-709D-4C60-B440-BBD15AF5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027" y="882503"/>
            <a:ext cx="2727434" cy="1371600"/>
          </a:xfrm>
        </p:spPr>
        <p:txBody>
          <a:bodyPr/>
          <a:lstStyle/>
          <a:p>
            <a:r>
              <a:rPr lang="ru-RU" dirty="0"/>
              <a:t>История: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43B9AF2-427D-48AD-A2E2-8CCA67524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254103"/>
            <a:ext cx="5759669" cy="3918098"/>
          </a:xfrm>
        </p:spPr>
        <p:txBody>
          <a:bodyPr>
            <a:normAutofit/>
          </a:bodyPr>
          <a:lstStyle/>
          <a:p>
            <a:r>
              <a:rPr lang="ru-RU" dirty="0"/>
              <a:t>Создатель первой эффективной вакцины – </a:t>
            </a:r>
            <a:r>
              <a:rPr lang="ru-RU" b="1" dirty="0"/>
              <a:t>Владимир Аронович Хавкин</a:t>
            </a:r>
          </a:p>
          <a:p>
            <a:r>
              <a:rPr lang="ru-RU" dirty="0"/>
              <a:t>Отправился в Индию, где 1890х годах была вспышка холеры</a:t>
            </a:r>
          </a:p>
          <a:p>
            <a:r>
              <a:rPr lang="ru-RU" dirty="0"/>
              <a:t>Главная проблема – неверие людей</a:t>
            </a:r>
          </a:p>
          <a:p>
            <a:r>
              <a:rPr lang="ru-RU" dirty="0"/>
              <a:t>Сам ввел себе вакцину, чтобы подтвердить ее эффективность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506A30-410E-4378-B0E8-28FF935B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2" y="780394"/>
            <a:ext cx="5499643" cy="53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3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04F19A-30BD-494D-B814-402759F55E6F}"/>
              </a:ext>
            </a:extLst>
          </p:cNvPr>
          <p:cNvSpPr/>
          <p:nvPr/>
        </p:nvSpPr>
        <p:spPr>
          <a:xfrm>
            <a:off x="0" y="-4714"/>
            <a:ext cx="5213023" cy="6862714"/>
          </a:xfrm>
          <a:prstGeom prst="rect">
            <a:avLst/>
          </a:prstGeom>
          <a:solidFill>
            <a:srgbClr val="D0DCE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3FA925-3593-43D8-904D-F9E652E0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35351"/>
            <a:ext cx="9486900" cy="1371600"/>
          </a:xfrm>
        </p:spPr>
        <p:txBody>
          <a:bodyPr/>
          <a:lstStyle/>
          <a:p>
            <a:r>
              <a:rPr lang="ru-RU" dirty="0"/>
              <a:t>Вакцина: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EFEFB70-8412-4E86-A8EC-11A849522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31" y="1706252"/>
            <a:ext cx="4529580" cy="44659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Тип: убитая.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содержит?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Холерный вибрион серовара О1, с рекомбинантным В-компонентом холерного токсина, вакцинный штамм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WS/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rBS</a:t>
            </a:r>
            <a:endParaRPr lang="ru-R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применяется?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Двукратно подкожно или внутримышечно, с перерывом в 1 неделю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Иммунитет: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6 месяцев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9F1183-7E17-49F5-A47D-68207502D34A}"/>
              </a:ext>
            </a:extLst>
          </p:cNvPr>
          <p:cNvSpPr txBox="1"/>
          <p:nvPr/>
        </p:nvSpPr>
        <p:spPr>
          <a:xfrm>
            <a:off x="5778631" y="4777216"/>
            <a:ext cx="60504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</a:rPr>
              <a:t>Показания: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Проживание в эндемичных районах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Выезд в эндемичные районы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19B88C4-F1E7-43F4-B0C2-B3F74AF68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23" y="0"/>
            <a:ext cx="6978977" cy="46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8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357D8C-4A16-4A46-911A-F91FA4D2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85" y="692870"/>
            <a:ext cx="9486900" cy="1371600"/>
          </a:xfrm>
        </p:spPr>
        <p:txBody>
          <a:bodyPr/>
          <a:lstStyle/>
          <a:p>
            <a:r>
              <a:rPr lang="ru-RU" dirty="0"/>
              <a:t>Почему стоит привиться?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684BB5-F977-4917-AD31-4D71BCA9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85" y="2254102"/>
            <a:ext cx="6820293" cy="3918098"/>
          </a:xfrm>
        </p:spPr>
        <p:txBody>
          <a:bodyPr/>
          <a:lstStyle/>
          <a:p>
            <a:r>
              <a:rPr lang="ru-RU" dirty="0"/>
              <a:t>Потеря жидкости – до 20 литров в сутки =</a:t>
            </a:r>
            <a:r>
              <a:rPr lang="en-US" dirty="0"/>
              <a:t>&gt;</a:t>
            </a:r>
            <a:r>
              <a:rPr lang="ru-RU" dirty="0"/>
              <a:t> быстрое обезвоживание</a:t>
            </a:r>
          </a:p>
          <a:p>
            <a:r>
              <a:rPr lang="ru-RU" dirty="0"/>
              <a:t>Без лечения – смерть в течение нескольких часов</a:t>
            </a:r>
          </a:p>
          <a:p>
            <a:r>
              <a:rPr lang="ru-RU" b="1" dirty="0"/>
              <a:t>Осложнения</a:t>
            </a:r>
            <a:r>
              <a:rPr lang="ru-RU" dirty="0"/>
              <a:t>: холерный тифоид, </a:t>
            </a:r>
            <a:r>
              <a:rPr lang="ru-RU" dirty="0" err="1"/>
              <a:t>постхолерная</a:t>
            </a:r>
            <a:r>
              <a:rPr lang="ru-RU" dirty="0"/>
              <a:t> уремия, ОПН, вторичный иммунодефицит, кардиомиопатия, нарушения гемодинамики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F14C9E4-60DA-4D1B-A731-74BCE07E8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0" y="3429000"/>
            <a:ext cx="514093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C87BB3C-4329-4834-8EAC-E7485410A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070" y="18755"/>
            <a:ext cx="432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0F5902-5D7C-459A-8FA4-2819F842C03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Чума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D4462BF-38EB-43F1-8106-7F2C8CF8D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6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190792-B7A1-49CE-9D81-D6F2E28C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709446"/>
            <a:ext cx="9486900" cy="1371600"/>
          </a:xfrm>
        </p:spPr>
        <p:txBody>
          <a:bodyPr/>
          <a:lstStyle/>
          <a:p>
            <a:r>
              <a:rPr lang="ru-RU" dirty="0"/>
              <a:t>История: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C7C3EA-0A44-4595-8091-DF92BD879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" y="2254103"/>
            <a:ext cx="5607269" cy="3918098"/>
          </a:xfrm>
        </p:spPr>
        <p:txBody>
          <a:bodyPr>
            <a:normAutofit/>
          </a:bodyPr>
          <a:lstStyle/>
          <a:p>
            <a:r>
              <a:rPr lang="ru-RU" dirty="0"/>
              <a:t>Первая вакцина (убитая) также была создана </a:t>
            </a:r>
            <a:r>
              <a:rPr lang="ru-RU" b="1" dirty="0"/>
              <a:t>В.А</a:t>
            </a:r>
            <a:r>
              <a:rPr lang="ru-RU" b="1" dirty="0" smtClean="0"/>
              <a:t>. Хавкиным</a:t>
            </a:r>
            <a:endParaRPr lang="ru-RU" b="1" dirty="0"/>
          </a:p>
          <a:p>
            <a:r>
              <a:rPr lang="ru-RU" dirty="0"/>
              <a:t>Место – 1897 год, Бомбей (сейчас – Мумбаи), куда эпидемия добралась из Гонконга</a:t>
            </a:r>
          </a:p>
          <a:p>
            <a:r>
              <a:rPr lang="ru-RU" dirty="0"/>
              <a:t>Также испытал вакцину на себе</a:t>
            </a:r>
          </a:p>
          <a:p>
            <a:r>
              <a:rPr lang="ru-RU" b="1" dirty="0"/>
              <a:t>1902 год </a:t>
            </a:r>
            <a:r>
              <a:rPr lang="ru-RU" dirty="0"/>
              <a:t>– осложнения в виде столбняка из-за нарушения техники изготовления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6AC3850-1618-4D1C-8F88-7344F4E9D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64" y="1221827"/>
            <a:ext cx="6084936" cy="44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8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C96DFB-E2BC-473C-88DB-9ACE374C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258" y="683441"/>
            <a:ext cx="9486900" cy="1371600"/>
          </a:xfrm>
        </p:spPr>
        <p:txBody>
          <a:bodyPr/>
          <a:lstStyle/>
          <a:p>
            <a:r>
              <a:rPr lang="ru-RU" dirty="0"/>
              <a:t>История: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407CB2-6558-41C0-B175-0791D964A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54103"/>
            <a:ext cx="4724401" cy="3918098"/>
          </a:xfrm>
        </p:spPr>
        <p:txBody>
          <a:bodyPr/>
          <a:lstStyle/>
          <a:p>
            <a:r>
              <a:rPr lang="ru-RU" b="1" dirty="0"/>
              <a:t>1936 год </a:t>
            </a:r>
            <a:r>
              <a:rPr lang="ru-RU" dirty="0"/>
              <a:t>– первая живая вакцина</a:t>
            </a:r>
          </a:p>
          <a:p>
            <a:r>
              <a:rPr lang="ru-RU" dirty="0"/>
              <a:t>Создана в СССР </a:t>
            </a:r>
            <a:r>
              <a:rPr lang="ru-RU" b="1" dirty="0"/>
              <a:t>Магдалиной Петровной Покровской</a:t>
            </a:r>
          </a:p>
          <a:p>
            <a:r>
              <a:rPr lang="ru-RU" dirty="0"/>
              <a:t>Испытания также проводила на себе</a:t>
            </a:r>
          </a:p>
          <a:p>
            <a:r>
              <a:rPr lang="ru-RU" dirty="0"/>
              <a:t>1939 год – пьеса «Сильнее смерти»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A7DA213-578F-4CB4-B302-150E26CE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07" y="374430"/>
            <a:ext cx="4072759" cy="610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31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04F19A-30BD-494D-B814-402759F55E6F}"/>
              </a:ext>
            </a:extLst>
          </p:cNvPr>
          <p:cNvSpPr/>
          <p:nvPr/>
        </p:nvSpPr>
        <p:spPr>
          <a:xfrm>
            <a:off x="0" y="-4714"/>
            <a:ext cx="5213023" cy="6862714"/>
          </a:xfrm>
          <a:prstGeom prst="rect">
            <a:avLst/>
          </a:prstGeom>
          <a:solidFill>
            <a:srgbClr val="D0DCE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3FA925-3593-43D8-904D-F9E652E0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35351"/>
            <a:ext cx="9486900" cy="1371600"/>
          </a:xfrm>
        </p:spPr>
        <p:txBody>
          <a:bodyPr/>
          <a:lstStyle/>
          <a:p>
            <a:r>
              <a:rPr lang="ru-RU" dirty="0"/>
              <a:t>Вакцина: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EFEFB70-8412-4E86-A8EC-11A849522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31" y="1706252"/>
            <a:ext cx="4529580" cy="44659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Тип: живая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содержит?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Вакцинный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аттенуированный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штамм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Yersinia pestis EV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линии НИИЭГ (3 группа патогенности)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применяется?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Накожно (втиранием) или орально (таблетка рассасывается)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Иммунитет: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год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9F1183-7E17-49F5-A47D-68207502D34A}"/>
              </a:ext>
            </a:extLst>
          </p:cNvPr>
          <p:cNvSpPr txBox="1"/>
          <p:nvPr/>
        </p:nvSpPr>
        <p:spPr>
          <a:xfrm>
            <a:off x="6141562" y="4664095"/>
            <a:ext cx="60504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j-lt"/>
              </a:rPr>
              <a:t>Показания: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Проживание в очагах инфекции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Группы риска – сотрудники лабораторий, подверженные риску заражения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12C3F9-23CD-4A8A-B281-AD270AD6D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78" y="-4713"/>
            <a:ext cx="6992622" cy="43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4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D1539-29D3-468C-812E-E2087816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2" y="0"/>
            <a:ext cx="9138108" cy="1371600"/>
          </a:xfrm>
        </p:spPr>
        <p:txBody>
          <a:bodyPr/>
          <a:lstStyle/>
          <a:p>
            <a:r>
              <a:rPr lang="ru-RU" dirty="0"/>
              <a:t>Почему стоит привиться?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1AA1E9-6DDD-4688-AFBD-B2FBFA3B1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02" y="1555423"/>
            <a:ext cx="6235831" cy="4616778"/>
          </a:xfrm>
        </p:spPr>
        <p:txBody>
          <a:bodyPr/>
          <a:lstStyle/>
          <a:p>
            <a:r>
              <a:rPr lang="ru-RU" b="1" dirty="0"/>
              <a:t>Осложнения</a:t>
            </a:r>
            <a:r>
              <a:rPr lang="ru-RU" dirty="0"/>
              <a:t>: сепсис, сердечно-легочная недостаточность, ДВС-синдром и некрозы тканей, гнойный менингит, остеомиелит, инфекционно-токсический шок, «чумной маразм»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DF89B1E-6CC2-4A94-AAAE-87C8753B1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466"/>
            <a:ext cx="3010293" cy="32667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9E223FD-AF62-4B2D-BDD9-F60E59D49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2" y="0"/>
            <a:ext cx="5158229" cy="38686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9899F48-64BA-4C9C-9625-250035F1DF4D}"/>
              </a:ext>
            </a:extLst>
          </p:cNvPr>
          <p:cNvSpPr/>
          <p:nvPr/>
        </p:nvSpPr>
        <p:spPr>
          <a:xfrm>
            <a:off x="3789575" y="4326903"/>
            <a:ext cx="8022211" cy="19725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+mj-lt"/>
              </a:rPr>
              <a:t>Летальность у непривитых и без лечения – 50-100%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latin typeface="+mj-lt"/>
              </a:rPr>
              <a:t>Осложнения тоже смертельны!!!</a:t>
            </a:r>
          </a:p>
        </p:txBody>
      </p:sp>
    </p:spTree>
    <p:extLst>
      <p:ext uri="{BB962C8B-B14F-4D97-AF65-F5344CB8AC3E}">
        <p14:creationId xmlns:p14="http://schemas.microsoft.com/office/powerpoint/2010/main" val="294251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FDDB59F2-5FEA-40EB-AAE8-B2EE3934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B6409E4-D4C0-46C6-A2F3-8338A878D9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Основные очаги холеры – Индия, Африка, Южная Америка</a:t>
            </a:r>
          </a:p>
          <a:p>
            <a:r>
              <a:rPr lang="ru-RU" dirty="0"/>
              <a:t>В России – Забайкалье, Владивосток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E390074C-DD04-4D4E-9B62-38F0D5B191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Основные очаги чумы – Монголия, Китай, Казахстан, </a:t>
            </a:r>
          </a:p>
          <a:p>
            <a:r>
              <a:rPr lang="ru-RU" dirty="0"/>
              <a:t>В России – Алтай, Забайкалье, Дагестан, Астраханская область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DDC18CD-C713-46A2-B9EC-FEB7B16B33C4}"/>
              </a:ext>
            </a:extLst>
          </p:cNvPr>
          <p:cNvSpPr/>
          <p:nvPr/>
        </p:nvSpPr>
        <p:spPr>
          <a:xfrm>
            <a:off x="986265" y="363207"/>
            <a:ext cx="10128031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/>
              <a:t>Эпидемии холеры и чумы удалось взять под контроль при помощи эффективной вакцинопрофилактики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1ACE535-827D-430E-8CD1-762744F2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5" y="3747461"/>
            <a:ext cx="3903846" cy="27473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F7F1D1A-27A5-4EA3-AEB3-A6AC204CC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30" y="3752381"/>
            <a:ext cx="5223641" cy="27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4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D95B4D-3273-4623-832A-99BD38BA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Туляремия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8496F00-39CB-4293-9861-1AE77428E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16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E00E3E0-07DA-4A53-8D2F-59983E1449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2F19D2-7465-4107-BD1B-DF6A1EF7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4" y="935804"/>
            <a:ext cx="3390900" cy="4404360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Что такое ООИ?</a:t>
            </a:r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="" xmlns:a16="http://schemas.microsoft.com/office/drawing/2014/main" id="{DF8128E5-3EB3-418D-A983-24EB5DD307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283888"/>
              </p:ext>
            </p:extLst>
          </p:nvPr>
        </p:nvGraphicFramePr>
        <p:xfrm>
          <a:off x="5410200" y="701675"/>
          <a:ext cx="6096000" cy="547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9B5C1EB-096E-4626-BDAC-22A875CA3CA0}"/>
              </a:ext>
            </a:extLst>
          </p:cNvPr>
          <p:cNvSpPr/>
          <p:nvPr/>
        </p:nvSpPr>
        <p:spPr>
          <a:xfrm>
            <a:off x="5314637" y="4244793"/>
            <a:ext cx="2076450" cy="10953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Высокая </a:t>
            </a:r>
            <a:r>
              <a:rPr lang="ru-RU" dirty="0" err="1"/>
              <a:t>контагиозность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5CEF3E2-9DF7-4AE0-A0F9-C11FF42BFAA9}"/>
              </a:ext>
            </a:extLst>
          </p:cNvPr>
          <p:cNvSpPr/>
          <p:nvPr/>
        </p:nvSpPr>
        <p:spPr>
          <a:xfrm>
            <a:off x="7472852" y="4244792"/>
            <a:ext cx="2065103" cy="10953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Высокая летальность и инвалидизация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B02AB41-7DBC-4D2D-832B-ECFD26F7E29C}"/>
              </a:ext>
            </a:extLst>
          </p:cNvPr>
          <p:cNvSpPr/>
          <p:nvPr/>
        </p:nvSpPr>
        <p:spPr>
          <a:xfrm>
            <a:off x="9619720" y="4244791"/>
            <a:ext cx="2076450" cy="10953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Эпидемии и пандемии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E8D8A332-ECCA-4AC3-8C30-E7FFA69956A4}"/>
              </a:ext>
            </a:extLst>
          </p:cNvPr>
          <p:cNvCxnSpPr/>
          <p:nvPr/>
        </p:nvCxnSpPr>
        <p:spPr>
          <a:xfrm flipV="1">
            <a:off x="6402624" y="3829050"/>
            <a:ext cx="0" cy="415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E2FEDFB-F288-4280-9BF4-5F64F62D0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8278" y="3829050"/>
            <a:ext cx="6097" cy="4206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3301860-72AC-4D47-BEC5-DA9C09026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4356" y="3829050"/>
            <a:ext cx="6097" cy="420660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B5388D89-B247-46F8-9D95-1EE8741D78AD}"/>
              </a:ext>
            </a:extLst>
          </p:cNvPr>
          <p:cNvCxnSpPr/>
          <p:nvPr/>
        </p:nvCxnSpPr>
        <p:spPr>
          <a:xfrm>
            <a:off x="6402624" y="3829050"/>
            <a:ext cx="44917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032AF57D-1F39-4890-9FCD-38E3586947F4}"/>
              </a:ext>
            </a:extLst>
          </p:cNvPr>
          <p:cNvCxnSpPr/>
          <p:nvPr/>
        </p:nvCxnSpPr>
        <p:spPr>
          <a:xfrm flipV="1">
            <a:off x="8648278" y="3444240"/>
            <a:ext cx="0" cy="384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17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DCD88E-C3EE-4561-B454-B59A8498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436688"/>
            <a:ext cx="9486900" cy="1371600"/>
          </a:xfrm>
        </p:spPr>
        <p:txBody>
          <a:bodyPr/>
          <a:lstStyle/>
          <a:p>
            <a:r>
              <a:rPr lang="ru-RU" dirty="0"/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551C83B-F10C-40F0-9F60-190112EE1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6" y="1923097"/>
            <a:ext cx="4603532" cy="3918098"/>
          </a:xfrm>
        </p:spPr>
        <p:txBody>
          <a:bodyPr>
            <a:normAutofit/>
          </a:bodyPr>
          <a:lstStyle/>
          <a:p>
            <a:r>
              <a:rPr lang="ru-RU" dirty="0"/>
              <a:t>Первая вспышка в СССР – Астраханская область, 1926 год</a:t>
            </a:r>
          </a:p>
          <a:p>
            <a:r>
              <a:rPr lang="ru-RU" dirty="0"/>
              <a:t>1929 год – создание специализированной лаборатории в Москве</a:t>
            </a:r>
          </a:p>
          <a:p>
            <a:r>
              <a:rPr lang="ru-RU" dirty="0"/>
              <a:t>Путь создания – многократные пересевы на питательные среды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2F51E4-CBA7-4099-A886-FCCB7E389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38" y="321879"/>
            <a:ext cx="7114523" cy="468060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21F663D-A51C-47BF-AEAD-95891E8C55C2}"/>
              </a:ext>
            </a:extLst>
          </p:cNvPr>
          <p:cNvSpPr/>
          <p:nvPr/>
        </p:nvSpPr>
        <p:spPr>
          <a:xfrm>
            <a:off x="5249917" y="5448300"/>
            <a:ext cx="6579477" cy="1087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1945 год – создание первой эффективной вакцины </a:t>
            </a:r>
            <a:r>
              <a:rPr lang="ru-RU" sz="2400" b="1" dirty="0"/>
              <a:t>Борисом Яковлевичем </a:t>
            </a:r>
            <a:r>
              <a:rPr lang="ru-RU" sz="2400" b="1" dirty="0" err="1"/>
              <a:t>Эльбертом</a:t>
            </a:r>
            <a:r>
              <a:rPr lang="ru-RU" sz="2400" b="1" dirty="0"/>
              <a:t> и Николаем Акимовичем Гайским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741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04F19A-30BD-494D-B814-402759F55E6F}"/>
              </a:ext>
            </a:extLst>
          </p:cNvPr>
          <p:cNvSpPr/>
          <p:nvPr/>
        </p:nvSpPr>
        <p:spPr>
          <a:xfrm>
            <a:off x="0" y="-4714"/>
            <a:ext cx="5213023" cy="6862714"/>
          </a:xfrm>
          <a:prstGeom prst="rect">
            <a:avLst/>
          </a:prstGeom>
          <a:solidFill>
            <a:srgbClr val="D0DCE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3FA925-3593-43D8-904D-F9E652E0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35351"/>
            <a:ext cx="9486900" cy="1371600"/>
          </a:xfrm>
        </p:spPr>
        <p:txBody>
          <a:bodyPr/>
          <a:lstStyle/>
          <a:p>
            <a:r>
              <a:rPr lang="ru-RU" dirty="0"/>
              <a:t>Вакцина: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EFEFB70-8412-4E86-A8EC-11A849522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31" y="1706252"/>
            <a:ext cx="4529580" cy="44659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Тип: живая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содержит?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Аттенуированный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вакцинный штамм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tularensis</a:t>
            </a:r>
            <a:endParaRPr lang="ru-R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применяется?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Накожно (втиранием), подкожно однократно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Иммунитет: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 лет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9F1183-7E17-49F5-A47D-68207502D34A}"/>
              </a:ext>
            </a:extLst>
          </p:cNvPr>
          <p:cNvSpPr txBox="1"/>
          <p:nvPr/>
        </p:nvSpPr>
        <p:spPr>
          <a:xfrm>
            <a:off x="6096000" y="4616961"/>
            <a:ext cx="6050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</a:rPr>
              <a:t>Показания: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 7 или 14 лет при проживании в очагах инфекции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Группы риска: работники сельского хозяйства и лица, имеющие скот в личном пользовании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C138EFB-EAD2-4859-AF33-CC9AE8DD1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22" y="-4714"/>
            <a:ext cx="6978977" cy="382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10A7BE-4C5F-4740-98DE-5B09C823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7" y="685799"/>
            <a:ext cx="9486900" cy="1371600"/>
          </a:xfrm>
        </p:spPr>
        <p:txBody>
          <a:bodyPr/>
          <a:lstStyle/>
          <a:p>
            <a:r>
              <a:rPr lang="ru-RU" dirty="0"/>
              <a:t>Почему стоит привиться?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3F61C1-E044-4464-B7F0-2FDE85014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37" y="2169262"/>
            <a:ext cx="5415700" cy="3918098"/>
          </a:xfrm>
        </p:spPr>
        <p:txBody>
          <a:bodyPr/>
          <a:lstStyle/>
          <a:p>
            <a:r>
              <a:rPr lang="ru-RU" dirty="0"/>
              <a:t>Высокая инвалидизация</a:t>
            </a:r>
          </a:p>
          <a:p>
            <a:r>
              <a:rPr lang="ru-RU" b="1" dirty="0"/>
              <a:t>Осложнения</a:t>
            </a:r>
            <a:r>
              <a:rPr lang="ru-RU" dirty="0"/>
              <a:t>: ИТШ, миокардиодистрофии, менингит и менингоэнцефалит, полиартрит, абсцесс легкого, перфорации роговицы, </a:t>
            </a:r>
            <a:r>
              <a:rPr lang="ru-RU" dirty="0" err="1"/>
              <a:t>бронхоэктазы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245A187-39E0-4617-8FA8-73C3DD647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0"/>
            <a:ext cx="4286250" cy="3657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931B7CB-EBE3-466D-98AC-C54E5B32C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62" y="3571717"/>
            <a:ext cx="5043438" cy="32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2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C4F7B0-A622-4E37-B34D-DD528944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Сибирская язва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181DC17-EBA0-43E4-9CC7-52882DE99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70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5394D7-D4C7-41D7-A5E8-B0EEE435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4" y="685799"/>
            <a:ext cx="9486900" cy="1371600"/>
          </a:xfrm>
        </p:spPr>
        <p:txBody>
          <a:bodyPr/>
          <a:lstStyle/>
          <a:p>
            <a:r>
              <a:rPr lang="ru-RU" dirty="0"/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78F215-A6F6-474A-BEB2-5F461578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9" y="2254103"/>
            <a:ext cx="5701862" cy="391809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5 </a:t>
            </a:r>
            <a:r>
              <a:rPr lang="ru-RU" b="1" dirty="0"/>
              <a:t>мая1881 года </a:t>
            </a:r>
            <a:r>
              <a:rPr lang="ru-RU" dirty="0"/>
              <a:t>– первая вакцина, эксперимент Луи Пастер на ферме </a:t>
            </a:r>
            <a:r>
              <a:rPr lang="en-US" dirty="0" err="1"/>
              <a:t>Pouilly</a:t>
            </a:r>
            <a:r>
              <a:rPr lang="en-US" dirty="0"/>
              <a:t>-le</a:t>
            </a:r>
            <a:r>
              <a:rPr lang="ru-RU" dirty="0"/>
              <a:t>-</a:t>
            </a:r>
            <a:r>
              <a:rPr lang="en-US" dirty="0"/>
              <a:t>Fort</a:t>
            </a:r>
            <a:endParaRPr lang="ru-RU" dirty="0"/>
          </a:p>
          <a:p>
            <a:r>
              <a:rPr lang="ru-RU" dirty="0"/>
              <a:t>Метод – </a:t>
            </a:r>
            <a:r>
              <a:rPr lang="ru-RU" dirty="0" err="1"/>
              <a:t>аттенуация</a:t>
            </a:r>
            <a:r>
              <a:rPr lang="ru-RU" dirty="0"/>
              <a:t> изначально вирулентного штамма</a:t>
            </a:r>
          </a:p>
          <a:p>
            <a:r>
              <a:rPr lang="ru-RU" dirty="0"/>
              <a:t>Главный недостаток – </a:t>
            </a:r>
            <a:r>
              <a:rPr lang="ru-RU" dirty="0" err="1"/>
              <a:t>капсулообразование</a:t>
            </a:r>
            <a:endParaRPr lang="ru-RU" dirty="0"/>
          </a:p>
          <a:p>
            <a:r>
              <a:rPr lang="ru-RU" b="1" dirty="0"/>
              <a:t>1947 год </a:t>
            </a:r>
            <a:r>
              <a:rPr lang="ru-RU" dirty="0"/>
              <a:t>– создание </a:t>
            </a:r>
            <a:r>
              <a:rPr lang="ru-RU" dirty="0" err="1"/>
              <a:t>авирулентной</a:t>
            </a:r>
            <a:r>
              <a:rPr lang="ru-RU" dirty="0"/>
              <a:t> вакцины СТИ </a:t>
            </a:r>
            <a:r>
              <a:rPr lang="ru-RU" b="1" dirty="0"/>
              <a:t>Николаем Николаевичем Гинзбургом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8337794-E15B-453C-A8A2-53522B75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14" y="1572446"/>
            <a:ext cx="6326650" cy="42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24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04F19A-30BD-494D-B814-402759F55E6F}"/>
              </a:ext>
            </a:extLst>
          </p:cNvPr>
          <p:cNvSpPr/>
          <p:nvPr/>
        </p:nvSpPr>
        <p:spPr>
          <a:xfrm>
            <a:off x="0" y="-4714"/>
            <a:ext cx="5213023" cy="6862714"/>
          </a:xfrm>
          <a:prstGeom prst="rect">
            <a:avLst/>
          </a:prstGeom>
          <a:solidFill>
            <a:srgbClr val="D0DCE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3FA925-3593-43D8-904D-F9E652E0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35351"/>
            <a:ext cx="9486900" cy="1371600"/>
          </a:xfrm>
        </p:spPr>
        <p:txBody>
          <a:bodyPr/>
          <a:lstStyle/>
          <a:p>
            <a:r>
              <a:rPr lang="ru-RU" dirty="0"/>
              <a:t>Вакцина: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EFEFB70-8412-4E86-A8EC-11A849522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31" y="1706252"/>
            <a:ext cx="4529580" cy="44659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Тип: живая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содержит?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Лиофилизированные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споры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бескапсульного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авирулентного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мутанта, вакцинного штамма 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применяется?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Скарификационно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или подкожно двукратно, с перерывом 20-30 дней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Иммунитет: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год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9F1183-7E17-49F5-A47D-68207502D34A}"/>
              </a:ext>
            </a:extLst>
          </p:cNvPr>
          <p:cNvSpPr txBox="1"/>
          <p:nvPr/>
        </p:nvSpPr>
        <p:spPr>
          <a:xfrm>
            <a:off x="6141562" y="4664095"/>
            <a:ext cx="6050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</a:rPr>
              <a:t>Показания: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 14 лет при проживании в возможных очагах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Группы риска: оленеводы, сотрудники лабораторий, работники сельского хозяйства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A5130E-1148-4DFD-B9C0-8DCC19B07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0"/>
            <a:ext cx="4482446" cy="44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0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33CB59-6E9F-4754-A0D2-ACEFD06F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426" y="882503"/>
            <a:ext cx="6848574" cy="1371600"/>
          </a:xfrm>
        </p:spPr>
        <p:txBody>
          <a:bodyPr/>
          <a:lstStyle/>
          <a:p>
            <a:r>
              <a:rPr lang="ru-RU" dirty="0"/>
              <a:t>Почему стоит привиться?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B8D7E4-68B2-4E76-B147-AEA856706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426" y="2254103"/>
            <a:ext cx="6848574" cy="3918098"/>
          </a:xfrm>
        </p:spPr>
        <p:txBody>
          <a:bodyPr/>
          <a:lstStyle/>
          <a:p>
            <a:r>
              <a:rPr lang="ru-RU" dirty="0"/>
              <a:t>Летальность у непривитых – до 100%</a:t>
            </a:r>
          </a:p>
          <a:p>
            <a:r>
              <a:rPr lang="ru-RU" dirty="0"/>
              <a:t>Споры сохраняются до 100 лет</a:t>
            </a:r>
          </a:p>
          <a:p>
            <a:r>
              <a:rPr lang="ru-RU" b="1" dirty="0"/>
              <a:t>Осложнения</a:t>
            </a:r>
            <a:r>
              <a:rPr lang="ru-RU" dirty="0"/>
              <a:t>: ОПН, инфекционно-токсический шок, отек мозга, вторичные инфекции, желудочно-кишечное кровотечение</a:t>
            </a:r>
          </a:p>
          <a:p>
            <a:r>
              <a:rPr lang="ru-RU" b="1" dirty="0"/>
              <a:t>Осложнения также смертельны!!!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11E523-621E-44A3-AA4F-CF666E3AF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869"/>
            <a:ext cx="5061266" cy="38225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C0E7DA0-C63B-4894-80B9-B930E6B2B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" y="122547"/>
            <a:ext cx="5077906" cy="28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D7A9C0-B4E9-462F-ABA8-79CEE6B0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744" y="2775608"/>
            <a:ext cx="4458878" cy="72483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биотерроризм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B280EA5-DFB7-47F2-8621-1E3B72A98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04"/>
            <a:ext cx="4730056" cy="2447804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337ED56-295C-4A65-B0DB-796071737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30" y="3478708"/>
            <a:ext cx="5476973" cy="33792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88B6957-9CFE-44DA-A85F-A2E72F2BF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224" y="453987"/>
            <a:ext cx="3999817" cy="28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24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EE5CB3-361E-4FB7-BFD9-94B89871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Желтая лихорадка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BAC517A-BC56-47A8-9BDA-1DC7A9969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80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C823B8-66F0-41C3-B0BE-BD7FA058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388" y="961694"/>
            <a:ext cx="9486900" cy="1371600"/>
          </a:xfrm>
        </p:spPr>
        <p:txBody>
          <a:bodyPr/>
          <a:lstStyle/>
          <a:p>
            <a:r>
              <a:rPr lang="ru-RU" dirty="0"/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FFEA63-9358-430B-9DCC-51C6B9B6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506717"/>
            <a:ext cx="5638800" cy="3219660"/>
          </a:xfrm>
        </p:spPr>
        <p:txBody>
          <a:bodyPr/>
          <a:lstStyle/>
          <a:p>
            <a:r>
              <a:rPr lang="ru-RU" dirty="0"/>
              <a:t>До открытия вакцины – борьба посредством уничтожения комаров </a:t>
            </a:r>
            <a:r>
              <a:rPr lang="en-US" b="1" dirty="0"/>
              <a:t>Aedes aegypti</a:t>
            </a:r>
            <a:endParaRPr lang="ru-RU" b="1" dirty="0"/>
          </a:p>
          <a:p>
            <a:r>
              <a:rPr lang="ru-RU" b="1" dirty="0"/>
              <a:t>1937 год </a:t>
            </a:r>
            <a:r>
              <a:rPr lang="ru-RU" dirty="0"/>
              <a:t>– создание вакцины Максом </a:t>
            </a:r>
            <a:r>
              <a:rPr lang="ru-RU" dirty="0" err="1"/>
              <a:t>Тейлером</a:t>
            </a:r>
            <a:endParaRPr lang="ru-RU" dirty="0"/>
          </a:p>
          <a:p>
            <a:r>
              <a:rPr lang="ru-RU" dirty="0"/>
              <a:t>1951 год – Нобелевская премия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61FBE0-3133-492C-B16D-EA8CDC121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96" y="961694"/>
            <a:ext cx="5286703" cy="52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3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171989-D8F1-4E7A-A04E-E0E5E673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 ООИ относятся: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01582EA-E193-47D8-AB58-0BE1A0627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9" y="2057401"/>
            <a:ext cx="3376492" cy="291465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Чума</a:t>
            </a:r>
          </a:p>
          <a:p>
            <a:r>
              <a:rPr lang="ru-RU" b="1" dirty="0"/>
              <a:t>Холера</a:t>
            </a:r>
          </a:p>
          <a:p>
            <a:r>
              <a:rPr lang="ru-RU" b="1" dirty="0"/>
              <a:t>Сибирская язва</a:t>
            </a:r>
          </a:p>
          <a:p>
            <a:r>
              <a:rPr lang="ru-RU" dirty="0"/>
              <a:t>Геморрагические лихорадки (Марбург, Эбола, Западного Нила и т.д.)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894A6717-9C0A-4BBE-9EBA-3B8B432D9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7754" y="2057401"/>
            <a:ext cx="3376492" cy="291465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ВИЧ и СПИД</a:t>
            </a:r>
          </a:p>
          <a:p>
            <a:r>
              <a:rPr lang="ru-RU" dirty="0"/>
              <a:t>Бруцеллез</a:t>
            </a:r>
          </a:p>
          <a:p>
            <a:r>
              <a:rPr lang="ru-RU" b="1" dirty="0"/>
              <a:t>Желтая лихорадка</a:t>
            </a:r>
          </a:p>
          <a:p>
            <a:r>
              <a:rPr lang="ru-RU" b="1" dirty="0"/>
              <a:t>Натуральная оспа</a:t>
            </a:r>
          </a:p>
          <a:p>
            <a:r>
              <a:rPr lang="ru-RU" dirty="0"/>
              <a:t>Грипп</a:t>
            </a:r>
          </a:p>
          <a:p>
            <a:r>
              <a:rPr lang="ru-RU" dirty="0"/>
              <a:t>ТОРС (</a:t>
            </a:r>
            <a:r>
              <a:rPr lang="en-US" dirty="0"/>
              <a:t>SARS</a:t>
            </a:r>
            <a:r>
              <a:rPr lang="ru-RU" dirty="0"/>
              <a:t>)</a:t>
            </a:r>
          </a:p>
        </p:txBody>
      </p:sp>
      <p:sp>
        <p:nvSpPr>
          <p:cNvPr id="10" name="Объект 4">
            <a:extLst>
              <a:ext uri="{FF2B5EF4-FFF2-40B4-BE49-F238E27FC236}">
                <a16:creationId xmlns="" xmlns:a16="http://schemas.microsoft.com/office/drawing/2014/main" id="{5296A7C1-9BA6-4F45-BB37-D89D86EB1219}"/>
              </a:ext>
            </a:extLst>
          </p:cNvPr>
          <p:cNvSpPr txBox="1">
            <a:spLocks/>
          </p:cNvSpPr>
          <p:nvPr/>
        </p:nvSpPr>
        <p:spPr>
          <a:xfrm>
            <a:off x="7905749" y="2057401"/>
            <a:ext cx="3376492" cy="2914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Бешенство</a:t>
            </a:r>
          </a:p>
          <a:p>
            <a:r>
              <a:rPr lang="ru-RU" dirty="0"/>
              <a:t>Малярия</a:t>
            </a:r>
          </a:p>
          <a:p>
            <a:r>
              <a:rPr lang="ru-RU" b="1" dirty="0"/>
              <a:t>Туляремия</a:t>
            </a:r>
          </a:p>
          <a:p>
            <a:r>
              <a:rPr lang="ru-RU" dirty="0"/>
              <a:t>Полиомиелит</a:t>
            </a:r>
          </a:p>
          <a:p>
            <a:r>
              <a:rPr lang="ru-RU" dirty="0" err="1"/>
              <a:t>Мелиоидоз</a:t>
            </a:r>
            <a:endParaRPr lang="ru-RU" dirty="0"/>
          </a:p>
          <a:p>
            <a:r>
              <a:rPr lang="ru-RU" dirty="0"/>
              <a:t>Ящур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7F682DD-647D-451B-B3B3-920CBAD75B13}"/>
              </a:ext>
            </a:extLst>
          </p:cNvPr>
          <p:cNvSpPr/>
          <p:nvPr/>
        </p:nvSpPr>
        <p:spPr>
          <a:xfrm>
            <a:off x="1066800" y="5267325"/>
            <a:ext cx="9934575" cy="10243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/>
              <a:t>ВСЕГО – БОЛЕЕ СОТНИ ЗАБОЛЕВАНИЙ, ПОРАЖАЮЩИХ КА ЛЮДЕЙ, ТАК И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2294252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04F19A-30BD-494D-B814-402759F55E6F}"/>
              </a:ext>
            </a:extLst>
          </p:cNvPr>
          <p:cNvSpPr/>
          <p:nvPr/>
        </p:nvSpPr>
        <p:spPr>
          <a:xfrm>
            <a:off x="0" y="-4714"/>
            <a:ext cx="5213023" cy="6862714"/>
          </a:xfrm>
          <a:prstGeom prst="rect">
            <a:avLst/>
          </a:prstGeom>
          <a:solidFill>
            <a:srgbClr val="D0DCE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3FA925-3593-43D8-904D-F9E652E0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35351"/>
            <a:ext cx="9486900" cy="1371600"/>
          </a:xfrm>
        </p:spPr>
        <p:txBody>
          <a:bodyPr/>
          <a:lstStyle/>
          <a:p>
            <a:r>
              <a:rPr lang="ru-RU" dirty="0"/>
              <a:t>Вакцина: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EFEFB70-8412-4E86-A8EC-11A849522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31" y="1706252"/>
            <a:ext cx="4529580" cy="44659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Тип: живая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содержит?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Суспензию клеток ткани куриных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SPF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-эмбрионов (свободных от другой патогенной микрофлоры), зараженных вакцинным штаммом 17Д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применяется?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Однократно подкожно не позднее чем за 10 суток до выезда в эндемические районы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Иммунитет: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30-35 лет, возможно пожизненный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E62D38-4B9A-41BF-A2F8-86A18C4F7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23" y="-36293"/>
            <a:ext cx="6978977" cy="4187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9F1183-7E17-49F5-A47D-68207502D34A}"/>
              </a:ext>
            </a:extLst>
          </p:cNvPr>
          <p:cNvSpPr txBox="1"/>
          <p:nvPr/>
        </p:nvSpPr>
        <p:spPr>
          <a:xfrm>
            <a:off x="6141562" y="4664095"/>
            <a:ext cx="60504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</a:rPr>
              <a:t>Показания: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Выезд в очаги инфекции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Проживание в очагах 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2673416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71D110-27FA-4012-BAD4-DD23D14B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07088"/>
            <a:ext cx="5876042" cy="1371600"/>
          </a:xfrm>
        </p:spPr>
        <p:txBody>
          <a:bodyPr/>
          <a:lstStyle/>
          <a:p>
            <a:r>
              <a:rPr lang="ru-RU" dirty="0"/>
              <a:t>Почему стоит привиться?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9E8015B-4489-4645-AC46-CDD2903C2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72956"/>
            <a:ext cx="5876043" cy="3918098"/>
          </a:xfrm>
        </p:spPr>
        <p:txBody>
          <a:bodyPr/>
          <a:lstStyle/>
          <a:p>
            <a:r>
              <a:rPr lang="ru-RU" dirty="0"/>
              <a:t>Летальность у непривитых – до 40%</a:t>
            </a:r>
          </a:p>
          <a:p>
            <a:r>
              <a:rPr lang="ru-RU" b="1" dirty="0"/>
              <a:t>Осложнения</a:t>
            </a:r>
            <a:r>
              <a:rPr lang="ru-RU" dirty="0"/>
              <a:t>: множественные кровотечения, дегенеративные изменения миокарда, жировое перерождение почек, ОПН, острая печеночная недостаточность</a:t>
            </a:r>
          </a:p>
          <a:p>
            <a:r>
              <a:rPr lang="ru-RU" dirty="0"/>
              <a:t>Прививка – </a:t>
            </a:r>
            <a:r>
              <a:rPr lang="ru-RU" b="1" dirty="0"/>
              <a:t>единственный</a:t>
            </a:r>
            <a:r>
              <a:rPr lang="ru-RU" dirty="0"/>
              <a:t> способ профилактики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52C2D46-5E29-43B4-A341-23CEF3813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3304"/>
            <a:ext cx="4920792" cy="2724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7754A6B-8984-4C5B-8DA2-DD8EAB2B0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0792" cy="44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18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385211-8602-4E29-B7C2-BC7528AFB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9486900" cy="1371600"/>
          </a:xfrm>
        </p:spPr>
        <p:txBody>
          <a:bodyPr/>
          <a:lstStyle/>
          <a:p>
            <a:pPr algn="ctr"/>
            <a:r>
              <a:rPr lang="ru-RU" dirty="0"/>
              <a:t>Заключение: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D84FB9-C9E7-43A6-8A0A-F77CD994B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050" y="1817549"/>
            <a:ext cx="9486901" cy="3918098"/>
          </a:xfrm>
        </p:spPr>
        <p:txBody>
          <a:bodyPr/>
          <a:lstStyle/>
          <a:p>
            <a:pPr algn="ctr"/>
            <a:r>
              <a:rPr lang="ru-RU" dirty="0"/>
              <a:t>Все инфекции, относящиеся к группе особо опасных, отличаются высокой заразностью и тяжелыми последствиями для организма</a:t>
            </a:r>
          </a:p>
          <a:p>
            <a:pPr algn="ctr"/>
            <a:r>
              <a:rPr lang="ru-RU" dirty="0"/>
              <a:t>Все ООИ подлежат регионарному и федеральному надзору, требуют проведения санитарных мероприятий по охране территории</a:t>
            </a:r>
          </a:p>
          <a:p>
            <a:pPr algn="ctr"/>
            <a:r>
              <a:rPr lang="ru-RU" dirty="0"/>
              <a:t>Заболевшие подлежат обязательному карантину</a:t>
            </a:r>
          </a:p>
          <a:p>
            <a:pPr algn="ctr"/>
            <a:r>
              <a:rPr lang="ru-RU" dirty="0"/>
              <a:t>Вакцинация – самый эффективный способ профилактики особо опасных инфекций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343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342BC00-3138-4B0C-8423-EC3D1098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63A263E0-E446-4C33-A5FA-BABEEFA42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97" y="0"/>
            <a:ext cx="10096107" cy="6872565"/>
          </a:xfrm>
        </p:spPr>
      </p:pic>
    </p:spTree>
    <p:extLst>
      <p:ext uri="{BB962C8B-B14F-4D97-AF65-F5344CB8AC3E}">
        <p14:creationId xmlns:p14="http://schemas.microsoft.com/office/powerpoint/2010/main" val="416004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C643F4B9-DF14-45C4-BBF9-066790F8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60785"/>
            <a:ext cx="10515600" cy="1223024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Натуральная оспа</a:t>
            </a:r>
          </a:p>
        </p:txBody>
      </p:sp>
    </p:spTree>
    <p:extLst>
      <p:ext uri="{BB962C8B-B14F-4D97-AF65-F5344CB8AC3E}">
        <p14:creationId xmlns:p14="http://schemas.microsoft.com/office/powerpoint/2010/main" val="233533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8CB861-27F6-46C8-8B11-BDF9D42B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2" y="566278"/>
            <a:ext cx="2721432" cy="965458"/>
          </a:xfrm>
        </p:spPr>
        <p:txBody>
          <a:bodyPr/>
          <a:lstStyle/>
          <a:p>
            <a:r>
              <a:rPr lang="ru-RU" dirty="0"/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08777C9-D3A6-45BF-A0C2-9258964C2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1531736"/>
            <a:ext cx="5948242" cy="2315051"/>
          </a:xfrm>
        </p:spPr>
        <p:txBody>
          <a:bodyPr>
            <a:normAutofit/>
          </a:bodyPr>
          <a:lstStyle/>
          <a:p>
            <a:r>
              <a:rPr lang="ru-RU" b="1" dirty="0"/>
              <a:t>Вариоляция</a:t>
            </a:r>
            <a:r>
              <a:rPr lang="ru-RU" dirty="0"/>
              <a:t> – прививание оспенного гноя (т.е. живых возбудителей черной оспы) из созревшей пустулы больного</a:t>
            </a:r>
          </a:p>
          <a:p>
            <a:r>
              <a:rPr lang="ru-RU" dirty="0"/>
              <a:t>Первая вариоляция в России – Екатерина </a:t>
            </a:r>
            <a:r>
              <a:rPr lang="en-US" dirty="0"/>
              <a:t>II</a:t>
            </a:r>
            <a:r>
              <a:rPr lang="ru-RU" dirty="0"/>
              <a:t>, 12 октября 1768 г.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DEFE27E-086B-442E-8A39-487933079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2656" y="4237642"/>
            <a:ext cx="5016834" cy="2672254"/>
          </a:xfrm>
        </p:spPr>
        <p:txBody>
          <a:bodyPr>
            <a:normAutofit/>
          </a:bodyPr>
          <a:lstStyle/>
          <a:p>
            <a:r>
              <a:rPr lang="ru-RU" b="1" dirty="0"/>
              <a:t>Вакцинация</a:t>
            </a:r>
            <a:r>
              <a:rPr lang="ru-RU" dirty="0"/>
              <a:t> – прививание ослабленного возбудителя (в данном случае – вируса коровьей оспы)</a:t>
            </a:r>
          </a:p>
          <a:p>
            <a:r>
              <a:rPr lang="ru-RU" dirty="0"/>
              <a:t>Метод был изобретен Эдвардом Дженнером в 1796 году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816EA21-EFDB-4988-A331-EE3F105A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9976"/>
            <a:ext cx="6096000" cy="31699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8BFA916-3181-4627-88BA-2CE2A7B3C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58" y="0"/>
            <a:ext cx="5223641" cy="34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0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E85D64-9909-4917-8C98-D5FB9D23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Оспа – первое заболевание, побежденное массовой вакцинацией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4AE4E4-EAA6-4BF1-8C79-ABFABA723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54103"/>
            <a:ext cx="5502167" cy="3918098"/>
          </a:xfrm>
        </p:spPr>
        <p:txBody>
          <a:bodyPr/>
          <a:lstStyle/>
          <a:p>
            <a:r>
              <a:rPr lang="ru-RU" dirty="0"/>
              <a:t>Последний случай заражения в СССР – </a:t>
            </a:r>
            <a:r>
              <a:rPr lang="ru-RU" b="1" dirty="0"/>
              <a:t>1936 год</a:t>
            </a:r>
          </a:p>
          <a:p>
            <a:r>
              <a:rPr lang="ru-RU" dirty="0"/>
              <a:t>Последний случай естественного заражения – </a:t>
            </a:r>
            <a:r>
              <a:rPr lang="ru-RU" b="1" dirty="0"/>
              <a:t>1977 год</a:t>
            </a:r>
          </a:p>
          <a:p>
            <a:r>
              <a:rPr lang="ru-RU" dirty="0"/>
              <a:t>Последний случай </a:t>
            </a:r>
            <a:r>
              <a:rPr lang="ru-RU" dirty="0" err="1"/>
              <a:t>внутрилабораторного</a:t>
            </a:r>
            <a:r>
              <a:rPr lang="ru-RU" dirty="0"/>
              <a:t> заражения – </a:t>
            </a:r>
            <a:r>
              <a:rPr lang="ru-RU" b="1" dirty="0"/>
              <a:t>1978 год</a:t>
            </a:r>
          </a:p>
          <a:p>
            <a:r>
              <a:rPr lang="ru-RU" b="1" dirty="0"/>
              <a:t>1981 год </a:t>
            </a:r>
            <a:r>
              <a:rPr lang="ru-RU" dirty="0"/>
              <a:t>– ВОЗ объявляет о победе над оспой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248796-755E-42E0-92BD-0EE243999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6" y="2254103"/>
            <a:ext cx="50532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8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A3A87E-632B-4B6A-A07E-34E6EB96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80" y="320508"/>
            <a:ext cx="9486900" cy="1371600"/>
          </a:xfrm>
        </p:spPr>
        <p:txBody>
          <a:bodyPr/>
          <a:lstStyle/>
          <a:p>
            <a:r>
              <a:rPr lang="ru-RU" dirty="0"/>
              <a:t>Почему стоит знать?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CBF3EC00-59D1-411D-A9B4-94E399826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80" y="1813400"/>
            <a:ext cx="5283724" cy="3918098"/>
          </a:xfrm>
        </p:spPr>
        <p:txBody>
          <a:bodyPr/>
          <a:lstStyle/>
          <a:p>
            <a:r>
              <a:rPr lang="ru-RU" dirty="0"/>
              <a:t>1754-1763 гг. – война Англии против Франции и американских индейцев</a:t>
            </a:r>
          </a:p>
          <a:p>
            <a:r>
              <a:rPr lang="ru-RU" dirty="0"/>
              <a:t>1775-1783 гг. – война за Независимость</a:t>
            </a:r>
          </a:p>
          <a:p>
            <a:r>
              <a:rPr lang="ru-RU" b="1" dirty="0">
                <a:solidFill>
                  <a:srgbClr val="FF0000"/>
                </a:solidFill>
              </a:rPr>
              <a:t>Хранится в лабораториях «Вектор» и «</a:t>
            </a:r>
            <a:r>
              <a:rPr lang="en-US" b="1" dirty="0">
                <a:solidFill>
                  <a:srgbClr val="FF0000"/>
                </a:solidFill>
              </a:rPr>
              <a:t>CDC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5361177-F33F-445D-9B4E-F01DBE3C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06308"/>
            <a:ext cx="6069942" cy="404409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58D261E-0B4F-491E-BA0D-589F6D29C943}"/>
              </a:ext>
            </a:extLst>
          </p:cNvPr>
          <p:cNvSpPr/>
          <p:nvPr/>
        </p:nvSpPr>
        <p:spPr>
          <a:xfrm>
            <a:off x="765927" y="5436912"/>
            <a:ext cx="10660145" cy="8295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latin typeface="+mj-lt"/>
              </a:rPr>
              <a:t>В настоящее время не считается эффективным биологическим оружием ввиду широкой доступности противооспенных вакцин</a:t>
            </a:r>
          </a:p>
        </p:txBody>
      </p:sp>
    </p:spTree>
    <p:extLst>
      <p:ext uri="{BB962C8B-B14F-4D97-AF65-F5344CB8AC3E}">
        <p14:creationId xmlns:p14="http://schemas.microsoft.com/office/powerpoint/2010/main" val="1887920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0C04DC-3177-460A-8382-53D789F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3B1BEBB-2081-4E72-8394-8D43E9F24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0110" cy="391795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4276600-42BF-47F7-92F6-BFF341CC0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39" y="1963938"/>
            <a:ext cx="7290062" cy="489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5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3D7469-21A6-401D-9B50-F6C62061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Холера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724C2325-290B-46E4-922C-2EB1CB3E6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15571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8E2E4"/>
      </a:lt2>
      <a:accent1>
        <a:srgbClr val="81AA9C"/>
      </a:accent1>
      <a:accent2>
        <a:srgbClr val="76A8AD"/>
      </a:accent2>
      <a:accent3>
        <a:srgbClr val="89A4BF"/>
      </a:accent3>
      <a:accent4>
        <a:srgbClr val="7F84BA"/>
      </a:accent4>
      <a:accent5>
        <a:srgbClr val="A696C6"/>
      </a:accent5>
      <a:accent6>
        <a:srgbClr val="AB7FBA"/>
      </a:accent6>
      <a:hlink>
        <a:srgbClr val="AE6980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989</Words>
  <Application>Microsoft Office PowerPoint</Application>
  <PresentationFormat>Произвольный</PresentationFormat>
  <Paragraphs>147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ClassicFrameVTI</vt:lpstr>
      <vt:lpstr>Вакцинопрофилактика особо опасных инфекций</vt:lpstr>
      <vt:lpstr>Что такое ООИ?</vt:lpstr>
      <vt:lpstr>К ООИ относятся:</vt:lpstr>
      <vt:lpstr>Натуральная оспа</vt:lpstr>
      <vt:lpstr>история</vt:lpstr>
      <vt:lpstr>Оспа – первое заболевание, побежденное массовой вакцинацией</vt:lpstr>
      <vt:lpstr>Почему стоит знать?</vt:lpstr>
      <vt:lpstr>Презентация PowerPoint</vt:lpstr>
      <vt:lpstr>Холера</vt:lpstr>
      <vt:lpstr>История:</vt:lpstr>
      <vt:lpstr>Вакцина:</vt:lpstr>
      <vt:lpstr>Почему стоит привиться?</vt:lpstr>
      <vt:lpstr>Чума</vt:lpstr>
      <vt:lpstr>История: </vt:lpstr>
      <vt:lpstr>История:</vt:lpstr>
      <vt:lpstr>Вакцина:</vt:lpstr>
      <vt:lpstr>Почему стоит привиться?</vt:lpstr>
      <vt:lpstr>Презентация PowerPoint</vt:lpstr>
      <vt:lpstr>Туляремия</vt:lpstr>
      <vt:lpstr>история</vt:lpstr>
      <vt:lpstr>Вакцина:</vt:lpstr>
      <vt:lpstr>Почему стоит привиться?</vt:lpstr>
      <vt:lpstr>Сибирская язва</vt:lpstr>
      <vt:lpstr>история</vt:lpstr>
      <vt:lpstr>Вакцина:</vt:lpstr>
      <vt:lpstr>Почему стоит привиться?</vt:lpstr>
      <vt:lpstr>биотерроризм</vt:lpstr>
      <vt:lpstr>Желтая лихорадка</vt:lpstr>
      <vt:lpstr>История</vt:lpstr>
      <vt:lpstr>Вакцина:</vt:lpstr>
      <vt:lpstr>Почему стоит привиться?</vt:lpstr>
      <vt:lpstr>Заключение: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Вакцинация от особо опасных инфекций</dc:title>
  <dc:creator>krisslow060@gmail.com</dc:creator>
  <cp:lastModifiedBy>Федор В. Алябьев</cp:lastModifiedBy>
  <cp:revision>17</cp:revision>
  <dcterms:created xsi:type="dcterms:W3CDTF">2021-11-06T09:39:42Z</dcterms:created>
  <dcterms:modified xsi:type="dcterms:W3CDTF">2021-12-17T02:32:22Z</dcterms:modified>
</cp:coreProperties>
</file>