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6F87-AE81-40F4-AF26-88E097033578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DB2-CE59-4FA7-998B-74CE3FA81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5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6F87-AE81-40F4-AF26-88E097033578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DB2-CE59-4FA7-998B-74CE3FA81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1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6F87-AE81-40F4-AF26-88E097033578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DB2-CE59-4FA7-998B-74CE3FA81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4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6F87-AE81-40F4-AF26-88E097033578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DB2-CE59-4FA7-998B-74CE3FA81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9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6F87-AE81-40F4-AF26-88E097033578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DB2-CE59-4FA7-998B-74CE3FA81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9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6F87-AE81-40F4-AF26-88E097033578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DB2-CE59-4FA7-998B-74CE3FA81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8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6F87-AE81-40F4-AF26-88E097033578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DB2-CE59-4FA7-998B-74CE3FA81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8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6F87-AE81-40F4-AF26-88E097033578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DB2-CE59-4FA7-998B-74CE3FA81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4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6F87-AE81-40F4-AF26-88E097033578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DB2-CE59-4FA7-998B-74CE3FA81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1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6F87-AE81-40F4-AF26-88E097033578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DB2-CE59-4FA7-998B-74CE3FA81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7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6F87-AE81-40F4-AF26-88E097033578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DB2-CE59-4FA7-998B-74CE3FA81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7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46F87-AE81-40F4-AF26-88E097033578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DDB2-CE59-4FA7-998B-74CE3FA81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76iBIQbizd-IOAvKEj5lhHLykkCEQyv8oBz2X6AXHgw8uDsnV5H9udhZD_q-eV7x5u84spXRcWcZMC-tKp537gDQexfLzxNGULnvdM300V4phcr3sqEICDBXWHfMmW7RHHzsgwK_d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2" y="350837"/>
            <a:ext cx="15811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6377" y="3508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ФГБОУ ВО «Красноярский государственный медицинский университет         </a:t>
            </a:r>
            <a:endParaRPr lang="ru-RU" b="0" dirty="0" smtClean="0">
              <a:effectLst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им. проф. В.Ф. Войно-Ясенецкого»</a:t>
            </a:r>
            <a:endParaRPr lang="ru-RU" b="0" dirty="0" smtClean="0">
              <a:effectLst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Министерства здравоохранения Российской Федерации</a:t>
            </a:r>
            <a:endParaRPr lang="ru-RU" b="0" dirty="0" smtClean="0">
              <a:effectLst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Кафедра: </a:t>
            </a:r>
            <a:r>
              <a:rPr lang="ru-RU" dirty="0" smtClean="0"/>
              <a:t>педагогики </a:t>
            </a:r>
            <a:r>
              <a:rPr lang="ru-RU" dirty="0"/>
              <a:t>и психологии с курсом ПО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5872" y="361219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Выполнили:</a:t>
            </a:r>
            <a:endParaRPr lang="ru-RU" b="0" dirty="0" smtClean="0">
              <a:effectLst/>
            </a:endParaRPr>
          </a:p>
          <a:p>
            <a:r>
              <a:rPr lang="ru-RU" dirty="0"/>
              <a:t>Студенты 213 группы</a:t>
            </a:r>
            <a:endParaRPr lang="ru-RU" b="0" dirty="0" smtClean="0">
              <a:effectLst/>
            </a:endParaRPr>
          </a:p>
          <a:p>
            <a:r>
              <a:rPr lang="ru-RU" dirty="0"/>
              <a:t>Лечебного факультета</a:t>
            </a:r>
            <a:endParaRPr lang="ru-RU" b="0" dirty="0" smtClean="0">
              <a:effectLst/>
            </a:endParaRPr>
          </a:p>
          <a:p>
            <a:r>
              <a:rPr lang="ru-RU" dirty="0"/>
              <a:t>Кувшинов Н. С.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>Подсошкин А. Г.</a:t>
            </a:r>
            <a:endParaRPr lang="ru-RU" b="0" dirty="0" smtClean="0">
              <a:effectLst/>
            </a:endParaRPr>
          </a:p>
          <a:p>
            <a:r>
              <a:rPr lang="ru-RU" dirty="0"/>
              <a:t>Савин Я. Д.</a:t>
            </a:r>
            <a:endParaRPr lang="ru-RU" b="0" dirty="0" smtClean="0">
              <a:effectLst/>
            </a:endParaRPr>
          </a:p>
          <a:p>
            <a:r>
              <a:rPr lang="ru-RU" dirty="0"/>
              <a:t>Проверила</a:t>
            </a:r>
            <a:r>
              <a:rPr lang="ru-RU" dirty="0" smtClean="0"/>
              <a:t>:</a:t>
            </a:r>
          </a:p>
          <a:p>
            <a:r>
              <a:rPr lang="ru-RU" dirty="0"/>
              <a:t>Дьякова Наталья Ивановна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Знать, чтобы жить: все о ВИЧ и СПИД | Официальный сайт муниципального  бюджетного общеобразовательного учреждения Гимназия, г. Новый Уренго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2685646"/>
            <a:ext cx="2226677" cy="38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26376" y="2500980"/>
            <a:ext cx="5941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Профилактика ВИЧ инфекции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16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Постконтактная профилактика ВИЧ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362450" cy="435133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Постконтакная профилактика заболевания применяется сразу же после контакта с потенциально заражённой биологической жидкостью: при попадании в открытые раны, слизистые оболочки, на кожу.</a:t>
            </a:r>
          </a:p>
          <a:p>
            <a:r>
              <a:rPr lang="ru-RU" dirty="0"/>
              <a:t>Аварийная профилактика ВИЧ должна быть начата в первые 1,5-2 часа после сопряжённой с риском заражения ситуации, но не позднее, чем через 70-72 часа. Постконтактная профилактика предполагает приём комбинации из 3 лекарственных иммуномодуляторов на протяжении 28 суток.</a:t>
            </a:r>
          </a:p>
          <a:p>
            <a:r>
              <a:rPr lang="ru-RU" dirty="0"/>
              <a:t>Не применяется такой вид превентивных мер, в случаях, когда:</a:t>
            </a:r>
          </a:p>
          <a:p>
            <a:r>
              <a:rPr lang="ru-RU" dirty="0"/>
              <a:t>человек изначально имел положительный статус ВИЧ;</a:t>
            </a:r>
          </a:p>
          <a:p>
            <a:r>
              <a:rPr lang="ru-RU" dirty="0"/>
              <a:t>прошло больше времени, чем 72 часа.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24950" y="818356"/>
            <a:ext cx="2857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12529"/>
                </a:solidFill>
                <a:effectLst/>
                <a:latin typeface="-apple-system"/>
              </a:rPr>
              <a:t>Оптимальным считается комбинация из 2 либо 3 препаратов, содержащих: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12529"/>
                </a:solidFill>
                <a:effectLst/>
                <a:latin typeface="-apple-system"/>
              </a:rPr>
              <a:t>лопинавир;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12529"/>
                </a:solidFill>
                <a:effectLst/>
                <a:latin typeface="-apple-system"/>
              </a:rPr>
              <a:t>тенофовир;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12529"/>
                </a:solidFill>
                <a:effectLst/>
                <a:latin typeface="-apple-system"/>
              </a:rPr>
              <a:t>ритонавир;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12529"/>
                </a:solidFill>
                <a:effectLst/>
                <a:latin typeface="-apple-system"/>
              </a:rPr>
              <a:t>ставудин;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12529"/>
                </a:solidFill>
                <a:effectLst/>
                <a:latin typeface="-apple-system"/>
              </a:rPr>
              <a:t>зидовудин;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12529"/>
                </a:solidFill>
                <a:effectLst/>
                <a:latin typeface="-apple-system"/>
              </a:rPr>
              <a:t>эмтрицитабин;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12529"/>
                </a:solidFill>
                <a:effectLst/>
                <a:latin typeface="-apple-system"/>
              </a:rPr>
              <a:t>ламивудин.</a:t>
            </a:r>
            <a:endParaRPr lang="ru-RU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pic>
        <p:nvPicPr>
          <p:cNvPr id="7170" name="Picture 2" descr="Постконтактная профилактика 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74" y="4001294"/>
            <a:ext cx="4628576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7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Заключение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Каждую </a:t>
            </a:r>
            <a:r>
              <a:rPr lang="ru-RU" dirty="0"/>
              <a:t>минуту в мире не менее 11 человек заражаются вирусом иммунодефицита человека. Одновременно многие из них осознают крушение своей жизни и мрачно вглядываются в неопределенное будущее. Каждую минуту эти несчастные сталкиваются не только с собственным страхом, но и с непониманием со стороны родственников, друзей, коллег по работе. Да и общество начинает относиться к ним не как к обычным людям, а как к больным «СПИДом». ВИЧ-инфекция - это хроническая пожизненная инфекция, </a:t>
            </a:r>
            <a:r>
              <a:rPr lang="ru-RU" dirty="0" smtClean="0"/>
              <a:t>поэтому думайте что вы делаете и следите за своим здоровьем)))))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8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://risovach.ru/upload/2015/09/mem/op-opppp_93089676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2884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042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Определение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Ви́рус иммунодефици́та челове́ка</a:t>
            </a:r>
            <a:r>
              <a:rPr lang="ru-RU" dirty="0"/>
              <a:t> — ретровирус из рода лентивирусов, вызывающий медленно </a:t>
            </a:r>
            <a:r>
              <a:rPr lang="ru-RU" dirty="0" smtClean="0"/>
              <a:t>прогрессирующее</a:t>
            </a:r>
            <a:r>
              <a:rPr lang="ru-RU" dirty="0"/>
              <a:t> заболевание — </a:t>
            </a:r>
            <a:r>
              <a:rPr lang="ru-RU" b="1" dirty="0" smtClean="0"/>
              <a:t>ВИЧ-инфекцию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Вирус поражает клетки иммунной системы, имеющие на своей поверхности рецепторы </a:t>
            </a:r>
            <a:r>
              <a:rPr lang="en-US" dirty="0"/>
              <a:t>CD4: </a:t>
            </a:r>
            <a:r>
              <a:rPr lang="ru-RU" dirty="0"/>
              <a:t>Т-хелперы, моноциты, макрофаги, клетки </a:t>
            </a:r>
            <a:r>
              <a:rPr lang="ru-RU" dirty="0" smtClean="0"/>
              <a:t>Лангерганса,</a:t>
            </a:r>
            <a:r>
              <a:rPr lang="ru-RU" dirty="0"/>
              <a:t> дендритные клетки, клетки </a:t>
            </a:r>
            <a:r>
              <a:rPr lang="ru-RU" dirty="0" smtClean="0"/>
              <a:t>микроглии. </a:t>
            </a:r>
            <a:r>
              <a:rPr lang="ru-RU" dirty="0"/>
              <a:t>В результате работа иммунной системы угнетается и развивается </a:t>
            </a:r>
            <a:r>
              <a:rPr lang="ru-RU" b="1" dirty="0"/>
              <a:t>синдром приобретённого иммунного дефицита</a:t>
            </a:r>
            <a:r>
              <a:rPr lang="ru-RU" dirty="0"/>
              <a:t> (СПИД), организм больного теряет возможность защищаться от инфекций и опухолей, возникают вторичные оппортунистические заболевания, которые не характерны для людей с нормальным иммунным статусом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76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Способы заражения ВИЧ-инфекцией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Распространение подавляющего человеческий иммунитет вируса ведётся посредством жидкой среды с предельной либо достаточной концентрацией неклеточных инфекционных агентов:</a:t>
            </a:r>
          </a:p>
          <a:p>
            <a:r>
              <a:rPr lang="ru-RU" dirty="0"/>
              <a:t>плазмы и кровяных клеток;</a:t>
            </a:r>
          </a:p>
          <a:p>
            <a:r>
              <a:rPr lang="ru-RU" dirty="0"/>
              <a:t>эякулята;</a:t>
            </a:r>
          </a:p>
          <a:p>
            <a:r>
              <a:rPr lang="ru-RU" dirty="0"/>
              <a:t>питательной жидкости из молочных желёз;</a:t>
            </a:r>
          </a:p>
          <a:p>
            <a:r>
              <a:rPr lang="ru-RU" dirty="0"/>
              <a:t>слизи из влагалища;</a:t>
            </a:r>
          </a:p>
          <a:p>
            <a:r>
              <a:rPr lang="ru-RU" dirty="0"/>
              <a:t>цереброспинальной жидкости.</a:t>
            </a:r>
          </a:p>
          <a:p>
            <a:r>
              <a:rPr lang="ru-RU" dirty="0"/>
              <a:t>Инфицирование происходит, когда из перечисленных жидкостей в достаточном для воздействия объёме, попадает:</a:t>
            </a:r>
          </a:p>
          <a:p>
            <a:r>
              <a:rPr lang="ru-RU" dirty="0"/>
              <a:t>в кровеносную систему человека через открытые раны;</a:t>
            </a:r>
          </a:p>
          <a:p>
            <a:r>
              <a:rPr lang="ru-RU" dirty="0"/>
              <a:t>на железистый эпителий (глазные яблоки, слизистые части носовых пазух, полости рта, половых органов).</a:t>
            </a:r>
          </a:p>
          <a:p>
            <a:r>
              <a:rPr lang="ru-RU" dirty="0"/>
              <a:t>Вирус передаётся 2 путями: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60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411850"/>
              </p:ext>
            </p:extLst>
          </p:nvPr>
        </p:nvGraphicFramePr>
        <p:xfrm>
          <a:off x="1366570" y="958850"/>
          <a:ext cx="9730054" cy="4351337"/>
        </p:xfrm>
        <a:graphic>
          <a:graphicData uri="http://schemas.openxmlformats.org/drawingml/2006/table">
            <a:tbl>
              <a:tblPr/>
              <a:tblGrid>
                <a:gridCol w="4865027">
                  <a:extLst>
                    <a:ext uri="{9D8B030D-6E8A-4147-A177-3AD203B41FA5}">
                      <a16:colId xmlns:a16="http://schemas.microsoft.com/office/drawing/2014/main" val="2000724249"/>
                    </a:ext>
                  </a:extLst>
                </a:gridCol>
                <a:gridCol w="4865027">
                  <a:extLst>
                    <a:ext uri="{9D8B030D-6E8A-4147-A177-3AD203B41FA5}">
                      <a16:colId xmlns:a16="http://schemas.microsoft.com/office/drawing/2014/main" val="2365869753"/>
                    </a:ext>
                  </a:extLst>
                </a:gridCol>
              </a:tblGrid>
              <a:tr h="1243239"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</a:rPr>
                        <a:t>Естественным (контактно и вертикально)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500">
                          <a:effectLst/>
                        </a:rPr>
                        <a:t>через кровь;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500">
                          <a:effectLst/>
                        </a:rPr>
                        <a:t>в результате полового акта;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500">
                          <a:effectLst/>
                        </a:rPr>
                        <a:t>во время развития ребёнка в утробе;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500">
                          <a:effectLst/>
                        </a:rPr>
                        <a:t>во время естественных родов;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500">
                          <a:effectLst/>
                        </a:rPr>
                        <a:t>вместе с материнским молоком.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949273"/>
                  </a:ext>
                </a:extLst>
              </a:tr>
              <a:tr h="3108098"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</a:rPr>
                        <a:t>Искусственным (при процедурах, связанных с проникновением в организм через внешнюю барьерную среду)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effectLst/>
                        </a:rPr>
                        <a:t>через общий шприц при приёме наркотиков;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effectLst/>
                        </a:rPr>
                        <a:t>через заражённый шприц и другие инструменты при проведении медицинских манипуляций;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effectLst/>
                        </a:rPr>
                        <a:t>во время косметологических и уходовых процедур при несоблюдении стерильности инструмента;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effectLst/>
                        </a:rPr>
                        <a:t>во время татуирования через иглу тату-машинки;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effectLst/>
                        </a:rPr>
                        <a:t>во время операционного вмешательства.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15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69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0767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Не представляет опасности для других людей контакт с такими выделениями из организма больного ВИЧ:</a:t>
            </a:r>
          </a:p>
          <a:p>
            <a:r>
              <a:rPr lang="ru-RU" dirty="0"/>
              <a:t>пот, выделяемый для терморегуляции;</a:t>
            </a:r>
          </a:p>
          <a:p>
            <a:r>
              <a:rPr lang="ru-RU" dirty="0"/>
              <a:t>слёзы;</a:t>
            </a:r>
          </a:p>
          <a:p>
            <a:r>
              <a:rPr lang="ru-RU" dirty="0"/>
              <a:t>секрет слюнных желёз;</a:t>
            </a:r>
          </a:p>
          <a:p>
            <a:r>
              <a:rPr lang="ru-RU" dirty="0"/>
              <a:t>урина;</a:t>
            </a:r>
          </a:p>
          <a:p>
            <a:r>
              <a:rPr lang="ru-RU" dirty="0"/>
              <a:t>слизистые выделения из лёгких при кашле.</a:t>
            </a:r>
          </a:p>
          <a:p>
            <a:endParaRPr lang="ru-RU" dirty="0"/>
          </a:p>
        </p:txBody>
      </p:sp>
      <p:pic>
        <p:nvPicPr>
          <p:cNvPr id="3074" name="Picture 2" descr="Способы заражения ВИЧ-инфекци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2085975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1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Меры профилактики ВИЧ-инфекции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425" y="1690688"/>
            <a:ext cx="5905500" cy="435133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Основные </a:t>
            </a:r>
            <a:r>
              <a:rPr lang="ru-RU" dirty="0"/>
              <a:t>способы минимизировать опасность поражения губительным для защитных функций организма вирусом:</a:t>
            </a:r>
          </a:p>
          <a:p>
            <a:r>
              <a:rPr lang="ru-RU" dirty="0"/>
              <a:t>Отказываться от незащищённых половых контактов с малознакомыми партнёрами.</a:t>
            </a:r>
          </a:p>
          <a:p>
            <a:r>
              <a:rPr lang="ru-RU" dirty="0"/>
              <a:t>Использовать стерильные, одноразовые медицинские расходные материалы – иглы, шприцы.</a:t>
            </a:r>
          </a:p>
          <a:p>
            <a:r>
              <a:rPr lang="ru-RU" dirty="0"/>
              <a:t>Требовать дезинфекции инструментов и приборов во время косметологических процедур, связанных с риском занесения инфекции, татуажа, пирсинга.</a:t>
            </a:r>
          </a:p>
          <a:p>
            <a:r>
              <a:rPr lang="ru-RU" dirty="0"/>
              <a:t>Использовать индивидуальные средства личной гигиены и утилизировать (дезинфицировать) те предметы, которыми хотя бы однократно воспользовался другой человек.</a:t>
            </a:r>
          </a:p>
          <a:p>
            <a:r>
              <a:rPr lang="ru-RU" dirty="0"/>
              <a:t>Избегать контакта с чужими биологическими материалами вне сферы профессиональной деятельности. При необходимости использовать защитные, дезинфицирующие, бактерицидные средства.</a:t>
            </a:r>
          </a:p>
          <a:p>
            <a:r>
              <a:rPr lang="ru-RU" dirty="0"/>
              <a:t>Перед планированием беременности и на сроке 30 недель сдавать экспресс-тесты на наличие губительного для иммунной системы вируса.</a:t>
            </a:r>
          </a:p>
          <a:p>
            <a:endParaRPr lang="ru-RU" dirty="0"/>
          </a:p>
        </p:txBody>
      </p:sp>
      <p:pic>
        <p:nvPicPr>
          <p:cNvPr id="5124" name="Picture 4" descr="Меры профилактики ВИЧ-инфек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262188"/>
            <a:ext cx="5060574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5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Профессиональная профилактика ВИЧ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2500"/>
            <a:ext cx="5353050" cy="58197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dirty="0"/>
              <a:t>Медицинская профилактика ВИЧ-инфекции необходима для сотрудников учреждений системы здравоохранения, которые во время исполнения должностных обязанностей контактируют:</a:t>
            </a:r>
          </a:p>
          <a:p>
            <a:r>
              <a:rPr lang="ru-RU" dirty="0"/>
              <a:t>с заражёнными пациентами;</a:t>
            </a:r>
          </a:p>
          <a:p>
            <a:r>
              <a:rPr lang="ru-RU" dirty="0"/>
              <a:t>с биологическим материалом;</a:t>
            </a:r>
          </a:p>
          <a:p>
            <a:r>
              <a:rPr lang="ru-RU" dirty="0"/>
              <a:t>во время инвазивных вмешательств на пациентах с неопределённым статусом ВИЧ, поступивших в медицинское учреждение в результате крупной аварии либо иных чрезвычайных происшествий.</a:t>
            </a:r>
          </a:p>
          <a:p>
            <a:r>
              <a:rPr lang="ru-RU" dirty="0"/>
              <a:t>Профилактика заражения в профессиональной деятельности состоит в таких действиях:</a:t>
            </a:r>
          </a:p>
          <a:p>
            <a:r>
              <a:rPr lang="ru-RU" dirty="0"/>
              <a:t>Обрабатывать руки мыльным раствором, предваряя и завершая каждую врачебную манипуляцию.</a:t>
            </a:r>
          </a:p>
          <a:p>
            <a:r>
              <a:rPr lang="ru-RU" dirty="0"/>
              <a:t>Использовать обеззараживающие средства для регулярной стерильной обработки инструментов и приборов, предназначенных для многократного использования.</a:t>
            </a:r>
          </a:p>
          <a:p>
            <a:r>
              <a:rPr lang="ru-RU" dirty="0"/>
              <a:t>При контакте с биоматериалом применять индивидуальные средства безопасности – перчатки, очки, маски-респираторы, халат.</a:t>
            </a:r>
          </a:p>
          <a:p>
            <a:r>
              <a:rPr lang="ru-RU" dirty="0"/>
              <a:t>Для несложных инвазивных манипуляций использовать одноразовые инструменты (иглы, шприцы).</a:t>
            </a:r>
          </a:p>
          <a:p>
            <a:r>
              <a:rPr lang="ru-RU" dirty="0"/>
              <a:t>Грязное бельё дезинфицировать согласно принятому в медучреждении регламенту, переносить только в водонепроницаемых мешках.</a:t>
            </a:r>
          </a:p>
          <a:p>
            <a:endParaRPr lang="ru-RU" dirty="0"/>
          </a:p>
        </p:txBody>
      </p:sp>
      <p:pic>
        <p:nvPicPr>
          <p:cNvPr id="4100" name="Picture 4" descr="Профессиональная профилактика 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085975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7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Экстренная профилактика ВИЧ-инфекции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1873250"/>
            <a:ext cx="5705475" cy="435133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Первая </a:t>
            </a:r>
            <a:r>
              <a:rPr lang="ru-RU" dirty="0"/>
              <a:t>помощь для профилактики заболевания у медицинских сотрудников после контакта с ВИЧ-положительным пациентом либо потенциально заражённым биоматериалом происходит экстренно и включает такие меры:</a:t>
            </a:r>
          </a:p>
          <a:p>
            <a:r>
              <a:rPr lang="ru-RU" dirty="0"/>
              <a:t>Обработка неповреждённого участка кожи, куда попала жидкость с высоким содержанием вируса, с помощью спиртового раствора, мыльной пены, снова раствора этилового спирта 70%.</a:t>
            </a:r>
          </a:p>
          <a:p>
            <a:r>
              <a:rPr lang="ru-RU" dirty="0"/>
              <a:t>Повреждённый эпидермис (царапина, укол, открытая рана) промывают под проточной водой, протирают 70% спиртом, руки двукратно обрабатывают мыльной водой, на участок наносят йод.</a:t>
            </a:r>
          </a:p>
          <a:p>
            <a:r>
              <a:rPr lang="ru-RU" dirty="0"/>
              <a:t>Слизистые оболочки промывают большим количеством тёплой воды, орошают раствором спирта (70%).</a:t>
            </a:r>
          </a:p>
          <a:p>
            <a:r>
              <a:rPr lang="ru-RU" dirty="0"/>
              <a:t>Одежду и обувь утилизируют, при невозможности – обрабатывают дезинфицирующим раствором.</a:t>
            </a:r>
          </a:p>
          <a:p>
            <a:endParaRPr lang="ru-RU" dirty="0"/>
          </a:p>
        </p:txBody>
      </p:sp>
      <p:pic>
        <p:nvPicPr>
          <p:cNvPr id="6146" name="Picture 2" descr="Экстренная профилактика ВИЧ-инфек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152650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Промыть </a:t>
            </a:r>
            <a:r>
              <a:rPr lang="ru-RU" dirty="0"/>
              <a:t>наружные половые органы и железистый эпителий, который их выстилает, проточной водой с мылом, обработать/проспринцевать дезинфицирующими жидкостями с содержанием хлора (Мирамистин либо Хлоргексидин).</a:t>
            </a:r>
          </a:p>
          <a:p>
            <a:r>
              <a:rPr lang="ru-RU" dirty="0"/>
              <a:t>Обратиться в приёмное отделение ближайшего СПИД-центра либо кожно-венерологического диспансера для получения медикаментозной постконтактной терапии.</a:t>
            </a:r>
          </a:p>
          <a:p>
            <a:r>
              <a:rPr lang="ru-RU" dirty="0"/>
              <a:t>При использовании нестерильных игл либо случайного механического повреждения эпителиальных либо железистых тканей потенциально инфицированными иглами, лезвиями и режущими предметами:</a:t>
            </a:r>
          </a:p>
          <a:p>
            <a:r>
              <a:rPr lang="ru-RU" dirty="0"/>
              <a:t>Промывают травмированный участок большим количеством воды из-под крана.</a:t>
            </a:r>
          </a:p>
          <a:p>
            <a:r>
              <a:rPr lang="ru-RU" dirty="0"/>
              <a:t>Дважды наносят и смывают мыльный раствор на проблемное место.</a:t>
            </a:r>
          </a:p>
          <a:p>
            <a:r>
              <a:rPr lang="ru-RU" dirty="0"/>
              <a:t>Обеззараживают поражённый эпителий либо слизистую.</a:t>
            </a:r>
          </a:p>
          <a:p>
            <a:r>
              <a:rPr lang="ru-RU" dirty="0"/>
              <a:t>Накладывают бактерицидный пластырь.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799" y="405110"/>
            <a:ext cx="11420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Незамедлительная профилактика ВИЧ-инфекции после полового контакта без барьерного контрацептива или при его разрыве: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8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E9E9E9"/>
      </a:dk1>
      <a:lt1>
        <a:sysClr val="window" lastClr="36393E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1069</Words>
  <Application>Microsoft Office PowerPoint</Application>
  <PresentationFormat>Широкоэкранный</PresentationFormat>
  <Paragraphs>97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Определение</vt:lpstr>
      <vt:lpstr>Способы заражения ВИЧ-инфекцией </vt:lpstr>
      <vt:lpstr>Презентация PowerPoint</vt:lpstr>
      <vt:lpstr>Презентация PowerPoint</vt:lpstr>
      <vt:lpstr>Меры профилактики ВИЧ-инфекции </vt:lpstr>
      <vt:lpstr>Профессиональная профилактика ВИЧ </vt:lpstr>
      <vt:lpstr>Экстренная профилактика ВИЧ-инфекции </vt:lpstr>
      <vt:lpstr>Презентация PowerPoint</vt:lpstr>
      <vt:lpstr>Постконтактная профилактика ВИЧ 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255</dc:creator>
  <cp:lastModifiedBy>255</cp:lastModifiedBy>
  <cp:revision>4</cp:revision>
  <dcterms:created xsi:type="dcterms:W3CDTF">2020-11-13T18:10:48Z</dcterms:created>
  <dcterms:modified xsi:type="dcterms:W3CDTF">2020-11-13T18:42:25Z</dcterms:modified>
</cp:coreProperties>
</file>