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58" r:id="rId2"/>
    <p:sldId id="263" r:id="rId3"/>
    <p:sldId id="262" r:id="rId4"/>
    <p:sldId id="296" r:id="rId5"/>
    <p:sldId id="297" r:id="rId6"/>
    <p:sldId id="298" r:id="rId7"/>
    <p:sldId id="299" r:id="rId8"/>
    <p:sldId id="300" r:id="rId9"/>
    <p:sldId id="290" r:id="rId10"/>
    <p:sldId id="288" r:id="rId11"/>
    <p:sldId id="301" r:id="rId12"/>
    <p:sldId id="302" r:id="rId13"/>
    <p:sldId id="359" r:id="rId14"/>
    <p:sldId id="360" r:id="rId15"/>
    <p:sldId id="361" r:id="rId16"/>
    <p:sldId id="261" r:id="rId17"/>
    <p:sldId id="260" r:id="rId18"/>
    <p:sldId id="268" r:id="rId19"/>
    <p:sldId id="330" r:id="rId20"/>
    <p:sldId id="331" r:id="rId21"/>
    <p:sldId id="267" r:id="rId22"/>
    <p:sldId id="332" r:id="rId23"/>
    <p:sldId id="333" r:id="rId24"/>
    <p:sldId id="303" r:id="rId25"/>
    <p:sldId id="304" r:id="rId26"/>
    <p:sldId id="258" r:id="rId27"/>
    <p:sldId id="35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85355" autoAdjust="0"/>
  </p:normalViewPr>
  <p:slideViewPr>
    <p:cSldViewPr>
      <p:cViewPr>
        <p:scale>
          <a:sx n="102" d="100"/>
          <a:sy n="102" d="100"/>
        </p:scale>
        <p:origin x="-180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7BFF13-5C7D-41BE-B4DA-3D71C04EA351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2FFF54-91C5-43C9-8F3A-868C996567A7}">
      <dgm:prSet phldrT="[Текст]" custT="1"/>
      <dgm:spPr/>
      <dgm:t>
        <a:bodyPr/>
        <a:lstStyle/>
        <a:p>
          <a:r>
            <a:rPr lang="ru-RU" sz="2800" b="1" dirty="0" smtClean="0"/>
            <a:t>Пациенты с РРП редко обращаются за медицинской помощью из-за боязни осуждения обществом</a:t>
          </a:r>
          <a:endParaRPr lang="ru-RU" sz="2800" b="1" dirty="0"/>
        </a:p>
      </dgm:t>
    </dgm:pt>
    <dgm:pt modelId="{DFDF96E3-469B-48DF-8700-74316F8DF2C1}" type="parTrans" cxnId="{E4A3CCEB-262A-4497-9661-0665B12782FA}">
      <dgm:prSet/>
      <dgm:spPr/>
      <dgm:t>
        <a:bodyPr/>
        <a:lstStyle/>
        <a:p>
          <a:endParaRPr lang="ru-RU" sz="2400" b="1"/>
        </a:p>
      </dgm:t>
    </dgm:pt>
    <dgm:pt modelId="{9DC2D4DD-EA02-4E75-80A1-BC26C3A73D68}" type="sibTrans" cxnId="{E4A3CCEB-262A-4497-9661-0665B12782FA}">
      <dgm:prSet/>
      <dgm:spPr/>
      <dgm:t>
        <a:bodyPr/>
        <a:lstStyle/>
        <a:p>
          <a:endParaRPr lang="ru-RU" sz="2400" b="1"/>
        </a:p>
      </dgm:t>
    </dgm:pt>
    <dgm:pt modelId="{5D1CB938-F6D7-41D4-8BDC-23A5CCFDD8C8}">
      <dgm:prSet phldrT="[Текст]" custT="1"/>
      <dgm:spPr/>
      <dgm:t>
        <a:bodyPr/>
        <a:lstStyle/>
        <a:p>
          <a:r>
            <a:rPr lang="ru-RU" sz="2800" b="1" dirty="0" smtClean="0"/>
            <a:t>РПП  диагностируется  </a:t>
          </a:r>
          <a:r>
            <a:rPr lang="ru-RU" sz="2800" b="1" dirty="0" smtClean="0">
              <a:solidFill>
                <a:schemeClr val="bg1"/>
              </a:solidFill>
            </a:rPr>
            <a:t>несвоевременно</a:t>
          </a:r>
          <a:endParaRPr lang="ru-RU" sz="2800" b="1" dirty="0" smtClean="0">
            <a:solidFill>
              <a:schemeClr val="bg1"/>
            </a:solidFill>
          </a:endParaRPr>
        </a:p>
      </dgm:t>
    </dgm:pt>
    <dgm:pt modelId="{74E6466A-9E09-4748-9E82-86811EA68BB1}" type="parTrans" cxnId="{61E56A81-F47F-4E88-828A-1717493C04BC}">
      <dgm:prSet/>
      <dgm:spPr/>
      <dgm:t>
        <a:bodyPr/>
        <a:lstStyle/>
        <a:p>
          <a:endParaRPr lang="ru-RU" sz="2400" b="1"/>
        </a:p>
      </dgm:t>
    </dgm:pt>
    <dgm:pt modelId="{DBF91E1E-42F2-4A63-9F06-7AB12EA265CB}" type="sibTrans" cxnId="{61E56A81-F47F-4E88-828A-1717493C04BC}">
      <dgm:prSet/>
      <dgm:spPr/>
      <dgm:t>
        <a:bodyPr/>
        <a:lstStyle/>
        <a:p>
          <a:endParaRPr lang="ru-RU" sz="2400" b="1"/>
        </a:p>
      </dgm:t>
    </dgm:pt>
    <dgm:pt modelId="{5F464E50-6773-4D6D-B83F-E823AD9B6657}">
      <dgm:prSet custT="1"/>
      <dgm:spPr/>
      <dgm:t>
        <a:bodyPr/>
        <a:lstStyle/>
        <a:p>
          <a:r>
            <a:rPr lang="ru-RU" sz="2800" b="1" dirty="0" smtClean="0"/>
            <a:t>Самый высокий уровень смертности среди всех психических расстройств</a:t>
          </a:r>
          <a:endParaRPr lang="ru-RU" sz="2800" b="1" dirty="0"/>
        </a:p>
      </dgm:t>
    </dgm:pt>
    <dgm:pt modelId="{CF2936CE-3263-42D2-960E-7767B8F0E511}" type="parTrans" cxnId="{46B77887-A5EA-4EDB-A97B-45B1021D043C}">
      <dgm:prSet/>
      <dgm:spPr/>
      <dgm:t>
        <a:bodyPr/>
        <a:lstStyle/>
        <a:p>
          <a:endParaRPr lang="ru-RU" sz="2400" b="1"/>
        </a:p>
      </dgm:t>
    </dgm:pt>
    <dgm:pt modelId="{042B2EBD-FC05-4D07-9B6D-EDE1C70CD5C2}" type="sibTrans" cxnId="{46B77887-A5EA-4EDB-A97B-45B1021D043C}">
      <dgm:prSet/>
      <dgm:spPr/>
      <dgm:t>
        <a:bodyPr/>
        <a:lstStyle/>
        <a:p>
          <a:endParaRPr lang="ru-RU" sz="2400" b="1"/>
        </a:p>
      </dgm:t>
    </dgm:pt>
    <dgm:pt modelId="{9E60DDD2-0B46-4382-BB0D-76E6A8E5AB4A}" type="pres">
      <dgm:prSet presAssocID="{7D7BFF13-5C7D-41BE-B4DA-3D71C04EA3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FAA103-2F08-48CE-ACAA-1B509FA07BE7}" type="pres">
      <dgm:prSet presAssocID="{5F464E50-6773-4D6D-B83F-E823AD9B6657}" presName="boxAndChildren" presStyleCnt="0"/>
      <dgm:spPr/>
    </dgm:pt>
    <dgm:pt modelId="{81B9D144-8468-4A45-879F-42DB18B0ECC9}" type="pres">
      <dgm:prSet presAssocID="{5F464E50-6773-4D6D-B83F-E823AD9B6657}" presName="parentTextBox" presStyleLbl="node1" presStyleIdx="0" presStyleCnt="3"/>
      <dgm:spPr/>
      <dgm:t>
        <a:bodyPr/>
        <a:lstStyle/>
        <a:p>
          <a:endParaRPr lang="ru-RU"/>
        </a:p>
      </dgm:t>
    </dgm:pt>
    <dgm:pt modelId="{1FCDCD4C-27BF-45C9-B1AF-5864423069E3}" type="pres">
      <dgm:prSet presAssocID="{DBF91E1E-42F2-4A63-9F06-7AB12EA265CB}" presName="sp" presStyleCnt="0"/>
      <dgm:spPr/>
    </dgm:pt>
    <dgm:pt modelId="{98F34054-4121-43B6-A0BB-C68E95CF083E}" type="pres">
      <dgm:prSet presAssocID="{5D1CB938-F6D7-41D4-8BDC-23A5CCFDD8C8}" presName="arrowAndChildren" presStyleCnt="0"/>
      <dgm:spPr/>
    </dgm:pt>
    <dgm:pt modelId="{05C0F25F-C19A-466B-B6A7-73DA7917C506}" type="pres">
      <dgm:prSet presAssocID="{5D1CB938-F6D7-41D4-8BDC-23A5CCFDD8C8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0550404C-CB1B-4E75-8212-3925C93C1855}" type="pres">
      <dgm:prSet presAssocID="{9DC2D4DD-EA02-4E75-80A1-BC26C3A73D68}" presName="sp" presStyleCnt="0"/>
      <dgm:spPr/>
    </dgm:pt>
    <dgm:pt modelId="{F3FFB362-1E8B-4465-B29F-238AD66CC2E2}" type="pres">
      <dgm:prSet presAssocID="{DD2FFF54-91C5-43C9-8F3A-868C996567A7}" presName="arrowAndChildren" presStyleCnt="0"/>
      <dgm:spPr/>
    </dgm:pt>
    <dgm:pt modelId="{BE402FDB-BBAD-4C7C-9174-46EB9D0F1216}" type="pres">
      <dgm:prSet presAssocID="{DD2FFF54-91C5-43C9-8F3A-868C996567A7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46B77887-A5EA-4EDB-A97B-45B1021D043C}" srcId="{7D7BFF13-5C7D-41BE-B4DA-3D71C04EA351}" destId="{5F464E50-6773-4D6D-B83F-E823AD9B6657}" srcOrd="2" destOrd="0" parTransId="{CF2936CE-3263-42D2-960E-7767B8F0E511}" sibTransId="{042B2EBD-FC05-4D07-9B6D-EDE1C70CD5C2}"/>
    <dgm:cxn modelId="{5B6D54B0-D2AA-4E42-B3D7-4E10490AED82}" type="presOf" srcId="{7D7BFF13-5C7D-41BE-B4DA-3D71C04EA351}" destId="{9E60DDD2-0B46-4382-BB0D-76E6A8E5AB4A}" srcOrd="0" destOrd="0" presId="urn:microsoft.com/office/officeart/2005/8/layout/process4"/>
    <dgm:cxn modelId="{61E56A81-F47F-4E88-828A-1717493C04BC}" srcId="{7D7BFF13-5C7D-41BE-B4DA-3D71C04EA351}" destId="{5D1CB938-F6D7-41D4-8BDC-23A5CCFDD8C8}" srcOrd="1" destOrd="0" parTransId="{74E6466A-9E09-4748-9E82-86811EA68BB1}" sibTransId="{DBF91E1E-42F2-4A63-9F06-7AB12EA265CB}"/>
    <dgm:cxn modelId="{9EA417F0-EE0D-44C3-B76E-191BD24A2144}" type="presOf" srcId="{5F464E50-6773-4D6D-B83F-E823AD9B6657}" destId="{81B9D144-8468-4A45-879F-42DB18B0ECC9}" srcOrd="0" destOrd="0" presId="urn:microsoft.com/office/officeart/2005/8/layout/process4"/>
    <dgm:cxn modelId="{E4A3CCEB-262A-4497-9661-0665B12782FA}" srcId="{7D7BFF13-5C7D-41BE-B4DA-3D71C04EA351}" destId="{DD2FFF54-91C5-43C9-8F3A-868C996567A7}" srcOrd="0" destOrd="0" parTransId="{DFDF96E3-469B-48DF-8700-74316F8DF2C1}" sibTransId="{9DC2D4DD-EA02-4E75-80A1-BC26C3A73D68}"/>
    <dgm:cxn modelId="{403B86A9-6C5F-4308-8AA9-4786D0E860E3}" type="presOf" srcId="{5D1CB938-F6D7-41D4-8BDC-23A5CCFDD8C8}" destId="{05C0F25F-C19A-466B-B6A7-73DA7917C506}" srcOrd="0" destOrd="0" presId="urn:microsoft.com/office/officeart/2005/8/layout/process4"/>
    <dgm:cxn modelId="{2E91BCDE-67F1-4017-B9A1-B6D7413F54F1}" type="presOf" srcId="{DD2FFF54-91C5-43C9-8F3A-868C996567A7}" destId="{BE402FDB-BBAD-4C7C-9174-46EB9D0F1216}" srcOrd="0" destOrd="0" presId="urn:microsoft.com/office/officeart/2005/8/layout/process4"/>
    <dgm:cxn modelId="{AF3F4B45-D7CA-4C65-ACF0-D66B32A9AD15}" type="presParOf" srcId="{9E60DDD2-0B46-4382-BB0D-76E6A8E5AB4A}" destId="{20FAA103-2F08-48CE-ACAA-1B509FA07BE7}" srcOrd="0" destOrd="0" presId="urn:microsoft.com/office/officeart/2005/8/layout/process4"/>
    <dgm:cxn modelId="{C2DE96CD-CAA3-4025-BE9E-821E0895D8CA}" type="presParOf" srcId="{20FAA103-2F08-48CE-ACAA-1B509FA07BE7}" destId="{81B9D144-8468-4A45-879F-42DB18B0ECC9}" srcOrd="0" destOrd="0" presId="urn:microsoft.com/office/officeart/2005/8/layout/process4"/>
    <dgm:cxn modelId="{44C7380B-1B85-4299-8669-91A7438FC629}" type="presParOf" srcId="{9E60DDD2-0B46-4382-BB0D-76E6A8E5AB4A}" destId="{1FCDCD4C-27BF-45C9-B1AF-5864423069E3}" srcOrd="1" destOrd="0" presId="urn:microsoft.com/office/officeart/2005/8/layout/process4"/>
    <dgm:cxn modelId="{7200498A-836E-43A4-9CB9-F9C4D435ADC2}" type="presParOf" srcId="{9E60DDD2-0B46-4382-BB0D-76E6A8E5AB4A}" destId="{98F34054-4121-43B6-A0BB-C68E95CF083E}" srcOrd="2" destOrd="0" presId="urn:microsoft.com/office/officeart/2005/8/layout/process4"/>
    <dgm:cxn modelId="{A7AC738A-BA60-46A6-A8DA-5EB6BFE702A9}" type="presParOf" srcId="{98F34054-4121-43B6-A0BB-C68E95CF083E}" destId="{05C0F25F-C19A-466B-B6A7-73DA7917C506}" srcOrd="0" destOrd="0" presId="urn:microsoft.com/office/officeart/2005/8/layout/process4"/>
    <dgm:cxn modelId="{4D6EC874-2D0F-4A11-A77D-590C3B3371C0}" type="presParOf" srcId="{9E60DDD2-0B46-4382-BB0D-76E6A8E5AB4A}" destId="{0550404C-CB1B-4E75-8212-3925C93C1855}" srcOrd="3" destOrd="0" presId="urn:microsoft.com/office/officeart/2005/8/layout/process4"/>
    <dgm:cxn modelId="{CCB376F0-3405-4BA8-8CBE-AA2C24C7111C}" type="presParOf" srcId="{9E60DDD2-0B46-4382-BB0D-76E6A8E5AB4A}" destId="{F3FFB362-1E8B-4465-B29F-238AD66CC2E2}" srcOrd="4" destOrd="0" presId="urn:microsoft.com/office/officeart/2005/8/layout/process4"/>
    <dgm:cxn modelId="{5988D654-2ABB-4F00-A7F7-D18B54E118A3}" type="presParOf" srcId="{F3FFB362-1E8B-4465-B29F-238AD66CC2E2}" destId="{BE402FDB-BBAD-4C7C-9174-46EB9D0F121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764EED-34B3-4D93-8E59-AF65DA6EF13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9AB099-A597-41BB-B350-FD1C5C54EA0A}">
      <dgm:prSet phldrT="[Текст]" custT="1"/>
      <dgm:spPr/>
      <dgm:t>
        <a:bodyPr/>
        <a:lstStyle/>
        <a:p>
          <a:r>
            <a:rPr lang="ru-RU" sz="2800" b="1" dirty="0" smtClean="0"/>
            <a:t>РПП</a:t>
          </a:r>
          <a:endParaRPr lang="ru-RU" sz="2800" b="1" dirty="0"/>
        </a:p>
      </dgm:t>
    </dgm:pt>
    <dgm:pt modelId="{D78C946E-9CB9-42AD-89AE-29CFAE86A57F}" type="parTrans" cxnId="{AD2FDD12-2C6E-4C0C-A965-2F326A647825}">
      <dgm:prSet/>
      <dgm:spPr/>
      <dgm:t>
        <a:bodyPr/>
        <a:lstStyle/>
        <a:p>
          <a:endParaRPr lang="ru-RU" sz="2800"/>
        </a:p>
      </dgm:t>
    </dgm:pt>
    <dgm:pt modelId="{12A1ED37-E1D2-4B93-9FF5-2CC006C3AC0E}" type="sibTrans" cxnId="{AD2FDD12-2C6E-4C0C-A965-2F326A647825}">
      <dgm:prSet/>
      <dgm:spPr/>
      <dgm:t>
        <a:bodyPr/>
        <a:lstStyle/>
        <a:p>
          <a:endParaRPr lang="ru-RU" sz="2800"/>
        </a:p>
      </dgm:t>
    </dgm:pt>
    <dgm:pt modelId="{8F84F68D-0B96-4831-840F-742A389C53FC}">
      <dgm:prSet phldrT="[Текст]" custT="1"/>
      <dgm:spPr/>
      <dgm:t>
        <a:bodyPr/>
        <a:lstStyle/>
        <a:p>
          <a:r>
            <a:rPr lang="ru-RU" sz="2800" b="1" dirty="0" smtClean="0"/>
            <a:t>ОГРАНИЧИТЕЛЬНЫЙ</a:t>
          </a:r>
          <a:endParaRPr lang="ru-RU" sz="2800" b="1" dirty="0"/>
        </a:p>
      </dgm:t>
    </dgm:pt>
    <dgm:pt modelId="{F773738B-521D-409E-B894-0E023D85325A}" type="parTrans" cxnId="{A2740CB8-F067-4597-824B-93639FDA3095}">
      <dgm:prSet/>
      <dgm:spPr/>
      <dgm:t>
        <a:bodyPr/>
        <a:lstStyle/>
        <a:p>
          <a:endParaRPr lang="ru-RU" sz="2800"/>
        </a:p>
      </dgm:t>
    </dgm:pt>
    <dgm:pt modelId="{8F55ECFD-D2FE-437D-9CA1-4E9548258B38}" type="sibTrans" cxnId="{A2740CB8-F067-4597-824B-93639FDA3095}">
      <dgm:prSet/>
      <dgm:spPr/>
      <dgm:t>
        <a:bodyPr/>
        <a:lstStyle/>
        <a:p>
          <a:endParaRPr lang="ru-RU" sz="2800"/>
        </a:p>
      </dgm:t>
    </dgm:pt>
    <dgm:pt modelId="{0E7C06FA-01C6-46F3-871E-1A4C647CD034}">
      <dgm:prSet phldrT="[Текст]" custT="1"/>
      <dgm:spPr/>
      <dgm:t>
        <a:bodyPr/>
        <a:lstStyle/>
        <a:p>
          <a:endParaRPr lang="ru-RU" sz="2800" b="1" dirty="0" smtClean="0"/>
        </a:p>
        <a:p>
          <a:r>
            <a:rPr lang="ru-RU" sz="2800" b="1" dirty="0" smtClean="0"/>
            <a:t>ОЧИСТИТЕЛЬНОЕ ПОВЕДЕНИЕ</a:t>
          </a:r>
          <a:endParaRPr lang="ru-RU" sz="2800" b="1" dirty="0"/>
        </a:p>
      </dgm:t>
    </dgm:pt>
    <dgm:pt modelId="{598279F1-E4ED-4316-9C02-6C0681A936B8}" type="parTrans" cxnId="{46841E5C-6FCB-40B2-A0E6-334A89EF3C9B}">
      <dgm:prSet/>
      <dgm:spPr/>
      <dgm:t>
        <a:bodyPr/>
        <a:lstStyle/>
        <a:p>
          <a:endParaRPr lang="ru-RU" sz="2800"/>
        </a:p>
      </dgm:t>
    </dgm:pt>
    <dgm:pt modelId="{B88CA8EF-A7FD-40E8-B0CC-044CF3CA8BAC}" type="sibTrans" cxnId="{46841E5C-6FCB-40B2-A0E6-334A89EF3C9B}">
      <dgm:prSet/>
      <dgm:spPr/>
      <dgm:t>
        <a:bodyPr/>
        <a:lstStyle/>
        <a:p>
          <a:endParaRPr lang="ru-RU" sz="2800"/>
        </a:p>
      </dgm:t>
    </dgm:pt>
    <dgm:pt modelId="{3757F149-1463-4C84-9855-D50B9EB88603}">
      <dgm:prSet phldrT="[Текст]" custT="1"/>
      <dgm:spPr/>
      <dgm:t>
        <a:bodyPr/>
        <a:lstStyle/>
        <a:p>
          <a:r>
            <a:rPr lang="ru-RU" sz="2800" b="1" dirty="0" smtClean="0"/>
            <a:t>ПЕРЕЕДАНИЕ</a:t>
          </a:r>
          <a:endParaRPr lang="ru-RU" sz="2800" b="1" dirty="0"/>
        </a:p>
      </dgm:t>
    </dgm:pt>
    <dgm:pt modelId="{2AD71E44-8193-48D0-9274-9F6D8960BE7F}" type="parTrans" cxnId="{7F0037E1-2578-4BEB-A6C5-BAAC8190912B}">
      <dgm:prSet/>
      <dgm:spPr/>
      <dgm:t>
        <a:bodyPr/>
        <a:lstStyle/>
        <a:p>
          <a:endParaRPr lang="ru-RU" sz="2800"/>
        </a:p>
      </dgm:t>
    </dgm:pt>
    <dgm:pt modelId="{5A502C02-1025-4252-AF49-70F1CADC615E}" type="sibTrans" cxnId="{7F0037E1-2578-4BEB-A6C5-BAAC8190912B}">
      <dgm:prSet/>
      <dgm:spPr/>
      <dgm:t>
        <a:bodyPr/>
        <a:lstStyle/>
        <a:p>
          <a:endParaRPr lang="ru-RU" sz="2800"/>
        </a:p>
      </dgm:t>
    </dgm:pt>
    <dgm:pt modelId="{A311E35A-DD78-47EB-9778-8D7A3B4795DF}">
      <dgm:prSet custT="1"/>
      <dgm:spPr/>
      <dgm:t>
        <a:bodyPr/>
        <a:lstStyle/>
        <a:p>
          <a:r>
            <a:rPr lang="ru-RU" sz="2800" b="1" dirty="0" smtClean="0"/>
            <a:t>СМЕШАННЫЙ</a:t>
          </a:r>
          <a:endParaRPr lang="ru-RU" sz="2800" b="1" dirty="0"/>
        </a:p>
      </dgm:t>
    </dgm:pt>
    <dgm:pt modelId="{9DADACE8-3C89-4E60-83FC-B168E7609F76}" type="parTrans" cxnId="{D5F2113D-6F43-4369-B089-9F02994A6669}">
      <dgm:prSet/>
      <dgm:spPr/>
      <dgm:t>
        <a:bodyPr/>
        <a:lstStyle/>
        <a:p>
          <a:endParaRPr lang="ru-RU" sz="2800"/>
        </a:p>
      </dgm:t>
    </dgm:pt>
    <dgm:pt modelId="{8D878B61-FB69-450D-8CDE-1B9BD626E7A7}" type="sibTrans" cxnId="{D5F2113D-6F43-4369-B089-9F02994A6669}">
      <dgm:prSet/>
      <dgm:spPr/>
      <dgm:t>
        <a:bodyPr/>
        <a:lstStyle/>
        <a:p>
          <a:endParaRPr lang="ru-RU" sz="2800"/>
        </a:p>
      </dgm:t>
    </dgm:pt>
    <dgm:pt modelId="{C9BB1361-7833-43C5-B470-FBCAE30D9085}" type="pres">
      <dgm:prSet presAssocID="{D2764EED-34B3-4D93-8E59-AF65DA6EF13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953E18-4F84-4902-BF67-7BDD96119560}" type="pres">
      <dgm:prSet presAssocID="{D2764EED-34B3-4D93-8E59-AF65DA6EF13D}" presName="matrix" presStyleCnt="0"/>
      <dgm:spPr/>
    </dgm:pt>
    <dgm:pt modelId="{5CFA2ED8-C00F-4AD8-A477-F6856DC75E6D}" type="pres">
      <dgm:prSet presAssocID="{D2764EED-34B3-4D93-8E59-AF65DA6EF13D}" presName="tile1" presStyleLbl="node1" presStyleIdx="0" presStyleCnt="4"/>
      <dgm:spPr/>
      <dgm:t>
        <a:bodyPr/>
        <a:lstStyle/>
        <a:p>
          <a:endParaRPr lang="ru-RU"/>
        </a:p>
      </dgm:t>
    </dgm:pt>
    <dgm:pt modelId="{CDDCFF2B-DDAE-4333-864D-8CD9D5DDEF88}" type="pres">
      <dgm:prSet presAssocID="{D2764EED-34B3-4D93-8E59-AF65DA6EF13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6533B-47B3-4323-A9E0-BEE3BE23861B}" type="pres">
      <dgm:prSet presAssocID="{D2764EED-34B3-4D93-8E59-AF65DA6EF13D}" presName="tile2" presStyleLbl="node1" presStyleIdx="1" presStyleCnt="4" custLinFactNeighborX="-463" custLinFactNeighborY="-2793"/>
      <dgm:spPr/>
      <dgm:t>
        <a:bodyPr/>
        <a:lstStyle/>
        <a:p>
          <a:endParaRPr lang="ru-RU"/>
        </a:p>
      </dgm:t>
    </dgm:pt>
    <dgm:pt modelId="{9701E16F-04C9-4FFE-B78B-6C8695A57079}" type="pres">
      <dgm:prSet presAssocID="{D2764EED-34B3-4D93-8E59-AF65DA6EF13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9C24B-E034-4CEC-8873-7E1CB97898B2}" type="pres">
      <dgm:prSet presAssocID="{D2764EED-34B3-4D93-8E59-AF65DA6EF13D}" presName="tile3" presStyleLbl="node1" presStyleIdx="2" presStyleCnt="4"/>
      <dgm:spPr/>
      <dgm:t>
        <a:bodyPr/>
        <a:lstStyle/>
        <a:p>
          <a:endParaRPr lang="ru-RU"/>
        </a:p>
      </dgm:t>
    </dgm:pt>
    <dgm:pt modelId="{02F4D83F-C150-4C9A-A4DF-6C697DF52B3B}" type="pres">
      <dgm:prSet presAssocID="{D2764EED-34B3-4D93-8E59-AF65DA6EF13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167B8-4ACD-4DA7-AB16-D5E436793474}" type="pres">
      <dgm:prSet presAssocID="{D2764EED-34B3-4D93-8E59-AF65DA6EF13D}" presName="tile4" presStyleLbl="node1" presStyleIdx="3" presStyleCnt="4"/>
      <dgm:spPr/>
      <dgm:t>
        <a:bodyPr/>
        <a:lstStyle/>
        <a:p>
          <a:endParaRPr lang="ru-RU"/>
        </a:p>
      </dgm:t>
    </dgm:pt>
    <dgm:pt modelId="{636D5E19-8988-46F1-9F14-286F058C9E8B}" type="pres">
      <dgm:prSet presAssocID="{D2764EED-34B3-4D93-8E59-AF65DA6EF13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F5377-9E82-4667-B86B-A1B19690B795}" type="pres">
      <dgm:prSet presAssocID="{D2764EED-34B3-4D93-8E59-AF65DA6EF13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6841E5C-6FCB-40B2-A0E6-334A89EF3C9B}" srcId="{979AB099-A597-41BB-B350-FD1C5C54EA0A}" destId="{0E7C06FA-01C6-46F3-871E-1A4C647CD034}" srcOrd="1" destOrd="0" parTransId="{598279F1-E4ED-4316-9C02-6C0681A936B8}" sibTransId="{B88CA8EF-A7FD-40E8-B0CC-044CF3CA8BAC}"/>
    <dgm:cxn modelId="{7F0037E1-2578-4BEB-A6C5-BAAC8190912B}" srcId="{979AB099-A597-41BB-B350-FD1C5C54EA0A}" destId="{3757F149-1463-4C84-9855-D50B9EB88603}" srcOrd="2" destOrd="0" parTransId="{2AD71E44-8193-48D0-9274-9F6D8960BE7F}" sibTransId="{5A502C02-1025-4252-AF49-70F1CADC615E}"/>
    <dgm:cxn modelId="{BD3C61B3-1DC1-47D6-B801-5D76E48107B4}" type="presOf" srcId="{A311E35A-DD78-47EB-9778-8D7A3B4795DF}" destId="{636D5E19-8988-46F1-9F14-286F058C9E8B}" srcOrd="1" destOrd="0" presId="urn:microsoft.com/office/officeart/2005/8/layout/matrix1"/>
    <dgm:cxn modelId="{3480C14E-40EC-4605-BD6F-40A1F79E4C37}" type="presOf" srcId="{A311E35A-DD78-47EB-9778-8D7A3B4795DF}" destId="{F46167B8-4ACD-4DA7-AB16-D5E436793474}" srcOrd="0" destOrd="0" presId="urn:microsoft.com/office/officeart/2005/8/layout/matrix1"/>
    <dgm:cxn modelId="{EE27A91B-C6FF-45DC-ACF4-62909D776E1E}" type="presOf" srcId="{0E7C06FA-01C6-46F3-871E-1A4C647CD034}" destId="{E006533B-47B3-4323-A9E0-BEE3BE23861B}" srcOrd="0" destOrd="0" presId="urn:microsoft.com/office/officeart/2005/8/layout/matrix1"/>
    <dgm:cxn modelId="{2541F94B-FDE0-481C-99E5-642F0A1953FC}" type="presOf" srcId="{0E7C06FA-01C6-46F3-871E-1A4C647CD034}" destId="{9701E16F-04C9-4FFE-B78B-6C8695A57079}" srcOrd="1" destOrd="0" presId="urn:microsoft.com/office/officeart/2005/8/layout/matrix1"/>
    <dgm:cxn modelId="{AD2FDD12-2C6E-4C0C-A965-2F326A647825}" srcId="{D2764EED-34B3-4D93-8E59-AF65DA6EF13D}" destId="{979AB099-A597-41BB-B350-FD1C5C54EA0A}" srcOrd="0" destOrd="0" parTransId="{D78C946E-9CB9-42AD-89AE-29CFAE86A57F}" sibTransId="{12A1ED37-E1D2-4B93-9FF5-2CC006C3AC0E}"/>
    <dgm:cxn modelId="{6D984A53-E18E-4D42-8FE8-D5799999DBE4}" type="presOf" srcId="{3757F149-1463-4C84-9855-D50B9EB88603}" destId="{02F4D83F-C150-4C9A-A4DF-6C697DF52B3B}" srcOrd="1" destOrd="0" presId="urn:microsoft.com/office/officeart/2005/8/layout/matrix1"/>
    <dgm:cxn modelId="{A2740CB8-F067-4597-824B-93639FDA3095}" srcId="{979AB099-A597-41BB-B350-FD1C5C54EA0A}" destId="{8F84F68D-0B96-4831-840F-742A389C53FC}" srcOrd="0" destOrd="0" parTransId="{F773738B-521D-409E-B894-0E023D85325A}" sibTransId="{8F55ECFD-D2FE-437D-9CA1-4E9548258B38}"/>
    <dgm:cxn modelId="{3AD1E694-64BE-4743-A8F2-4195FCA661F3}" type="presOf" srcId="{8F84F68D-0B96-4831-840F-742A389C53FC}" destId="{5CFA2ED8-C00F-4AD8-A477-F6856DC75E6D}" srcOrd="0" destOrd="0" presId="urn:microsoft.com/office/officeart/2005/8/layout/matrix1"/>
    <dgm:cxn modelId="{D5F2113D-6F43-4369-B089-9F02994A6669}" srcId="{979AB099-A597-41BB-B350-FD1C5C54EA0A}" destId="{A311E35A-DD78-47EB-9778-8D7A3B4795DF}" srcOrd="3" destOrd="0" parTransId="{9DADACE8-3C89-4E60-83FC-B168E7609F76}" sibTransId="{8D878B61-FB69-450D-8CDE-1B9BD626E7A7}"/>
    <dgm:cxn modelId="{4B5CC405-E4FA-40F6-834A-C37E7CAD1445}" type="presOf" srcId="{8F84F68D-0B96-4831-840F-742A389C53FC}" destId="{CDDCFF2B-DDAE-4333-864D-8CD9D5DDEF88}" srcOrd="1" destOrd="0" presId="urn:microsoft.com/office/officeart/2005/8/layout/matrix1"/>
    <dgm:cxn modelId="{9F13645D-4F89-4B11-A4BF-E433397B28BE}" type="presOf" srcId="{979AB099-A597-41BB-B350-FD1C5C54EA0A}" destId="{3C0F5377-9E82-4667-B86B-A1B19690B795}" srcOrd="0" destOrd="0" presId="urn:microsoft.com/office/officeart/2005/8/layout/matrix1"/>
    <dgm:cxn modelId="{DBB5584B-00E4-4225-A16A-E84184BE0362}" type="presOf" srcId="{D2764EED-34B3-4D93-8E59-AF65DA6EF13D}" destId="{C9BB1361-7833-43C5-B470-FBCAE30D9085}" srcOrd="0" destOrd="0" presId="urn:microsoft.com/office/officeart/2005/8/layout/matrix1"/>
    <dgm:cxn modelId="{0A0ADDD6-6E0C-4116-A813-4D9DC8A45DEF}" type="presOf" srcId="{3757F149-1463-4C84-9855-D50B9EB88603}" destId="{6479C24B-E034-4CEC-8873-7E1CB97898B2}" srcOrd="0" destOrd="0" presId="urn:microsoft.com/office/officeart/2005/8/layout/matrix1"/>
    <dgm:cxn modelId="{173EF877-F78B-4279-9A50-8A8F181EACC4}" type="presParOf" srcId="{C9BB1361-7833-43C5-B470-FBCAE30D9085}" destId="{C8953E18-4F84-4902-BF67-7BDD96119560}" srcOrd="0" destOrd="0" presId="urn:microsoft.com/office/officeart/2005/8/layout/matrix1"/>
    <dgm:cxn modelId="{F6DED66F-CC56-4D28-ABB4-18BDD2A6BCFE}" type="presParOf" srcId="{C8953E18-4F84-4902-BF67-7BDD96119560}" destId="{5CFA2ED8-C00F-4AD8-A477-F6856DC75E6D}" srcOrd="0" destOrd="0" presId="urn:microsoft.com/office/officeart/2005/8/layout/matrix1"/>
    <dgm:cxn modelId="{CCD5FC77-5DAD-49DF-A7FB-62DDD99B4556}" type="presParOf" srcId="{C8953E18-4F84-4902-BF67-7BDD96119560}" destId="{CDDCFF2B-DDAE-4333-864D-8CD9D5DDEF88}" srcOrd="1" destOrd="0" presId="urn:microsoft.com/office/officeart/2005/8/layout/matrix1"/>
    <dgm:cxn modelId="{49289E29-7D22-44B8-8A98-3D81B80D079B}" type="presParOf" srcId="{C8953E18-4F84-4902-BF67-7BDD96119560}" destId="{E006533B-47B3-4323-A9E0-BEE3BE23861B}" srcOrd="2" destOrd="0" presId="urn:microsoft.com/office/officeart/2005/8/layout/matrix1"/>
    <dgm:cxn modelId="{9A59C4BA-AF92-468A-B773-06D4E045B8B5}" type="presParOf" srcId="{C8953E18-4F84-4902-BF67-7BDD96119560}" destId="{9701E16F-04C9-4FFE-B78B-6C8695A57079}" srcOrd="3" destOrd="0" presId="urn:microsoft.com/office/officeart/2005/8/layout/matrix1"/>
    <dgm:cxn modelId="{8E2EC584-76B5-4EE8-89D6-81397B0AD36B}" type="presParOf" srcId="{C8953E18-4F84-4902-BF67-7BDD96119560}" destId="{6479C24B-E034-4CEC-8873-7E1CB97898B2}" srcOrd="4" destOrd="0" presId="urn:microsoft.com/office/officeart/2005/8/layout/matrix1"/>
    <dgm:cxn modelId="{0B1BD7C6-DA01-400A-BDF5-2D64E6D80E6E}" type="presParOf" srcId="{C8953E18-4F84-4902-BF67-7BDD96119560}" destId="{02F4D83F-C150-4C9A-A4DF-6C697DF52B3B}" srcOrd="5" destOrd="0" presId="urn:microsoft.com/office/officeart/2005/8/layout/matrix1"/>
    <dgm:cxn modelId="{2B8CD703-0244-40C9-B4D8-65DA0B545E48}" type="presParOf" srcId="{C8953E18-4F84-4902-BF67-7BDD96119560}" destId="{F46167B8-4ACD-4DA7-AB16-D5E436793474}" srcOrd="6" destOrd="0" presId="urn:microsoft.com/office/officeart/2005/8/layout/matrix1"/>
    <dgm:cxn modelId="{3C673069-762E-42D7-AF68-CA7BA2515C3F}" type="presParOf" srcId="{C8953E18-4F84-4902-BF67-7BDD96119560}" destId="{636D5E19-8988-46F1-9F14-286F058C9E8B}" srcOrd="7" destOrd="0" presId="urn:microsoft.com/office/officeart/2005/8/layout/matrix1"/>
    <dgm:cxn modelId="{2586A1A5-BD6D-4076-AB05-83F9335ED36C}" type="presParOf" srcId="{C9BB1361-7833-43C5-B470-FBCAE30D9085}" destId="{3C0F5377-9E82-4667-B86B-A1B19690B79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C20E09-CF05-485D-A448-586747D026BF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2EA135-A2D7-471A-92F3-9D7E890B1E4E}">
      <dgm:prSet phldrT="[Текст]" custT="1"/>
      <dgm:spPr/>
      <dgm:t>
        <a:bodyPr/>
        <a:lstStyle/>
        <a:p>
          <a:r>
            <a:rPr lang="ru-RU" sz="2800" dirty="0" smtClean="0"/>
            <a:t>Врач рентгенолог или врач УЗД может предположить РПП, учитывая анамнез и клиническую картину</a:t>
          </a:r>
          <a:endParaRPr lang="ru-RU" sz="2800" dirty="0"/>
        </a:p>
      </dgm:t>
    </dgm:pt>
    <dgm:pt modelId="{2359BB12-BDF0-46B7-8505-B8F56C40AF82}" type="parTrans" cxnId="{782A4C49-598E-4AE5-A604-F19857964D0F}">
      <dgm:prSet/>
      <dgm:spPr/>
      <dgm:t>
        <a:bodyPr/>
        <a:lstStyle/>
        <a:p>
          <a:endParaRPr lang="ru-RU" sz="2800"/>
        </a:p>
      </dgm:t>
    </dgm:pt>
    <dgm:pt modelId="{170844EF-34D9-4BBF-9A2A-277F9A41CCB2}" type="sibTrans" cxnId="{782A4C49-598E-4AE5-A604-F19857964D0F}">
      <dgm:prSet/>
      <dgm:spPr/>
      <dgm:t>
        <a:bodyPr/>
        <a:lstStyle/>
        <a:p>
          <a:endParaRPr lang="ru-RU" sz="2800"/>
        </a:p>
      </dgm:t>
    </dgm:pt>
    <dgm:pt modelId="{BAE38FD5-AE33-4622-A793-DC6D6BE6B728}">
      <dgm:prSet custT="1"/>
      <dgm:spPr/>
      <dgm:t>
        <a:bodyPr/>
        <a:lstStyle/>
        <a:p>
          <a:r>
            <a:rPr lang="ru-RU" sz="2800" dirty="0" smtClean="0"/>
            <a:t>Последствия/осложнения РПП могут быть обнаружены различными методами лучевой диагностики</a:t>
          </a:r>
        </a:p>
      </dgm:t>
    </dgm:pt>
    <dgm:pt modelId="{CD46A402-B952-4423-9D01-0694683D1272}" type="parTrans" cxnId="{84DF73F1-F781-4B13-9A8F-197DD5A59CE3}">
      <dgm:prSet/>
      <dgm:spPr/>
      <dgm:t>
        <a:bodyPr/>
        <a:lstStyle/>
        <a:p>
          <a:endParaRPr lang="ru-RU" sz="2800"/>
        </a:p>
      </dgm:t>
    </dgm:pt>
    <dgm:pt modelId="{B95D53B3-009D-4892-9C7F-AAAB05261047}" type="sibTrans" cxnId="{84DF73F1-F781-4B13-9A8F-197DD5A59CE3}">
      <dgm:prSet/>
      <dgm:spPr/>
      <dgm:t>
        <a:bodyPr/>
        <a:lstStyle/>
        <a:p>
          <a:endParaRPr lang="ru-RU" sz="2800"/>
        </a:p>
      </dgm:t>
    </dgm:pt>
    <dgm:pt modelId="{88A80C92-D3CE-418C-A0D6-F1A9C05F9FBE}" type="pres">
      <dgm:prSet presAssocID="{05C20E09-CF05-485D-A448-586747D026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711429-79FD-49EF-B570-269B22DAC3AE}" type="pres">
      <dgm:prSet presAssocID="{F92EA135-A2D7-471A-92F3-9D7E890B1E4E}" presName="boxAndChildren" presStyleCnt="0"/>
      <dgm:spPr/>
    </dgm:pt>
    <dgm:pt modelId="{7B537C99-94F7-492B-BDD2-9978F653DE98}" type="pres">
      <dgm:prSet presAssocID="{F92EA135-A2D7-471A-92F3-9D7E890B1E4E}" presName="parentTextBox" presStyleLbl="node1" presStyleIdx="0" presStyleCnt="2"/>
      <dgm:spPr/>
      <dgm:t>
        <a:bodyPr/>
        <a:lstStyle/>
        <a:p>
          <a:endParaRPr lang="ru-RU"/>
        </a:p>
      </dgm:t>
    </dgm:pt>
    <dgm:pt modelId="{5A2A03F6-1403-413A-B52A-BF8153B4F651}" type="pres">
      <dgm:prSet presAssocID="{B95D53B3-009D-4892-9C7F-AAAB05261047}" presName="sp" presStyleCnt="0"/>
      <dgm:spPr/>
    </dgm:pt>
    <dgm:pt modelId="{5F3C27AD-96D6-4CA2-A9FE-097F4494F190}" type="pres">
      <dgm:prSet presAssocID="{BAE38FD5-AE33-4622-A793-DC6D6BE6B728}" presName="arrowAndChildren" presStyleCnt="0"/>
      <dgm:spPr/>
    </dgm:pt>
    <dgm:pt modelId="{D910E71F-26EA-4DAC-B7C2-61EB4FD30F1B}" type="pres">
      <dgm:prSet presAssocID="{BAE38FD5-AE33-4622-A793-DC6D6BE6B728}" presName="parentTextArrow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782A4C49-598E-4AE5-A604-F19857964D0F}" srcId="{05C20E09-CF05-485D-A448-586747D026BF}" destId="{F92EA135-A2D7-471A-92F3-9D7E890B1E4E}" srcOrd="1" destOrd="0" parTransId="{2359BB12-BDF0-46B7-8505-B8F56C40AF82}" sibTransId="{170844EF-34D9-4BBF-9A2A-277F9A41CCB2}"/>
    <dgm:cxn modelId="{086D74DF-E311-46A0-8E88-EDD39D40413E}" type="presOf" srcId="{F92EA135-A2D7-471A-92F3-9D7E890B1E4E}" destId="{7B537C99-94F7-492B-BDD2-9978F653DE98}" srcOrd="0" destOrd="0" presId="urn:microsoft.com/office/officeart/2005/8/layout/process4"/>
    <dgm:cxn modelId="{031FDF7E-0583-40FF-8AC7-3E825F36B06D}" type="presOf" srcId="{BAE38FD5-AE33-4622-A793-DC6D6BE6B728}" destId="{D910E71F-26EA-4DAC-B7C2-61EB4FD30F1B}" srcOrd="0" destOrd="0" presId="urn:microsoft.com/office/officeart/2005/8/layout/process4"/>
    <dgm:cxn modelId="{84DF73F1-F781-4B13-9A8F-197DD5A59CE3}" srcId="{05C20E09-CF05-485D-A448-586747D026BF}" destId="{BAE38FD5-AE33-4622-A793-DC6D6BE6B728}" srcOrd="0" destOrd="0" parTransId="{CD46A402-B952-4423-9D01-0694683D1272}" sibTransId="{B95D53B3-009D-4892-9C7F-AAAB05261047}"/>
    <dgm:cxn modelId="{1AFD0C23-628E-4C7D-9AD0-DF8789B66231}" type="presOf" srcId="{05C20E09-CF05-485D-A448-586747D026BF}" destId="{88A80C92-D3CE-418C-A0D6-F1A9C05F9FBE}" srcOrd="0" destOrd="0" presId="urn:microsoft.com/office/officeart/2005/8/layout/process4"/>
    <dgm:cxn modelId="{B683219D-DEDE-4214-A3F7-8717D0905208}" type="presParOf" srcId="{88A80C92-D3CE-418C-A0D6-F1A9C05F9FBE}" destId="{6F711429-79FD-49EF-B570-269B22DAC3AE}" srcOrd="0" destOrd="0" presId="urn:microsoft.com/office/officeart/2005/8/layout/process4"/>
    <dgm:cxn modelId="{A0EA6A88-FAAF-49C9-8CD6-83AA1A96B205}" type="presParOf" srcId="{6F711429-79FD-49EF-B570-269B22DAC3AE}" destId="{7B537C99-94F7-492B-BDD2-9978F653DE98}" srcOrd="0" destOrd="0" presId="urn:microsoft.com/office/officeart/2005/8/layout/process4"/>
    <dgm:cxn modelId="{92F324FA-2F3F-4D55-A9E9-15CE81B57E26}" type="presParOf" srcId="{88A80C92-D3CE-418C-A0D6-F1A9C05F9FBE}" destId="{5A2A03F6-1403-413A-B52A-BF8153B4F651}" srcOrd="1" destOrd="0" presId="urn:microsoft.com/office/officeart/2005/8/layout/process4"/>
    <dgm:cxn modelId="{9CC720EF-F1E9-4938-86A9-813541A90623}" type="presParOf" srcId="{88A80C92-D3CE-418C-A0D6-F1A9C05F9FBE}" destId="{5F3C27AD-96D6-4CA2-A9FE-097F4494F190}" srcOrd="2" destOrd="0" presId="urn:microsoft.com/office/officeart/2005/8/layout/process4"/>
    <dgm:cxn modelId="{D803DB0A-9B6F-45A3-A764-DE4FFCCE316C}" type="presParOf" srcId="{5F3C27AD-96D6-4CA2-A9FE-097F4494F190}" destId="{D910E71F-26EA-4DAC-B7C2-61EB4FD30F1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7FA2D9-73F4-4384-B1B1-74DF5548FCC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</dgm:pt>
    <dgm:pt modelId="{A3333E7F-D8A9-4F55-B593-256909C65822}">
      <dgm:prSet phldrT="[Текст]"/>
      <dgm:spPr/>
      <dgm:t>
        <a:bodyPr/>
        <a:lstStyle/>
        <a:p>
          <a:r>
            <a:rPr lang="ru-RU" dirty="0" smtClean="0"/>
            <a:t>РВОТА, ЗЛОУПОТРЕБЛЕНИЕ СЛАБИТЕЛЬНЫМИ И ДИУРЕТИКАМИ</a:t>
          </a:r>
          <a:endParaRPr lang="ru-RU" dirty="0"/>
        </a:p>
      </dgm:t>
    </dgm:pt>
    <dgm:pt modelId="{A9E9D41A-64F1-4F23-8633-27A326AFE185}" type="parTrans" cxnId="{EBB06CAB-2F8D-402E-A75A-DAFDF78B897D}">
      <dgm:prSet/>
      <dgm:spPr/>
      <dgm:t>
        <a:bodyPr/>
        <a:lstStyle/>
        <a:p>
          <a:endParaRPr lang="ru-RU"/>
        </a:p>
      </dgm:t>
    </dgm:pt>
    <dgm:pt modelId="{4CF557AF-B803-46B2-944D-87187BBEC7B9}" type="sibTrans" cxnId="{EBB06CAB-2F8D-402E-A75A-DAFDF78B897D}">
      <dgm:prSet/>
      <dgm:spPr/>
      <dgm:t>
        <a:bodyPr/>
        <a:lstStyle/>
        <a:p>
          <a:endParaRPr lang="ru-RU"/>
        </a:p>
      </dgm:t>
    </dgm:pt>
    <dgm:pt modelId="{20FF7A8F-259F-4ECB-AB58-5C2057A0C562}">
      <dgm:prSet phldrT="[Текст]"/>
      <dgm:spPr/>
      <dgm:t>
        <a:bodyPr/>
        <a:lstStyle/>
        <a:p>
          <a:r>
            <a:rPr lang="ru-RU" dirty="0" smtClean="0"/>
            <a:t>УМЕНЬШЕНИЕ ОБЪЕМА ВНЕКЛЕТОЧНОЙ ЖИДКОСТИ</a:t>
          </a:r>
          <a:endParaRPr lang="ru-RU" dirty="0"/>
        </a:p>
      </dgm:t>
    </dgm:pt>
    <dgm:pt modelId="{26336B8F-409B-4160-A98C-5E773357CFB5}" type="parTrans" cxnId="{20AB3C4D-6099-4206-8576-CCC1830D2A7F}">
      <dgm:prSet/>
      <dgm:spPr/>
      <dgm:t>
        <a:bodyPr/>
        <a:lstStyle/>
        <a:p>
          <a:endParaRPr lang="ru-RU"/>
        </a:p>
      </dgm:t>
    </dgm:pt>
    <dgm:pt modelId="{42EA85CF-88B9-4E1A-BF2F-96BBE7402B0C}" type="sibTrans" cxnId="{20AB3C4D-6099-4206-8576-CCC1830D2A7F}">
      <dgm:prSet/>
      <dgm:spPr/>
      <dgm:t>
        <a:bodyPr/>
        <a:lstStyle/>
        <a:p>
          <a:endParaRPr lang="ru-RU"/>
        </a:p>
      </dgm:t>
    </dgm:pt>
    <dgm:pt modelId="{7F9C55F1-F2C8-44B0-950D-B61D3CE943FE}">
      <dgm:prSet phldrT="[Текст]"/>
      <dgm:spPr/>
      <dgm:t>
        <a:bodyPr/>
        <a:lstStyle/>
        <a:p>
          <a:r>
            <a:rPr lang="ru-RU" dirty="0" smtClean="0"/>
            <a:t>УВЕЛИЧЕНИЕ СЕКРЕЦИИ АЛЬДОСТЕРОНА</a:t>
          </a:r>
          <a:endParaRPr lang="ru-RU" dirty="0"/>
        </a:p>
      </dgm:t>
    </dgm:pt>
    <dgm:pt modelId="{8C7B8E32-2CD3-42E9-A3DB-6408EA39BA6C}" type="parTrans" cxnId="{957746E1-2012-451B-B022-A0BBD9F96FBE}">
      <dgm:prSet/>
      <dgm:spPr/>
      <dgm:t>
        <a:bodyPr/>
        <a:lstStyle/>
        <a:p>
          <a:endParaRPr lang="ru-RU"/>
        </a:p>
      </dgm:t>
    </dgm:pt>
    <dgm:pt modelId="{F12AAB67-C193-4418-B613-7C27B9FC6EC0}" type="sibTrans" cxnId="{957746E1-2012-451B-B022-A0BBD9F96FBE}">
      <dgm:prSet/>
      <dgm:spPr/>
      <dgm:t>
        <a:bodyPr/>
        <a:lstStyle/>
        <a:p>
          <a:endParaRPr lang="ru-RU"/>
        </a:p>
      </dgm:t>
    </dgm:pt>
    <dgm:pt modelId="{BDD93B97-293E-405B-AF71-C9E02AAD972D}">
      <dgm:prSet/>
      <dgm:spPr/>
      <dgm:t>
        <a:bodyPr/>
        <a:lstStyle/>
        <a:p>
          <a:r>
            <a:rPr lang="ru-RU" dirty="0" smtClean="0"/>
            <a:t>УВЕЛИЧЕНИЕ ВСАСЫВАНИЯ НАТРИЯ И БИКАРБОНАТА И ВЫВЕДЕНИЕ КАЛИЯ</a:t>
          </a:r>
          <a:endParaRPr lang="ru-RU" dirty="0"/>
        </a:p>
      </dgm:t>
    </dgm:pt>
    <dgm:pt modelId="{C271921F-4C57-4A47-B0B5-F0E26D49E06F}" type="parTrans" cxnId="{8D53BBEE-CDA7-48AD-A855-1906F1855B53}">
      <dgm:prSet/>
      <dgm:spPr/>
      <dgm:t>
        <a:bodyPr/>
        <a:lstStyle/>
        <a:p>
          <a:endParaRPr lang="ru-RU"/>
        </a:p>
      </dgm:t>
    </dgm:pt>
    <dgm:pt modelId="{3B2FDA65-40AD-4A93-A3ED-E15EECDB3F1D}" type="sibTrans" cxnId="{8D53BBEE-CDA7-48AD-A855-1906F1855B53}">
      <dgm:prSet/>
      <dgm:spPr/>
      <dgm:t>
        <a:bodyPr/>
        <a:lstStyle/>
        <a:p>
          <a:endParaRPr lang="ru-RU"/>
        </a:p>
      </dgm:t>
    </dgm:pt>
    <dgm:pt modelId="{04CC22A2-1E7B-458B-9D11-6A2D63D544C6}">
      <dgm:prSet/>
      <dgm:spPr/>
      <dgm:t>
        <a:bodyPr/>
        <a:lstStyle/>
        <a:p>
          <a:r>
            <a:rPr lang="ru-RU" dirty="0" smtClean="0"/>
            <a:t>ОСТРАЯ И ХРОНИЧЕСКАЯ ПОЧЕЧНАЯ НЕДОСТАТОЧНОСТЬ</a:t>
          </a:r>
          <a:endParaRPr lang="ru-RU" dirty="0"/>
        </a:p>
      </dgm:t>
    </dgm:pt>
    <dgm:pt modelId="{63F984C1-043B-41EE-A38D-A32D58BAF271}" type="parTrans" cxnId="{BDA11586-B16A-45A3-91FA-62A0B150F0E7}">
      <dgm:prSet/>
      <dgm:spPr/>
      <dgm:t>
        <a:bodyPr/>
        <a:lstStyle/>
        <a:p>
          <a:endParaRPr lang="ru-RU"/>
        </a:p>
      </dgm:t>
    </dgm:pt>
    <dgm:pt modelId="{046944EF-0657-48A4-8D5D-F1363C02E684}" type="sibTrans" cxnId="{BDA11586-B16A-45A3-91FA-62A0B150F0E7}">
      <dgm:prSet/>
      <dgm:spPr/>
      <dgm:t>
        <a:bodyPr/>
        <a:lstStyle/>
        <a:p>
          <a:endParaRPr lang="ru-RU"/>
        </a:p>
      </dgm:t>
    </dgm:pt>
    <dgm:pt modelId="{A7E1C7C8-34B8-42F6-99BF-EA26B8C5174D}" type="pres">
      <dgm:prSet presAssocID="{CF7FA2D9-73F4-4384-B1B1-74DF5548FCCF}" presName="outerComposite" presStyleCnt="0">
        <dgm:presLayoutVars>
          <dgm:chMax val="5"/>
          <dgm:dir/>
          <dgm:resizeHandles val="exact"/>
        </dgm:presLayoutVars>
      </dgm:prSet>
      <dgm:spPr/>
    </dgm:pt>
    <dgm:pt modelId="{926AAE72-6D94-4D77-954C-74133BB315C0}" type="pres">
      <dgm:prSet presAssocID="{CF7FA2D9-73F4-4384-B1B1-74DF5548FCCF}" presName="dummyMaxCanvas" presStyleCnt="0">
        <dgm:presLayoutVars/>
      </dgm:prSet>
      <dgm:spPr/>
    </dgm:pt>
    <dgm:pt modelId="{61FFB266-E2A0-4D5F-906B-E487F76AF2CE}" type="pres">
      <dgm:prSet presAssocID="{CF7FA2D9-73F4-4384-B1B1-74DF5548FCCF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4D686-704F-4B42-A2B1-8993AB18A776}" type="pres">
      <dgm:prSet presAssocID="{CF7FA2D9-73F4-4384-B1B1-74DF5548FCCF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BAB79-08AD-4F57-8DA0-08A222747C00}" type="pres">
      <dgm:prSet presAssocID="{CF7FA2D9-73F4-4384-B1B1-74DF5548FCCF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D67A2-B0CA-4174-94AA-547104C24CE6}" type="pres">
      <dgm:prSet presAssocID="{CF7FA2D9-73F4-4384-B1B1-74DF5548FCCF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A47E0-FE3C-4327-93CA-52CE1EC893A9}" type="pres">
      <dgm:prSet presAssocID="{CF7FA2D9-73F4-4384-B1B1-74DF5548FCCF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64709-2717-40FA-937F-4F1ADC70C0AB}" type="pres">
      <dgm:prSet presAssocID="{CF7FA2D9-73F4-4384-B1B1-74DF5548FCCF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11372-E983-41A2-A7C9-D3155339CE28}" type="pres">
      <dgm:prSet presAssocID="{CF7FA2D9-73F4-4384-B1B1-74DF5548FCC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5CBB6-9428-499F-938F-D35272E7518D}" type="pres">
      <dgm:prSet presAssocID="{CF7FA2D9-73F4-4384-B1B1-74DF5548FCC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31126-74E2-4987-82E7-BFFB4027213D}" type="pres">
      <dgm:prSet presAssocID="{CF7FA2D9-73F4-4384-B1B1-74DF5548FCC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F0400-0AC3-4C94-9F7A-9CC3F180AF62}" type="pres">
      <dgm:prSet presAssocID="{CF7FA2D9-73F4-4384-B1B1-74DF5548FCC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55B5E-AA4E-4AD7-907E-0F428F39A81D}" type="pres">
      <dgm:prSet presAssocID="{CF7FA2D9-73F4-4384-B1B1-74DF5548FCC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DBECD-A3CA-482D-A7B6-7521DE5AC2FD}" type="pres">
      <dgm:prSet presAssocID="{CF7FA2D9-73F4-4384-B1B1-74DF5548FCC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FDACF-4F4D-4655-85F4-1D35B16D05AF}" type="pres">
      <dgm:prSet presAssocID="{CF7FA2D9-73F4-4384-B1B1-74DF5548FCC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9AA72-9EC6-4006-9D7F-C74C3F6DBC52}" type="pres">
      <dgm:prSet presAssocID="{CF7FA2D9-73F4-4384-B1B1-74DF5548FCC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402E49-3347-475F-B354-CEF871C86E58}" type="presOf" srcId="{A3333E7F-D8A9-4F55-B593-256909C65822}" destId="{FB2F0400-0AC3-4C94-9F7A-9CC3F180AF62}" srcOrd="1" destOrd="0" presId="urn:microsoft.com/office/officeart/2005/8/layout/vProcess5"/>
    <dgm:cxn modelId="{D6F1A4DD-3CDE-44B1-87C3-B9EF26A5931B}" type="presOf" srcId="{BDD93B97-293E-405B-AF71-C9E02AAD972D}" destId="{F0DD67A2-B0CA-4174-94AA-547104C24CE6}" srcOrd="0" destOrd="0" presId="urn:microsoft.com/office/officeart/2005/8/layout/vProcess5"/>
    <dgm:cxn modelId="{59F3BB22-6A4A-4694-9027-964E7B62D19C}" type="presOf" srcId="{CF7FA2D9-73F4-4384-B1B1-74DF5548FCCF}" destId="{A7E1C7C8-34B8-42F6-99BF-EA26B8C5174D}" srcOrd="0" destOrd="0" presId="urn:microsoft.com/office/officeart/2005/8/layout/vProcess5"/>
    <dgm:cxn modelId="{C26F8BEA-6AFE-47B8-8530-2C8D330054F9}" type="presOf" srcId="{BDD93B97-293E-405B-AF71-C9E02AAD972D}" destId="{B78FDACF-4F4D-4655-85F4-1D35B16D05AF}" srcOrd="1" destOrd="0" presId="urn:microsoft.com/office/officeart/2005/8/layout/vProcess5"/>
    <dgm:cxn modelId="{957746E1-2012-451B-B022-A0BBD9F96FBE}" srcId="{CF7FA2D9-73F4-4384-B1B1-74DF5548FCCF}" destId="{7F9C55F1-F2C8-44B0-950D-B61D3CE943FE}" srcOrd="2" destOrd="0" parTransId="{8C7B8E32-2CD3-42E9-A3DB-6408EA39BA6C}" sibTransId="{F12AAB67-C193-4418-B613-7C27B9FC6EC0}"/>
    <dgm:cxn modelId="{8D53BBEE-CDA7-48AD-A855-1906F1855B53}" srcId="{CF7FA2D9-73F4-4384-B1B1-74DF5548FCCF}" destId="{BDD93B97-293E-405B-AF71-C9E02AAD972D}" srcOrd="3" destOrd="0" parTransId="{C271921F-4C57-4A47-B0B5-F0E26D49E06F}" sibTransId="{3B2FDA65-40AD-4A93-A3ED-E15EECDB3F1D}"/>
    <dgm:cxn modelId="{8496FCFE-CBE3-4CC8-A5AA-FF728047BACD}" type="presOf" srcId="{A3333E7F-D8A9-4F55-B593-256909C65822}" destId="{61FFB266-E2A0-4D5F-906B-E487F76AF2CE}" srcOrd="0" destOrd="0" presId="urn:microsoft.com/office/officeart/2005/8/layout/vProcess5"/>
    <dgm:cxn modelId="{EBB06CAB-2F8D-402E-A75A-DAFDF78B897D}" srcId="{CF7FA2D9-73F4-4384-B1B1-74DF5548FCCF}" destId="{A3333E7F-D8A9-4F55-B593-256909C65822}" srcOrd="0" destOrd="0" parTransId="{A9E9D41A-64F1-4F23-8633-27A326AFE185}" sibTransId="{4CF557AF-B803-46B2-944D-87187BBEC7B9}"/>
    <dgm:cxn modelId="{78F5496D-D853-4B5F-92E7-F3C8683C33B4}" type="presOf" srcId="{04CC22A2-1E7B-458B-9D11-6A2D63D544C6}" destId="{893A47E0-FE3C-4327-93CA-52CE1EC893A9}" srcOrd="0" destOrd="0" presId="urn:microsoft.com/office/officeart/2005/8/layout/vProcess5"/>
    <dgm:cxn modelId="{64476233-8F82-4EC4-BEA2-6E5449164337}" type="presOf" srcId="{7F9C55F1-F2C8-44B0-950D-B61D3CE943FE}" destId="{062BAB79-08AD-4F57-8DA0-08A222747C00}" srcOrd="0" destOrd="0" presId="urn:microsoft.com/office/officeart/2005/8/layout/vProcess5"/>
    <dgm:cxn modelId="{4F38CA46-3639-423C-AA00-94918500FED7}" type="presOf" srcId="{42EA85CF-88B9-4E1A-BF2F-96BBE7402B0C}" destId="{BA911372-E983-41A2-A7C9-D3155339CE28}" srcOrd="0" destOrd="0" presId="urn:microsoft.com/office/officeart/2005/8/layout/vProcess5"/>
    <dgm:cxn modelId="{54CF4B47-096C-458A-A4FE-AFB3216A041A}" type="presOf" srcId="{20FF7A8F-259F-4ECB-AB58-5C2057A0C562}" destId="{9F155B5E-AA4E-4AD7-907E-0F428F39A81D}" srcOrd="1" destOrd="0" presId="urn:microsoft.com/office/officeart/2005/8/layout/vProcess5"/>
    <dgm:cxn modelId="{762F4417-86A4-4CF1-BCA2-45975EDDB481}" type="presOf" srcId="{04CC22A2-1E7B-458B-9D11-6A2D63D544C6}" destId="{AB29AA72-9EC6-4006-9D7F-C74C3F6DBC52}" srcOrd="1" destOrd="0" presId="urn:microsoft.com/office/officeart/2005/8/layout/vProcess5"/>
    <dgm:cxn modelId="{D4EDF193-BBED-4922-8405-D2830C36D455}" type="presOf" srcId="{4CF557AF-B803-46B2-944D-87187BBEC7B9}" destId="{BDF64709-2717-40FA-937F-4F1ADC70C0AB}" srcOrd="0" destOrd="0" presId="urn:microsoft.com/office/officeart/2005/8/layout/vProcess5"/>
    <dgm:cxn modelId="{697FE259-2AFD-4DD8-81C3-533DCB8E1A03}" type="presOf" srcId="{7F9C55F1-F2C8-44B0-950D-B61D3CE943FE}" destId="{81EDBECD-A3CA-482D-A7B6-7521DE5AC2FD}" srcOrd="1" destOrd="0" presId="urn:microsoft.com/office/officeart/2005/8/layout/vProcess5"/>
    <dgm:cxn modelId="{D9490CAB-4FB2-4DB1-B2E7-EE8C05A6BA26}" type="presOf" srcId="{3B2FDA65-40AD-4A93-A3ED-E15EECDB3F1D}" destId="{C0331126-74E2-4987-82E7-BFFB4027213D}" srcOrd="0" destOrd="0" presId="urn:microsoft.com/office/officeart/2005/8/layout/vProcess5"/>
    <dgm:cxn modelId="{20AB3C4D-6099-4206-8576-CCC1830D2A7F}" srcId="{CF7FA2D9-73F4-4384-B1B1-74DF5548FCCF}" destId="{20FF7A8F-259F-4ECB-AB58-5C2057A0C562}" srcOrd="1" destOrd="0" parTransId="{26336B8F-409B-4160-A98C-5E773357CFB5}" sibTransId="{42EA85CF-88B9-4E1A-BF2F-96BBE7402B0C}"/>
    <dgm:cxn modelId="{BDA11586-B16A-45A3-91FA-62A0B150F0E7}" srcId="{CF7FA2D9-73F4-4384-B1B1-74DF5548FCCF}" destId="{04CC22A2-1E7B-458B-9D11-6A2D63D544C6}" srcOrd="4" destOrd="0" parTransId="{63F984C1-043B-41EE-A38D-A32D58BAF271}" sibTransId="{046944EF-0657-48A4-8D5D-F1363C02E684}"/>
    <dgm:cxn modelId="{E2D6AA01-A3E3-498A-94DF-A06E941EA0D1}" type="presOf" srcId="{F12AAB67-C193-4418-B613-7C27B9FC6EC0}" destId="{5865CBB6-9428-499F-938F-D35272E7518D}" srcOrd="0" destOrd="0" presId="urn:microsoft.com/office/officeart/2005/8/layout/vProcess5"/>
    <dgm:cxn modelId="{281CD927-B860-4382-A91C-2C9C0E083521}" type="presOf" srcId="{20FF7A8F-259F-4ECB-AB58-5C2057A0C562}" destId="{EB54D686-704F-4B42-A2B1-8993AB18A776}" srcOrd="0" destOrd="0" presId="urn:microsoft.com/office/officeart/2005/8/layout/vProcess5"/>
    <dgm:cxn modelId="{AA153170-4215-4862-9406-68B44DFCE731}" type="presParOf" srcId="{A7E1C7C8-34B8-42F6-99BF-EA26B8C5174D}" destId="{926AAE72-6D94-4D77-954C-74133BB315C0}" srcOrd="0" destOrd="0" presId="urn:microsoft.com/office/officeart/2005/8/layout/vProcess5"/>
    <dgm:cxn modelId="{451DDB52-9803-4255-B72C-58160A7DB360}" type="presParOf" srcId="{A7E1C7C8-34B8-42F6-99BF-EA26B8C5174D}" destId="{61FFB266-E2A0-4D5F-906B-E487F76AF2CE}" srcOrd="1" destOrd="0" presId="urn:microsoft.com/office/officeart/2005/8/layout/vProcess5"/>
    <dgm:cxn modelId="{330AC7CD-2E6E-47C7-8F85-23633918EBCB}" type="presParOf" srcId="{A7E1C7C8-34B8-42F6-99BF-EA26B8C5174D}" destId="{EB54D686-704F-4B42-A2B1-8993AB18A776}" srcOrd="2" destOrd="0" presId="urn:microsoft.com/office/officeart/2005/8/layout/vProcess5"/>
    <dgm:cxn modelId="{F4C77863-CB65-44C7-9E41-3E79741DEC2F}" type="presParOf" srcId="{A7E1C7C8-34B8-42F6-99BF-EA26B8C5174D}" destId="{062BAB79-08AD-4F57-8DA0-08A222747C00}" srcOrd="3" destOrd="0" presId="urn:microsoft.com/office/officeart/2005/8/layout/vProcess5"/>
    <dgm:cxn modelId="{7A6FEC9B-37D5-4A69-BD10-847C05B23100}" type="presParOf" srcId="{A7E1C7C8-34B8-42F6-99BF-EA26B8C5174D}" destId="{F0DD67A2-B0CA-4174-94AA-547104C24CE6}" srcOrd="4" destOrd="0" presId="urn:microsoft.com/office/officeart/2005/8/layout/vProcess5"/>
    <dgm:cxn modelId="{E53B8C56-F81C-4CB6-A22A-FC8D82F1C3C8}" type="presParOf" srcId="{A7E1C7C8-34B8-42F6-99BF-EA26B8C5174D}" destId="{893A47E0-FE3C-4327-93CA-52CE1EC893A9}" srcOrd="5" destOrd="0" presId="urn:microsoft.com/office/officeart/2005/8/layout/vProcess5"/>
    <dgm:cxn modelId="{0A40ADFD-EEE9-4850-A6FE-A7E72E091CD3}" type="presParOf" srcId="{A7E1C7C8-34B8-42F6-99BF-EA26B8C5174D}" destId="{BDF64709-2717-40FA-937F-4F1ADC70C0AB}" srcOrd="6" destOrd="0" presId="urn:microsoft.com/office/officeart/2005/8/layout/vProcess5"/>
    <dgm:cxn modelId="{2251942A-B6D1-40FF-9CF7-EAAD62B44D54}" type="presParOf" srcId="{A7E1C7C8-34B8-42F6-99BF-EA26B8C5174D}" destId="{BA911372-E983-41A2-A7C9-D3155339CE28}" srcOrd="7" destOrd="0" presId="urn:microsoft.com/office/officeart/2005/8/layout/vProcess5"/>
    <dgm:cxn modelId="{5159880B-4DC0-46EB-BF05-57D68584B5B7}" type="presParOf" srcId="{A7E1C7C8-34B8-42F6-99BF-EA26B8C5174D}" destId="{5865CBB6-9428-499F-938F-D35272E7518D}" srcOrd="8" destOrd="0" presId="urn:microsoft.com/office/officeart/2005/8/layout/vProcess5"/>
    <dgm:cxn modelId="{954CA4CA-9E95-4302-93E6-FF94176FCA9C}" type="presParOf" srcId="{A7E1C7C8-34B8-42F6-99BF-EA26B8C5174D}" destId="{C0331126-74E2-4987-82E7-BFFB4027213D}" srcOrd="9" destOrd="0" presId="urn:microsoft.com/office/officeart/2005/8/layout/vProcess5"/>
    <dgm:cxn modelId="{7B1EFBA6-43C2-4078-BC80-766CBABDC38D}" type="presParOf" srcId="{A7E1C7C8-34B8-42F6-99BF-EA26B8C5174D}" destId="{FB2F0400-0AC3-4C94-9F7A-9CC3F180AF62}" srcOrd="10" destOrd="0" presId="urn:microsoft.com/office/officeart/2005/8/layout/vProcess5"/>
    <dgm:cxn modelId="{947AC98A-66EE-4948-9131-196D1D651B3B}" type="presParOf" srcId="{A7E1C7C8-34B8-42F6-99BF-EA26B8C5174D}" destId="{9F155B5E-AA4E-4AD7-907E-0F428F39A81D}" srcOrd="11" destOrd="0" presId="urn:microsoft.com/office/officeart/2005/8/layout/vProcess5"/>
    <dgm:cxn modelId="{4098AE86-E066-42A1-BC6F-82337EE5373A}" type="presParOf" srcId="{A7E1C7C8-34B8-42F6-99BF-EA26B8C5174D}" destId="{81EDBECD-A3CA-482D-A7B6-7521DE5AC2FD}" srcOrd="12" destOrd="0" presId="urn:microsoft.com/office/officeart/2005/8/layout/vProcess5"/>
    <dgm:cxn modelId="{51AE72A8-D85E-4128-BD07-00A50053D821}" type="presParOf" srcId="{A7E1C7C8-34B8-42F6-99BF-EA26B8C5174D}" destId="{B78FDACF-4F4D-4655-85F4-1D35B16D05AF}" srcOrd="13" destOrd="0" presId="urn:microsoft.com/office/officeart/2005/8/layout/vProcess5"/>
    <dgm:cxn modelId="{25AF315C-B912-42D5-93B9-FAC869B5FDA1}" type="presParOf" srcId="{A7E1C7C8-34B8-42F6-99BF-EA26B8C5174D}" destId="{AB29AA72-9EC6-4006-9D7F-C74C3F6DBC5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9D144-8468-4A45-879F-42DB18B0ECC9}">
      <dsp:nvSpPr>
        <dsp:cNvPr id="0" name=""/>
        <dsp:cNvSpPr/>
      </dsp:nvSpPr>
      <dsp:spPr>
        <a:xfrm>
          <a:off x="0" y="3589354"/>
          <a:ext cx="8712968" cy="1178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Самый высокий уровень смертности среди всех психических расстройств</a:t>
          </a:r>
          <a:endParaRPr lang="ru-RU" sz="2800" b="1" kern="1200" dirty="0"/>
        </a:p>
      </dsp:txBody>
      <dsp:txXfrm>
        <a:off x="0" y="3589354"/>
        <a:ext cx="8712968" cy="1178106"/>
      </dsp:txXfrm>
    </dsp:sp>
    <dsp:sp modelId="{05C0F25F-C19A-466B-B6A7-73DA7917C506}">
      <dsp:nvSpPr>
        <dsp:cNvPr id="0" name=""/>
        <dsp:cNvSpPr/>
      </dsp:nvSpPr>
      <dsp:spPr>
        <a:xfrm rot="10800000">
          <a:off x="0" y="1795098"/>
          <a:ext cx="8712968" cy="181192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РПП  диагностируется  </a:t>
          </a:r>
          <a:r>
            <a:rPr lang="ru-RU" sz="2800" b="1" kern="1200" dirty="0" smtClean="0">
              <a:solidFill>
                <a:schemeClr val="bg1"/>
              </a:solidFill>
            </a:rPr>
            <a:t>несвоевременно</a:t>
          </a:r>
          <a:endParaRPr lang="ru-RU" sz="2800" b="1" kern="1200" dirty="0" smtClean="0">
            <a:solidFill>
              <a:schemeClr val="bg1"/>
            </a:solidFill>
          </a:endParaRPr>
        </a:p>
      </dsp:txBody>
      <dsp:txXfrm rot="10800000">
        <a:off x="0" y="1795098"/>
        <a:ext cx="8712968" cy="1177336"/>
      </dsp:txXfrm>
    </dsp:sp>
    <dsp:sp modelId="{BE402FDB-BBAD-4C7C-9174-46EB9D0F1216}">
      <dsp:nvSpPr>
        <dsp:cNvPr id="0" name=""/>
        <dsp:cNvSpPr/>
      </dsp:nvSpPr>
      <dsp:spPr>
        <a:xfrm rot="10800000">
          <a:off x="0" y="842"/>
          <a:ext cx="8712968" cy="181192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Пациенты с РРП редко обращаются за медицинской помощью из-за боязни осуждения обществом</a:t>
          </a:r>
          <a:endParaRPr lang="ru-RU" sz="2800" b="1" kern="1200" dirty="0"/>
        </a:p>
      </dsp:txBody>
      <dsp:txXfrm rot="10800000">
        <a:off x="0" y="842"/>
        <a:ext cx="8712968" cy="11773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A2ED8-C00F-4AD8-A477-F6856DC75E6D}">
      <dsp:nvSpPr>
        <dsp:cNvPr id="0" name=""/>
        <dsp:cNvSpPr/>
      </dsp:nvSpPr>
      <dsp:spPr>
        <a:xfrm rot="16200000">
          <a:off x="852940" y="-852940"/>
          <a:ext cx="2254560" cy="396044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ОГРАНИЧИТЕЛЬНЫЙ</a:t>
          </a:r>
          <a:endParaRPr lang="ru-RU" sz="2800" b="1" kern="1200" dirty="0"/>
        </a:p>
      </dsp:txBody>
      <dsp:txXfrm rot="5400000">
        <a:off x="-1" y="1"/>
        <a:ext cx="3960440" cy="1690920"/>
      </dsp:txXfrm>
    </dsp:sp>
    <dsp:sp modelId="{E006533B-47B3-4323-A9E0-BEE3BE23861B}">
      <dsp:nvSpPr>
        <dsp:cNvPr id="0" name=""/>
        <dsp:cNvSpPr/>
      </dsp:nvSpPr>
      <dsp:spPr>
        <a:xfrm>
          <a:off x="3942103" y="0"/>
          <a:ext cx="3960440" cy="225456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ОЧИСТИТЕЛЬНОЕ ПОВЕДЕНИЕ</a:t>
          </a:r>
          <a:endParaRPr lang="ru-RU" sz="2800" b="1" kern="1200" dirty="0"/>
        </a:p>
      </dsp:txBody>
      <dsp:txXfrm>
        <a:off x="3942103" y="0"/>
        <a:ext cx="3960440" cy="1690920"/>
      </dsp:txXfrm>
    </dsp:sp>
    <dsp:sp modelId="{6479C24B-E034-4CEC-8873-7E1CB97898B2}">
      <dsp:nvSpPr>
        <dsp:cNvPr id="0" name=""/>
        <dsp:cNvSpPr/>
      </dsp:nvSpPr>
      <dsp:spPr>
        <a:xfrm rot="10800000">
          <a:off x="0" y="2254560"/>
          <a:ext cx="3960440" cy="225456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ПЕРЕЕДАНИЕ</a:t>
          </a:r>
          <a:endParaRPr lang="ru-RU" sz="2800" b="1" kern="1200" dirty="0"/>
        </a:p>
      </dsp:txBody>
      <dsp:txXfrm rot="10800000">
        <a:off x="0" y="2818200"/>
        <a:ext cx="3960440" cy="1690920"/>
      </dsp:txXfrm>
    </dsp:sp>
    <dsp:sp modelId="{F46167B8-4ACD-4DA7-AB16-D5E436793474}">
      <dsp:nvSpPr>
        <dsp:cNvPr id="0" name=""/>
        <dsp:cNvSpPr/>
      </dsp:nvSpPr>
      <dsp:spPr>
        <a:xfrm rot="5400000">
          <a:off x="4813379" y="1401620"/>
          <a:ext cx="2254560" cy="396044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СМЕШАННЫЙ</a:t>
          </a:r>
          <a:endParaRPr lang="ru-RU" sz="2800" b="1" kern="1200" dirty="0"/>
        </a:p>
      </dsp:txBody>
      <dsp:txXfrm rot="-5400000">
        <a:off x="3960440" y="2818200"/>
        <a:ext cx="3960440" cy="1690920"/>
      </dsp:txXfrm>
    </dsp:sp>
    <dsp:sp modelId="{3C0F5377-9E82-4667-B86B-A1B19690B795}">
      <dsp:nvSpPr>
        <dsp:cNvPr id="0" name=""/>
        <dsp:cNvSpPr/>
      </dsp:nvSpPr>
      <dsp:spPr>
        <a:xfrm>
          <a:off x="2772307" y="1690920"/>
          <a:ext cx="2376264" cy="112728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РПП</a:t>
          </a:r>
          <a:endParaRPr lang="ru-RU" sz="2800" b="1" kern="1200" dirty="0"/>
        </a:p>
      </dsp:txBody>
      <dsp:txXfrm>
        <a:off x="2827336" y="1745949"/>
        <a:ext cx="2266206" cy="10172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37C99-94F7-492B-BDD2-9978F653DE98}">
      <dsp:nvSpPr>
        <dsp:cNvPr id="0" name=""/>
        <dsp:cNvSpPr/>
      </dsp:nvSpPr>
      <dsp:spPr>
        <a:xfrm>
          <a:off x="0" y="2868402"/>
          <a:ext cx="7632848" cy="1881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Врач рентгенолог или врач УЗД может предположить РПП, учитывая анамнез и клиническую картину</a:t>
          </a:r>
          <a:endParaRPr lang="ru-RU" sz="2800" kern="1200" dirty="0"/>
        </a:p>
      </dsp:txBody>
      <dsp:txXfrm>
        <a:off x="0" y="2868402"/>
        <a:ext cx="7632848" cy="1881982"/>
      </dsp:txXfrm>
    </dsp:sp>
    <dsp:sp modelId="{D910E71F-26EA-4DAC-B7C2-61EB4FD30F1B}">
      <dsp:nvSpPr>
        <dsp:cNvPr id="0" name=""/>
        <dsp:cNvSpPr/>
      </dsp:nvSpPr>
      <dsp:spPr>
        <a:xfrm rot="10800000">
          <a:off x="0" y="2143"/>
          <a:ext cx="7632848" cy="289448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Последствия/осложнения РПП могут быть обнаружены различными методами лучевой диагностики</a:t>
          </a:r>
        </a:p>
      </dsp:txBody>
      <dsp:txXfrm rot="10800000">
        <a:off x="0" y="2143"/>
        <a:ext cx="7632848" cy="18807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FB266-E2A0-4D5F-906B-E487F76AF2CE}">
      <dsp:nvSpPr>
        <dsp:cNvPr id="0" name=""/>
        <dsp:cNvSpPr/>
      </dsp:nvSpPr>
      <dsp:spPr>
        <a:xfrm>
          <a:off x="0" y="0"/>
          <a:ext cx="6495165" cy="887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РВОТА, ЗЛОУПОТРЕБЛЕНИЕ СЛАБИТЕЛЬНЫМИ И ДИУРЕТИКАМИ</a:t>
          </a:r>
          <a:endParaRPr lang="ru-RU" sz="2300" kern="1200" dirty="0"/>
        </a:p>
      </dsp:txBody>
      <dsp:txXfrm>
        <a:off x="25988" y="25988"/>
        <a:ext cx="5433892" cy="835317"/>
      </dsp:txXfrm>
    </dsp:sp>
    <dsp:sp modelId="{EB54D686-704F-4B42-A2B1-8993AB18A776}">
      <dsp:nvSpPr>
        <dsp:cNvPr id="0" name=""/>
        <dsp:cNvSpPr/>
      </dsp:nvSpPr>
      <dsp:spPr>
        <a:xfrm>
          <a:off x="485028" y="1010529"/>
          <a:ext cx="6495165" cy="887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УМЕНЬШЕНИЕ ОБЪЕМА ВНЕКЛЕТОЧНОЙ ЖИДКОСТИ</a:t>
          </a:r>
          <a:endParaRPr lang="ru-RU" sz="2300" kern="1200" dirty="0"/>
        </a:p>
      </dsp:txBody>
      <dsp:txXfrm>
        <a:off x="511016" y="1036517"/>
        <a:ext cx="5381419" cy="835317"/>
      </dsp:txXfrm>
    </dsp:sp>
    <dsp:sp modelId="{062BAB79-08AD-4F57-8DA0-08A222747C00}">
      <dsp:nvSpPr>
        <dsp:cNvPr id="0" name=""/>
        <dsp:cNvSpPr/>
      </dsp:nvSpPr>
      <dsp:spPr>
        <a:xfrm>
          <a:off x="970057" y="2021058"/>
          <a:ext cx="6495165" cy="887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УВЕЛИЧЕНИЕ СЕКРЕЦИИ АЛЬДОСТЕРОНА</a:t>
          </a:r>
          <a:endParaRPr lang="ru-RU" sz="2300" kern="1200" dirty="0"/>
        </a:p>
      </dsp:txBody>
      <dsp:txXfrm>
        <a:off x="996045" y="2047046"/>
        <a:ext cx="5381419" cy="835317"/>
      </dsp:txXfrm>
    </dsp:sp>
    <dsp:sp modelId="{F0DD67A2-B0CA-4174-94AA-547104C24CE6}">
      <dsp:nvSpPr>
        <dsp:cNvPr id="0" name=""/>
        <dsp:cNvSpPr/>
      </dsp:nvSpPr>
      <dsp:spPr>
        <a:xfrm>
          <a:off x="1455085" y="3031587"/>
          <a:ext cx="6495165" cy="887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УВЕЛИЧЕНИЕ ВСАСЫВАНИЯ НАТРИЯ И БИКАРБОНАТА И ВЫВЕДЕНИЕ КАЛИЯ</a:t>
          </a:r>
          <a:endParaRPr lang="ru-RU" sz="2300" kern="1200" dirty="0"/>
        </a:p>
      </dsp:txBody>
      <dsp:txXfrm>
        <a:off x="1481073" y="3057575"/>
        <a:ext cx="5381419" cy="835317"/>
      </dsp:txXfrm>
    </dsp:sp>
    <dsp:sp modelId="{893A47E0-FE3C-4327-93CA-52CE1EC893A9}">
      <dsp:nvSpPr>
        <dsp:cNvPr id="0" name=""/>
        <dsp:cNvSpPr/>
      </dsp:nvSpPr>
      <dsp:spPr>
        <a:xfrm>
          <a:off x="1940114" y="4042117"/>
          <a:ext cx="6495165" cy="887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ОСТРАЯ И ХРОНИЧЕСКАЯ ПОЧЕЧНАЯ НЕДОСТАТОЧНОСТЬ</a:t>
          </a:r>
          <a:endParaRPr lang="ru-RU" sz="2300" kern="1200" dirty="0"/>
        </a:p>
      </dsp:txBody>
      <dsp:txXfrm>
        <a:off x="1966102" y="4068105"/>
        <a:ext cx="5381419" cy="835317"/>
      </dsp:txXfrm>
    </dsp:sp>
    <dsp:sp modelId="{BDF64709-2717-40FA-937F-4F1ADC70C0AB}">
      <dsp:nvSpPr>
        <dsp:cNvPr id="0" name=""/>
        <dsp:cNvSpPr/>
      </dsp:nvSpPr>
      <dsp:spPr>
        <a:xfrm>
          <a:off x="5918424" y="648217"/>
          <a:ext cx="576741" cy="5767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6048191" y="648217"/>
        <a:ext cx="317207" cy="433998"/>
      </dsp:txXfrm>
    </dsp:sp>
    <dsp:sp modelId="{BA911372-E983-41A2-A7C9-D3155339CE28}">
      <dsp:nvSpPr>
        <dsp:cNvPr id="0" name=""/>
        <dsp:cNvSpPr/>
      </dsp:nvSpPr>
      <dsp:spPr>
        <a:xfrm>
          <a:off x="6403453" y="1658746"/>
          <a:ext cx="576741" cy="5767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6533220" y="1658746"/>
        <a:ext cx="317207" cy="433998"/>
      </dsp:txXfrm>
    </dsp:sp>
    <dsp:sp modelId="{5865CBB6-9428-499F-938F-D35272E7518D}">
      <dsp:nvSpPr>
        <dsp:cNvPr id="0" name=""/>
        <dsp:cNvSpPr/>
      </dsp:nvSpPr>
      <dsp:spPr>
        <a:xfrm>
          <a:off x="6888481" y="2654487"/>
          <a:ext cx="576741" cy="5767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7018248" y="2654487"/>
        <a:ext cx="317207" cy="433998"/>
      </dsp:txXfrm>
    </dsp:sp>
    <dsp:sp modelId="{C0331126-74E2-4987-82E7-BFFB4027213D}">
      <dsp:nvSpPr>
        <dsp:cNvPr id="0" name=""/>
        <dsp:cNvSpPr/>
      </dsp:nvSpPr>
      <dsp:spPr>
        <a:xfrm>
          <a:off x="7373510" y="3674875"/>
          <a:ext cx="576741" cy="5767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7503277" y="3674875"/>
        <a:ext cx="317207" cy="433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1A393-4843-46C0-9687-3E4144B3A8AF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B508E-5EA7-477E-A1FB-DCC0D9FB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48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ranslated.turbopages.org/proxy_u/en-ru.ru.b7b31ea5-65320095-e0582c54-74722d776562/https/en.wikipedia.org/wiki/Dysphagia" TargetMode="External"/><Relationship Id="rId3" Type="http://schemas.openxmlformats.org/officeDocument/2006/relationships/hyperlink" Target="https://translated.turbopages.org/proxy_u/en-ru.ru.b7b31ea5-65320095-e0582c54-74722d776562/https/en.wikipedia.org/wiki/Myelin_sheath" TargetMode="External"/><Relationship Id="rId7" Type="http://schemas.openxmlformats.org/officeDocument/2006/relationships/hyperlink" Target="https://translated.turbopages.org/proxy_u/en-ru.ru.b7b31ea5-65320095-e0582c54-74722d776562/https/en.wikipedia.org/wiki/Iatrogenic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translated.turbopages.org/proxy_u/en-ru.ru.b7b31ea5-65320095-e0582c54-74722d776562/https/en.wikipedia.org/wiki/Brainstem" TargetMode="External"/><Relationship Id="rId11" Type="http://schemas.openxmlformats.org/officeDocument/2006/relationships/hyperlink" Target="https://translated.turbopages.org/proxy_u/en-ru.ru.b7b31ea5-65320095-e0582c54-74722d776562/https/en.wikipedia.org/wiki/Malnutrition" TargetMode="External"/><Relationship Id="rId5" Type="http://schemas.openxmlformats.org/officeDocument/2006/relationships/hyperlink" Target="https://translated.turbopages.org/proxy_u/en-ru.ru.b7b31ea5-65320095-e0582c54-74722d776562/https/en.wikipedia.org/wiki/Pons" TargetMode="External"/><Relationship Id="rId10" Type="http://schemas.openxmlformats.org/officeDocument/2006/relationships/hyperlink" Target="https://translated.turbopages.org/proxy_u/en-ru.ru.b7b31ea5-65320095-e0582c54-74722d776562/https/en.wikipedia.org/wiki/Alcoholics" TargetMode="External"/><Relationship Id="rId4" Type="http://schemas.openxmlformats.org/officeDocument/2006/relationships/hyperlink" Target="https://translated.turbopages.org/proxy_u/en-ru.ru.b7b31ea5-65320095-e0582c54-74722d776562/https/en.wikipedia.org/wiki/Neuron" TargetMode="External"/><Relationship Id="rId9" Type="http://schemas.openxmlformats.org/officeDocument/2006/relationships/hyperlink" Target="https://translated.turbopages.org/proxy_u/en-ru.ru.b7b31ea5-65320095-e0582c54-74722d776562/https/en.wikipedia.org/wiki/Dysarthria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B508E-5EA7-477E-A1FB-DCC0D9FBFAE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216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Центральный понтийский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миелинолиз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неврологическое заболевание, сопровождающееся серьезным повреждением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Миелиновая оболочка"/>
              </a:rPr>
              <a:t>миелиновой оболочки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Нейрон"/>
              </a:rPr>
              <a:t>нервных клеток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в 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Понс"/>
              </a:rPr>
              <a:t>мосту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(область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Ствол головного мозга"/>
              </a:rPr>
              <a:t>ствола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головного мозга). Он преимущественно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Ятрогенный"/>
              </a:rPr>
              <a:t>ятрогенный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(вызванный лечением) и характеризуется острым параличом,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Дисфагия"/>
              </a:rPr>
              <a:t>дисфагией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(затрудненное глотание),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Дизартрия"/>
              </a:rPr>
              <a:t>дизартрией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(затрудненная речь) и другими неврологическими симптомами.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Центральный понтийский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миелинолиз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был впервые описан как заболевание в 1959 году. В оригинальной статье были описаны четыре случая со смертельным исходом и результаты аутопсии. Заболевание было описано как болезнь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Алкоголики"/>
              </a:rPr>
              <a:t>алкоголиков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Недостаточное питание"/>
              </a:rPr>
              <a:t>недоедающих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Синдром верхней брыжеечной артерии характеризуется клинической картиной обструкции нижней горизонтальной части двенадцатиперстной кишки в результате ее сдавления между аортой и верхней брыжеечной артерией на уровне третьего поясничного позвонка.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норме верхняя брыжеечная артерия огибает двенадцатиперстную кишку плавно, не прижимая ее к аорте, за счет расположенных между артерией и кишкой жировой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гкани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лимфатических сосудов. У больных, которые за короткий промежуток времени значительно теряют в весе, эта жировая «подушка» может исчезнуть, что иногда приводит к сдавлению двенадцатиперстной кишки верхней брыжеечной артерией.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Синдром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Бурхаве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считается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барогенетиче-ской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травмой пищевода, возникающей вследствие внезапного резкого повышения внутри-пищеводного давления более 150 мм рт. ст. Это происходит при забросе в пищевод желудочного содержимого и спазме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крико-эзофагеального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сфинктера. Обычно это ассоциировано со рвотой и попытками ее сдерживания, чаще - на фоне злоупотребления алкоголем, что определило появление синонима СРП - «банкетный пищевод».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B508E-5EA7-477E-A1FB-DCC0D9FBFAE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354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B508E-5EA7-477E-A1FB-DCC0D9FBFAE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983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Синдром </a:t>
            </a:r>
            <a:r>
              <a:rPr lang="ru-RU" dirty="0" err="1" smtClean="0"/>
              <a:t>Бурхаве</a:t>
            </a:r>
            <a:r>
              <a:rPr lang="ru-RU" dirty="0" smtClean="0"/>
              <a:t> считается </a:t>
            </a:r>
            <a:r>
              <a:rPr lang="ru-RU" dirty="0" err="1" smtClean="0"/>
              <a:t>барогенетической</a:t>
            </a:r>
            <a:r>
              <a:rPr lang="ru-RU" dirty="0" smtClean="0"/>
              <a:t> травмой пищевода, возникающей вследствие внезапного резкого повышения внутри-пищеводного давления более 150 мм рт. ст. Это происходит при забросе в пищевод желудочного содержимого и спазме </a:t>
            </a:r>
            <a:r>
              <a:rPr lang="ru-RU" dirty="0" err="1" smtClean="0"/>
              <a:t>крико-эзофагеального</a:t>
            </a:r>
            <a:r>
              <a:rPr lang="ru-RU" dirty="0" smtClean="0"/>
              <a:t> сфинктера. Обычно это ассоциировано со рвотой и попытками ее сдерживания, чаще - на фоне злоупотребления алкоголем,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B508E-5EA7-477E-A1FB-DCC0D9FBFAE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317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B508E-5EA7-477E-A1FB-DCC0D9FBFAE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808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Задержка опорожнения желудка у женщины 34 лет с анорексией. На начальных изображениях</a:t>
            </a:r>
            <a:r>
              <a:rPr lang="ru-RU" baseline="0" dirty="0" smtClean="0"/>
              <a:t> </a:t>
            </a:r>
            <a:r>
              <a:rPr lang="ru-RU" dirty="0" smtClean="0"/>
              <a:t>видно, что радиоактивный препарат находится</a:t>
            </a:r>
            <a:r>
              <a:rPr lang="ru-RU" baseline="0" dirty="0" smtClean="0"/>
              <a:t> в </a:t>
            </a:r>
            <a:r>
              <a:rPr lang="ru-RU" dirty="0" smtClean="0"/>
              <a:t> желудке. Далее наблюдается транзит  в тонкий кишечник. Процентное содержание активности в желудке составило 77% через 1 час (норма &lt; 90%), 52% (норма &lt; 60%) через 2 часа и 16% через 4 часа (норма &lt; 10%). Полученные результаты свидетельствуют о повышенной задержке в желудке в течение 4 часов. CTS = подсчеты.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B508E-5EA7-477E-A1FB-DCC0D9FBFAE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437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Женщина 54</a:t>
            </a:r>
            <a:r>
              <a:rPr lang="ru-RU" baseline="0" dirty="0" smtClean="0"/>
              <a:t> года с </a:t>
            </a:r>
            <a:r>
              <a:rPr lang="ru-RU" baseline="0" dirty="0" err="1" smtClean="0"/>
              <a:t>анрексией</a:t>
            </a:r>
            <a:r>
              <a:rPr lang="ru-RU" baseline="0" dirty="0" smtClean="0"/>
              <a:t> и хроническим злоупотреблением слабительными средствами. Поступила в шоковом состоянии с </a:t>
            </a:r>
            <a:r>
              <a:rPr lang="ru-RU" baseline="0" dirty="0" err="1" smtClean="0"/>
              <a:t>гиповолемией</a:t>
            </a:r>
            <a:r>
              <a:rPr lang="ru-RU" baseline="0" dirty="0" smtClean="0"/>
              <a:t> и электролитными нарушениями.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B508E-5EA7-477E-A1FB-DCC0D9FBFAE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59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B508E-5EA7-477E-A1FB-DCC0D9FBFAE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94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ubs.rsna.org/doi/10.1148/rg.220018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76238" y="1989138"/>
            <a:ext cx="8280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smtClean="0"/>
              <a:t>Визуализация проявлений </a:t>
            </a:r>
            <a:r>
              <a:rPr lang="ru-RU" altLang="ru-RU" sz="4000" b="1" dirty="0" smtClean="0"/>
              <a:t>расстройств пищевого поведения (часть 1)</a:t>
            </a:r>
          </a:p>
        </p:txBody>
      </p:sp>
      <p:sp>
        <p:nvSpPr>
          <p:cNvPr id="5" name="TextBox 4">
            <a:extLst/>
          </p:cNvPr>
          <p:cNvSpPr txBox="1"/>
          <p:nvPr/>
        </p:nvSpPr>
        <p:spPr>
          <a:xfrm>
            <a:off x="1403350" y="250825"/>
            <a:ext cx="6913563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prstClr val="black"/>
                </a:solidFill>
                <a:latin typeface="+mn-lt"/>
                <a:cs typeface="+mn-cs"/>
              </a:rPr>
              <a:t>ФГБОУ ВО </a:t>
            </a:r>
            <a:r>
              <a:rPr lang="ru-RU" kern="0" dirty="0" err="1">
                <a:solidFill>
                  <a:prstClr val="black"/>
                </a:solidFill>
                <a:latin typeface="+mn-lt"/>
                <a:cs typeface="+mn-cs"/>
              </a:rPr>
              <a:t>КрасГМУ</a:t>
            </a:r>
            <a:r>
              <a:rPr lang="ru-RU" kern="0" dirty="0">
                <a:solidFill>
                  <a:prstClr val="black"/>
                </a:solidFill>
                <a:latin typeface="+mn-lt"/>
                <a:cs typeface="+mn-cs"/>
              </a:rPr>
              <a:t> им. проф. В.Ф. Войно-Ясенецкого Минздрава РФ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kern="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2052" name="Picture 2" descr="ФГБОУ ВО КрасГМУ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082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Подзаголовок 2"/>
          <p:cNvSpPr txBox="1">
            <a:spLocks/>
          </p:cNvSpPr>
          <p:nvPr/>
        </p:nvSpPr>
        <p:spPr bwMode="auto">
          <a:xfrm>
            <a:off x="160338" y="5675313"/>
            <a:ext cx="8712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ru-RU" altLang="ru-RU" sz="2000" dirty="0">
                <a:solidFill>
                  <a:srgbClr val="898989"/>
                </a:solidFill>
              </a:rPr>
              <a:t>Выполнила: ординатор </a:t>
            </a:r>
            <a:r>
              <a:rPr lang="ru-RU" altLang="ru-RU" sz="2000" dirty="0" smtClean="0">
                <a:solidFill>
                  <a:srgbClr val="898989"/>
                </a:solidFill>
              </a:rPr>
              <a:t>2 </a:t>
            </a:r>
            <a:r>
              <a:rPr lang="ru-RU" altLang="ru-RU" sz="2000" dirty="0">
                <a:solidFill>
                  <a:srgbClr val="898989"/>
                </a:solidFill>
              </a:rPr>
              <a:t>года специальности 31.08.09 Рентгенология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000" smtClean="0"/>
              <a:t>Константинова </a:t>
            </a:r>
            <a:r>
              <a:rPr lang="ru-RU" altLang="ru-RU" sz="2000" dirty="0"/>
              <a:t>Елена Сергеевна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2195513" y="660400"/>
            <a:ext cx="4897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Кафедра лучевой диагностики ИПО</a:t>
            </a:r>
            <a:endParaRPr lang="ru-RU" altLang="ru-RU" sz="180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17" y="3543933"/>
            <a:ext cx="7406623" cy="216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31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ПРОЯВЛЕНИЯ РПП ПО ПАТОГЕНЕЗУ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4096456"/>
              </p:ext>
            </p:extLst>
          </p:nvPr>
        </p:nvGraphicFramePr>
        <p:xfrm>
          <a:off x="0" y="850394"/>
          <a:ext cx="9144000" cy="5962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6119664"/>
              </a:tblGrid>
              <a:tr h="453049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ПАТОГЕНЕЗ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ПРОЯВЛЕНИЕ РПП</a:t>
                      </a:r>
                      <a:endParaRPr lang="ru-RU" sz="2400" b="0" dirty="0"/>
                    </a:p>
                  </a:txBody>
                  <a:tcPr/>
                </a:tc>
              </a:tr>
              <a:tr h="614897"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Нарушение электролитного баланса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Центральный </a:t>
                      </a:r>
                      <a:r>
                        <a:rPr lang="ru-RU" sz="1600" b="0" dirty="0" err="1" smtClean="0"/>
                        <a:t>понтинный</a:t>
                      </a:r>
                      <a:r>
                        <a:rPr lang="ru-RU" sz="1600" b="0" dirty="0" smtClean="0"/>
                        <a:t> </a:t>
                      </a:r>
                      <a:r>
                        <a:rPr lang="ru-RU" sz="1600" b="0" dirty="0" err="1" smtClean="0"/>
                        <a:t>миелинолиз</a:t>
                      </a:r>
                      <a:r>
                        <a:rPr lang="ru-RU" sz="1600" b="0" dirty="0" smtClean="0"/>
                        <a:t>, аритмия, нефролитиаз, панкреатит,</a:t>
                      </a:r>
                      <a:r>
                        <a:rPr lang="ru-RU" sz="1600" b="0" baseline="0" dirty="0" smtClean="0"/>
                        <a:t> почечная недостаточность</a:t>
                      </a:r>
                      <a:endParaRPr lang="ru-RU" sz="1600" b="0" dirty="0"/>
                    </a:p>
                  </a:txBody>
                  <a:tcPr/>
                </a:tc>
              </a:tr>
              <a:tr h="829053"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Метаболические перестройки и изменение тканевого состава и распределения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Жировая перестройка костного мозга, энофтальм, дистрофия,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жировой </a:t>
                      </a:r>
                      <a:r>
                        <a:rPr lang="ru-RU" sz="1600" b="0" dirty="0" err="1" smtClean="0"/>
                        <a:t>гепатоз</a:t>
                      </a:r>
                      <a:r>
                        <a:rPr lang="ru-RU" sz="1600" b="0" dirty="0" smtClean="0"/>
                        <a:t>, атрофия ПЖ,</a:t>
                      </a:r>
                      <a:r>
                        <a:rPr lang="ru-RU" sz="1600" b="0" baseline="0" dirty="0" smtClean="0"/>
                        <a:t> патология евстахиевой трубы, синдром верхней брыжеечной артерии</a:t>
                      </a:r>
                      <a:endParaRPr lang="ru-RU" sz="1600" b="0" dirty="0"/>
                    </a:p>
                  </a:txBody>
                  <a:tcPr/>
                </a:tc>
              </a:tr>
              <a:tr h="835154"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Дефицит питательных веществ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Асцит, задержка</a:t>
                      </a:r>
                      <a:r>
                        <a:rPr lang="ru-RU" sz="1600" b="0" baseline="0" dirty="0" smtClean="0"/>
                        <a:t> роста костей, потеря массы тела, </a:t>
                      </a:r>
                      <a:r>
                        <a:rPr lang="ru-RU" sz="1600" b="0" dirty="0" smtClean="0"/>
                        <a:t>эмфизема, пневмоторакс, </a:t>
                      </a:r>
                      <a:r>
                        <a:rPr lang="ru-RU" sz="1600" b="0" dirty="0" err="1" smtClean="0"/>
                        <a:t>пневмомедиастинум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ru-RU" sz="1600" b="0" baseline="0" dirty="0" smtClean="0"/>
                        <a:t> и </a:t>
                      </a:r>
                      <a:r>
                        <a:rPr lang="ru-RU" sz="1600" b="0" baseline="0" dirty="0" err="1" smtClean="0"/>
                        <a:t>гидроперикард</a:t>
                      </a:r>
                      <a:r>
                        <a:rPr lang="ru-RU" sz="1600" b="0" dirty="0" smtClean="0"/>
                        <a:t>, панкреатит, гипотрофия</a:t>
                      </a:r>
                      <a:r>
                        <a:rPr lang="ru-RU" sz="1600" b="0" baseline="0" dirty="0" smtClean="0"/>
                        <a:t> сердца</a:t>
                      </a:r>
                      <a:r>
                        <a:rPr lang="ru-RU" sz="1600" b="0" dirty="0" smtClean="0"/>
                        <a:t>, дефицит</a:t>
                      </a:r>
                      <a:r>
                        <a:rPr lang="ru-RU" sz="1600" b="0" baseline="0" dirty="0" smtClean="0"/>
                        <a:t> витамина С, </a:t>
                      </a:r>
                      <a:r>
                        <a:rPr lang="ru-RU" sz="1600" b="0" dirty="0" smtClean="0"/>
                        <a:t>энцефалопатия Вернике</a:t>
                      </a:r>
                      <a:endParaRPr lang="ru-RU" sz="1600" b="0" dirty="0"/>
                    </a:p>
                  </a:txBody>
                  <a:tcPr/>
                </a:tc>
              </a:tr>
              <a:tr h="614897"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Гормональная дисфункция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Остеопороз,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ru-RU" sz="1600" b="0" dirty="0" smtClean="0"/>
                        <a:t>недоразвитие женских половых органов,</a:t>
                      </a:r>
                      <a:r>
                        <a:rPr lang="ru-RU" sz="1600" b="0" baseline="0" dirty="0" smtClean="0"/>
                        <a:t> периферические отеки, </a:t>
                      </a:r>
                      <a:r>
                        <a:rPr lang="ru-RU" sz="1600" b="0" baseline="0" dirty="0" err="1" smtClean="0"/>
                        <a:t>гидроперикард</a:t>
                      </a:r>
                      <a:endParaRPr lang="ru-RU" sz="1600" b="0" dirty="0"/>
                    </a:p>
                  </a:txBody>
                  <a:tcPr/>
                </a:tc>
              </a:tr>
              <a:tr h="666556"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Дисфункция нервной системы</a:t>
                      </a:r>
                    </a:p>
                    <a:p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Синдром</a:t>
                      </a:r>
                      <a:r>
                        <a:rPr lang="ru-RU" sz="1600" b="0" baseline="0" dirty="0" smtClean="0"/>
                        <a:t> раздраженного кишечника, задержка опорожнения желудка, панкреатит, воспаление слюнных желез</a:t>
                      </a:r>
                      <a:endParaRPr lang="ru-RU" sz="1600" b="0" dirty="0"/>
                    </a:p>
                  </a:txBody>
                  <a:tcPr/>
                </a:tc>
              </a:tr>
              <a:tr h="868251"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Повторяющееся</a:t>
                      </a:r>
                      <a:r>
                        <a:rPr lang="ru-RU" sz="1600" b="0" baseline="0" dirty="0" smtClean="0"/>
                        <a:t> физическое воздействие патологического агента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Зубной кариес, аспирация, инфекция, абсцесс, РДС, липоидная</a:t>
                      </a:r>
                      <a:r>
                        <a:rPr lang="ru-RU" sz="1600" b="0" baseline="0" dirty="0" smtClean="0"/>
                        <a:t> пневмония,</a:t>
                      </a:r>
                      <a:r>
                        <a:rPr lang="ru-RU" sz="1600" b="0" dirty="0" smtClean="0"/>
                        <a:t> пищевод </a:t>
                      </a:r>
                      <a:r>
                        <a:rPr lang="ru-RU" sz="1600" b="0" dirty="0" err="1" smtClean="0"/>
                        <a:t>Баррета</a:t>
                      </a:r>
                      <a:r>
                        <a:rPr lang="ru-RU" sz="1600" b="0" dirty="0" smtClean="0"/>
                        <a:t>, синдром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baseline="0" dirty="0" err="1" smtClean="0"/>
                        <a:t>Бурхаве</a:t>
                      </a:r>
                      <a:r>
                        <a:rPr lang="ru-RU" sz="1600" b="0" baseline="0" dirty="0" smtClean="0"/>
                        <a:t>, </a:t>
                      </a:r>
                      <a:r>
                        <a:rPr lang="ru-RU" sz="1600" b="0" dirty="0" smtClean="0"/>
                        <a:t>карцинома пищевода, стриктуры и разрыв пищевода, эзофагит гастрит, хронические запоры</a:t>
                      </a:r>
                      <a:endParaRPr lang="ru-RU" sz="1600" b="0" dirty="0"/>
                    </a:p>
                  </a:txBody>
                  <a:tcPr/>
                </a:tc>
              </a:tr>
              <a:tr h="878425"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Употребление</a:t>
                      </a:r>
                      <a:r>
                        <a:rPr lang="ru-RU" sz="1600" b="0" baseline="0" dirty="0" smtClean="0"/>
                        <a:t> в пищу несъедобных предметов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Абдоминальный </a:t>
                      </a:r>
                      <a:r>
                        <a:rPr lang="ru-RU" sz="1600" b="0" dirty="0" err="1" smtClean="0"/>
                        <a:t>компартмент</a:t>
                      </a:r>
                      <a:r>
                        <a:rPr lang="ru-RU" sz="1600" b="0" dirty="0" smtClean="0"/>
                        <a:t>-синдром,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дилатация желудка, инородные тела или </a:t>
                      </a:r>
                      <a:r>
                        <a:rPr lang="ru-RU" sz="1600" b="0" dirty="0" err="1" smtClean="0"/>
                        <a:t>безоары</a:t>
                      </a:r>
                      <a:r>
                        <a:rPr lang="ru-RU" sz="1600" b="0" dirty="0" smtClean="0"/>
                        <a:t>, кишечная непроходимость или перфорация</a:t>
                      </a:r>
                      <a:endParaRPr lang="ru-RU" sz="16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60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ЛЕЧЕНИЕ</a:t>
            </a:r>
            <a:r>
              <a:rPr lang="ru-RU" dirty="0" smtClean="0"/>
              <a:t> РПП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Медикаментозное (</a:t>
            </a:r>
            <a:r>
              <a:rPr lang="ru-RU" sz="2800" dirty="0"/>
              <a:t>коррекция электролитных нарушений и недостатка </a:t>
            </a:r>
            <a:r>
              <a:rPr lang="ru-RU" sz="2800" dirty="0" smtClean="0"/>
              <a:t>витаминов)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Диетологическое (</a:t>
            </a:r>
            <a:r>
              <a:rPr lang="ru-RU" sz="2800" dirty="0"/>
              <a:t>корректировка и контроль рациона </a:t>
            </a:r>
            <a:r>
              <a:rPr lang="ru-RU" sz="2800" dirty="0" smtClean="0"/>
              <a:t>питания)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Психологическое (</a:t>
            </a:r>
            <a:r>
              <a:rPr lang="ru-RU" sz="2800" dirty="0"/>
              <a:t>поведенческая </a:t>
            </a:r>
            <a:r>
              <a:rPr lang="ru-RU" sz="2800" dirty="0" smtClean="0"/>
              <a:t>терапия)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Хирургическое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2189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ДИАГНОСТИКА РПП</a:t>
            </a:r>
            <a:endParaRPr lang="ru-RU" sz="4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60337561"/>
              </p:ext>
            </p:extLst>
          </p:nvPr>
        </p:nvGraphicFramePr>
        <p:xfrm>
          <a:off x="971600" y="1700808"/>
          <a:ext cx="76328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268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62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ПРОЯВЛЕНИЯ РПП ПО ЛОКАЛИЗАЦИИ ПОРАЖЕНИЯ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375372"/>
              </p:ext>
            </p:extLst>
          </p:nvPr>
        </p:nvGraphicFramePr>
        <p:xfrm>
          <a:off x="1" y="1139904"/>
          <a:ext cx="9144000" cy="574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716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/>
                        <a:t>ОРГАН/СИСТЕМА</a:t>
                      </a:r>
                    </a:p>
                    <a:p>
                      <a:pPr algn="ctr"/>
                      <a:r>
                        <a:rPr lang="ru-RU" sz="1900" b="0" baseline="0" dirty="0"/>
                        <a:t>ПОРАЖЕНИЯ</a:t>
                      </a:r>
                      <a:endParaRPr lang="ru-RU" sz="1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/>
                        <a:t>ОГРАНИЧИТЕЛЬНЫЙ ТИП</a:t>
                      </a:r>
                      <a:endParaRPr lang="ru-RU" sz="19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/>
                        <a:t>Сердце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="0" dirty="0" smtClean="0"/>
                        <a:t>Гипотрофия </a:t>
                      </a:r>
                      <a:r>
                        <a:rPr lang="ru-RU" sz="1900" b="0" dirty="0"/>
                        <a:t>сердца, пролапс митрального клапана, </a:t>
                      </a:r>
                      <a:r>
                        <a:rPr lang="ru-RU" sz="1900" b="0" dirty="0" err="1"/>
                        <a:t>гидроперикард</a:t>
                      </a:r>
                      <a:r>
                        <a:rPr lang="ru-RU" sz="1900" b="0" dirty="0"/>
                        <a:t>,</a:t>
                      </a:r>
                      <a:r>
                        <a:rPr lang="ru-RU" sz="1900" b="0" baseline="0" dirty="0"/>
                        <a:t> </a:t>
                      </a:r>
                      <a:r>
                        <a:rPr lang="ru-RU" sz="1900" b="0" baseline="0" dirty="0" err="1"/>
                        <a:t>кардиомиопатия</a:t>
                      </a:r>
                      <a:r>
                        <a:rPr lang="ru-RU" sz="1900" b="0" baseline="0" dirty="0"/>
                        <a:t> </a:t>
                      </a:r>
                      <a:r>
                        <a:rPr lang="ru-RU" sz="1900" b="0" baseline="0" dirty="0" err="1"/>
                        <a:t>Такоцубо</a:t>
                      </a:r>
                      <a:endParaRPr lang="ru-RU" sz="19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/>
                        <a:t>ЖКТ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="0" dirty="0"/>
                        <a:t>Эзофагит, гастрит,</a:t>
                      </a:r>
                      <a:r>
                        <a:rPr lang="ru-RU" sz="1900" b="0" baseline="0" dirty="0"/>
                        <a:t> язвенная болезнь, нарушение моторики желудка/ДПК, кишечная непроходимость или перфорация, жировой </a:t>
                      </a:r>
                      <a:r>
                        <a:rPr lang="ru-RU" sz="1900" b="0" baseline="0" dirty="0" err="1"/>
                        <a:t>гепатоз</a:t>
                      </a:r>
                      <a:r>
                        <a:rPr lang="ru-RU" sz="1900" b="0" baseline="0" dirty="0"/>
                        <a:t>, панкреатит,</a:t>
                      </a:r>
                      <a:r>
                        <a:rPr lang="en-US" sz="1900" b="0" baseline="0" dirty="0"/>
                        <a:t> </a:t>
                      </a:r>
                      <a:r>
                        <a:rPr lang="ru-RU" sz="1900" b="0" baseline="0" dirty="0"/>
                        <a:t>некротизирующий колит, синдром верхней брыжеечной артерии</a:t>
                      </a:r>
                      <a:endParaRPr lang="ru-RU" sz="19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/>
                        <a:t>Голова и шея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="0" dirty="0"/>
                        <a:t>Энофтальм, патология евстахиевой</a:t>
                      </a:r>
                      <a:r>
                        <a:rPr lang="ru-RU" sz="1900" b="0" baseline="0" dirty="0"/>
                        <a:t> трубы</a:t>
                      </a:r>
                      <a:endParaRPr lang="ru-RU" sz="19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/>
                        <a:t>Мышцы</a:t>
                      </a:r>
                      <a:r>
                        <a:rPr lang="ru-RU" sz="1900" b="0" baseline="0" dirty="0"/>
                        <a:t> и кости</a:t>
                      </a:r>
                      <a:endParaRPr lang="ru-RU" sz="1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="0" dirty="0"/>
                        <a:t>Остеопороз, </a:t>
                      </a:r>
                      <a:r>
                        <a:rPr lang="ru-RU" sz="1900" b="0" dirty="0" err="1"/>
                        <a:t>остеопения</a:t>
                      </a:r>
                      <a:r>
                        <a:rPr lang="ru-RU" sz="1900" b="0" dirty="0"/>
                        <a:t>, патологические переломы,</a:t>
                      </a:r>
                      <a:r>
                        <a:rPr lang="en-US" sz="1900" b="0" dirty="0"/>
                        <a:t> </a:t>
                      </a:r>
                      <a:r>
                        <a:rPr lang="ru-RU" sz="1900" b="0" dirty="0" smtClean="0"/>
                        <a:t>атрофия</a:t>
                      </a:r>
                      <a:r>
                        <a:rPr lang="ru-RU" sz="1900" b="0" baseline="0" dirty="0" smtClean="0"/>
                        <a:t> костного </a:t>
                      </a:r>
                      <a:r>
                        <a:rPr lang="ru-RU" sz="1900" b="0" baseline="0" dirty="0"/>
                        <a:t>мозга, задержка роста костей, дефицит витамина С</a:t>
                      </a:r>
                      <a:endParaRPr lang="ru-RU" sz="19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/>
                        <a:t>Нервная система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="0" dirty="0"/>
                        <a:t>Центральный </a:t>
                      </a:r>
                      <a:r>
                        <a:rPr lang="ru-RU" sz="1900" b="0" dirty="0" err="1" smtClean="0"/>
                        <a:t>понтинный</a:t>
                      </a:r>
                      <a:r>
                        <a:rPr lang="ru-RU" sz="1900" b="0" dirty="0" smtClean="0"/>
                        <a:t> </a:t>
                      </a:r>
                      <a:r>
                        <a:rPr lang="ru-RU" sz="1900" b="0" dirty="0" err="1"/>
                        <a:t>миелинолиз</a:t>
                      </a:r>
                      <a:r>
                        <a:rPr lang="ru-RU" sz="1900" b="0" dirty="0"/>
                        <a:t>, энцефалопатия Вернике, кортикальная атрофия мозга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/>
                        <a:t>Легкие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="0" dirty="0"/>
                        <a:t>Эмфизема, пневмоторакс, </a:t>
                      </a:r>
                      <a:r>
                        <a:rPr lang="ru-RU" sz="1900" b="0" dirty="0" err="1"/>
                        <a:t>пневмомедиастинум</a:t>
                      </a:r>
                      <a:endParaRPr lang="ru-RU" sz="19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/>
                        <a:t>Мягкие ткани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="0" dirty="0"/>
                        <a:t>Дефицит подкожного жира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/>
                        <a:t>Мочеполовая </a:t>
                      </a:r>
                      <a:r>
                        <a:rPr lang="ru-RU" sz="1900" b="0" dirty="0"/>
                        <a:t>система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="0" dirty="0"/>
                        <a:t>Нефролитиаз, </a:t>
                      </a:r>
                      <a:r>
                        <a:rPr lang="ru-RU" sz="1900" b="0" dirty="0" err="1"/>
                        <a:t>нефрокальциноз</a:t>
                      </a:r>
                      <a:r>
                        <a:rPr lang="ru-RU" sz="1900" b="0" dirty="0"/>
                        <a:t>, недоразвитие женских половых органов, периферические отеки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96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7534084"/>
              </p:ext>
            </p:extLst>
          </p:nvPr>
        </p:nvGraphicFramePr>
        <p:xfrm>
          <a:off x="0" y="1340768"/>
          <a:ext cx="9144000" cy="442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8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921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ОРГАН/СИСТЕМА </a:t>
                      </a:r>
                      <a:r>
                        <a:rPr lang="ru-RU" b="1" baseline="0" dirty="0"/>
                        <a:t> ПОРАЖЕНИЯ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/>
                        <a:t>ОЧИСТИТЕЛЬНЫЙ ТИП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Сердце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ЖКТ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Эзофагит,</a:t>
                      </a:r>
                      <a:r>
                        <a:rPr lang="ru-RU" b="1" baseline="0" dirty="0"/>
                        <a:t> гастрит, язвенная болезнь, стриктуры пищевода, патология </a:t>
                      </a:r>
                      <a:r>
                        <a:rPr lang="ru-RU" b="1" baseline="0" dirty="0" err="1"/>
                        <a:t>гастроэзофгиального</a:t>
                      </a:r>
                      <a:r>
                        <a:rPr lang="ru-RU" b="1" baseline="0" dirty="0"/>
                        <a:t> перехода, пищевод </a:t>
                      </a:r>
                      <a:r>
                        <a:rPr lang="ru-RU" b="1" baseline="0" dirty="0" err="1"/>
                        <a:t>Баррета</a:t>
                      </a:r>
                      <a:r>
                        <a:rPr lang="ru-RU" b="1" baseline="0" dirty="0"/>
                        <a:t>, карцинома пищевода, панкреатит, </a:t>
                      </a:r>
                      <a:r>
                        <a:rPr lang="ru-RU" sz="1800" b="1" dirty="0"/>
                        <a:t>синдром</a:t>
                      </a:r>
                      <a:r>
                        <a:rPr lang="ru-RU" sz="1800" b="1" baseline="0" dirty="0"/>
                        <a:t> </a:t>
                      </a:r>
                      <a:r>
                        <a:rPr lang="ru-RU" sz="1800" b="1" baseline="0" dirty="0" err="1"/>
                        <a:t>Бурхаве</a:t>
                      </a:r>
                      <a:r>
                        <a:rPr lang="ru-RU" sz="1800" b="1" baseline="0" dirty="0"/>
                        <a:t>, нарушение моторики желудка или ДПК, </a:t>
                      </a:r>
                      <a:r>
                        <a:rPr lang="ru-RU" b="1" dirty="0"/>
                        <a:t>запоры, колит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Голова и шея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Зубной кариес, сиалоаденит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Мышцы</a:t>
                      </a:r>
                      <a:r>
                        <a:rPr lang="ru-RU" b="1" baseline="0" dirty="0"/>
                        <a:t> и кости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Нервная </a:t>
                      </a:r>
                      <a:r>
                        <a:rPr lang="ru-RU" b="1" dirty="0" smtClean="0"/>
                        <a:t>система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Кортикальная атрофия </a:t>
                      </a:r>
                      <a:r>
                        <a:rPr lang="ru-RU" b="1" dirty="0" smtClean="0"/>
                        <a:t>головного мозга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Легкие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Аспирация, инфекция, абсцесс, липоидная пневмония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Мягкие ткани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Мочеполовая </a:t>
                      </a:r>
                      <a:r>
                        <a:rPr lang="ru-RU" b="1" dirty="0"/>
                        <a:t>система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Нефролитиаз, </a:t>
                      </a:r>
                      <a:r>
                        <a:rPr lang="ru-RU" sz="1800" b="1" dirty="0" err="1"/>
                        <a:t>нефрокальциноз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ПРОЯВЛЕНИЯ РПП ПО ЛОКАЛИЗАЦИИ ПОРАЖЕНИЯ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3101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725263"/>
              </p:ext>
            </p:extLst>
          </p:nvPr>
        </p:nvGraphicFramePr>
        <p:xfrm>
          <a:off x="0" y="1340768"/>
          <a:ext cx="91440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9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79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ОРГАН/СИСТЕМА </a:t>
                      </a:r>
                      <a:r>
                        <a:rPr lang="ru-RU" b="1" baseline="0" dirty="0"/>
                        <a:t> ПОРАЖЕНИЯ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ПЕРЕЕДАНИЕ</a:t>
                      </a:r>
                      <a:r>
                        <a:rPr lang="ru-RU" b="1" baseline="0" dirty="0" smtClean="0"/>
                        <a:t> И ДРУГИЕ РАССТРОЙСТВА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Сердце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ЖКТ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/>
                        <a:t>Дилатация желудка, некроз, перфорация </a:t>
                      </a:r>
                      <a:r>
                        <a:rPr lang="ru-RU" sz="1800" b="1" baseline="0" dirty="0" smtClean="0"/>
                        <a:t>желудка</a:t>
                      </a:r>
                      <a:r>
                        <a:rPr lang="ru-RU" sz="1800" b="1" baseline="0" dirty="0"/>
                        <a:t>, абдоминальный </a:t>
                      </a:r>
                      <a:r>
                        <a:rPr lang="ru-RU" sz="1800" b="1" baseline="0" dirty="0" err="1"/>
                        <a:t>компартмент</a:t>
                      </a:r>
                      <a:r>
                        <a:rPr lang="ru-RU" sz="1800" b="1" baseline="0" dirty="0"/>
                        <a:t>-синдром , синдром верхней брыжеечной артерии</a:t>
                      </a:r>
                      <a:r>
                        <a:rPr lang="ru-RU" b="1" dirty="0"/>
                        <a:t>, эзофагит,</a:t>
                      </a:r>
                      <a:r>
                        <a:rPr lang="ru-RU" b="1" baseline="0" dirty="0"/>
                        <a:t> гастрит, язвенная болезнь</a:t>
                      </a:r>
                      <a:r>
                        <a:rPr lang="ru-RU" b="1" dirty="0"/>
                        <a:t>, нарушение моторики желудка и ДПК, запоры, колит, инородные тела и </a:t>
                      </a:r>
                      <a:r>
                        <a:rPr lang="ru-RU" b="1" dirty="0" err="1"/>
                        <a:t>безоары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Голова и шея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Мышцы</a:t>
                      </a:r>
                      <a:r>
                        <a:rPr lang="ru-RU" b="1" baseline="0" dirty="0"/>
                        <a:t> и кости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Нервная </a:t>
                      </a:r>
                      <a:r>
                        <a:rPr lang="ru-RU" b="1" dirty="0" smtClean="0"/>
                        <a:t>система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Легкие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Мягкие ткани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Мочеполовая </a:t>
                      </a:r>
                      <a:r>
                        <a:rPr lang="ru-RU" b="1" dirty="0"/>
                        <a:t>система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ПРОЯВЛЕНИЯ РПП ПО ЛОКАЛИЗАЦИИ ПОРАЖЕНИЯ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3503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Мультисистемные</a:t>
            </a:r>
            <a:r>
              <a:rPr lang="ru-RU" dirty="0" smtClean="0"/>
              <a:t> проявления смешанного типа РПП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98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КАРДИОЛОГИЧЕСКИЕ ПРОЯВЛЕНИЯ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13" y="1491018"/>
            <a:ext cx="8928992" cy="4525963"/>
          </a:xfrm>
        </p:spPr>
        <p:txBody>
          <a:bodyPr>
            <a:noAutofit/>
          </a:bodyPr>
          <a:lstStyle/>
          <a:p>
            <a:pPr algn="just"/>
            <a:r>
              <a:rPr lang="ru-RU" sz="2600" dirty="0"/>
              <a:t>Р</a:t>
            </a:r>
            <a:r>
              <a:rPr lang="ru-RU" sz="2600" dirty="0" smtClean="0"/>
              <a:t>азвиваются у </a:t>
            </a:r>
            <a:r>
              <a:rPr lang="ru-RU" sz="2600" dirty="0"/>
              <a:t>80% пациентов </a:t>
            </a:r>
            <a:r>
              <a:rPr lang="ru-RU" sz="2600" dirty="0" smtClean="0"/>
              <a:t> с РПП </a:t>
            </a:r>
            <a:r>
              <a:rPr lang="ru-RU" sz="2600" dirty="0"/>
              <a:t>вследствие сочетания </a:t>
            </a:r>
            <a:r>
              <a:rPr lang="ru-RU" sz="2600" b="1" dirty="0"/>
              <a:t>недостаточности питания</a:t>
            </a:r>
            <a:r>
              <a:rPr lang="ru-RU" sz="2600" dirty="0"/>
              <a:t>, </a:t>
            </a:r>
            <a:r>
              <a:rPr lang="ru-RU" sz="2600" b="1" dirty="0"/>
              <a:t>электролитного дисбаланса </a:t>
            </a:r>
            <a:r>
              <a:rPr lang="ru-RU" sz="2600" dirty="0"/>
              <a:t>и </a:t>
            </a:r>
            <a:r>
              <a:rPr lang="ru-RU" sz="2600" b="1" dirty="0"/>
              <a:t>истощения внутрисосудистого объема </a:t>
            </a:r>
            <a:endParaRPr lang="ru-RU" sz="2600" b="1" dirty="0" smtClean="0"/>
          </a:p>
          <a:p>
            <a:pPr algn="just"/>
            <a:endParaRPr lang="ru-RU" sz="2600" b="1" dirty="0" smtClean="0"/>
          </a:p>
          <a:p>
            <a:pPr algn="just"/>
            <a:r>
              <a:rPr lang="ru-RU" sz="2600" dirty="0"/>
              <a:t>У пациентов с </a:t>
            </a:r>
            <a:r>
              <a:rPr lang="ru-RU" sz="2600" b="1" dirty="0"/>
              <a:t>анорексией</a:t>
            </a:r>
            <a:r>
              <a:rPr lang="ru-RU" sz="2600" dirty="0"/>
              <a:t> чаще встречаются </a:t>
            </a:r>
            <a:r>
              <a:rPr lang="ru-RU" sz="2600" b="1" dirty="0"/>
              <a:t>брадикардия, гипотония, пролапс митрального клапана, уменьшение массы </a:t>
            </a:r>
            <a:r>
              <a:rPr lang="ru-RU" sz="2600" b="1" dirty="0" smtClean="0"/>
              <a:t>миокарда левого желудочка, </a:t>
            </a:r>
            <a:r>
              <a:rPr lang="ru-RU" sz="2600" b="1" dirty="0"/>
              <a:t>снижение сердечного выброса и сердечного индекса </a:t>
            </a:r>
            <a:endParaRPr lang="ru-RU" sz="2600" b="1" dirty="0" smtClean="0"/>
          </a:p>
          <a:p>
            <a:pPr algn="just"/>
            <a:endParaRPr lang="ru-RU" sz="2600" dirty="0" smtClean="0"/>
          </a:p>
          <a:p>
            <a:pPr algn="just"/>
            <a:r>
              <a:rPr lang="ru-RU" sz="2600" b="1" dirty="0" smtClean="0"/>
              <a:t>Атрофия миокарда </a:t>
            </a:r>
            <a:r>
              <a:rPr lang="ru-RU" sz="2600" dirty="0"/>
              <a:t>приводит к </a:t>
            </a:r>
            <a:r>
              <a:rPr lang="ru-RU" sz="2600" dirty="0" smtClean="0"/>
              <a:t>нарушениям процессов </a:t>
            </a:r>
            <a:r>
              <a:rPr lang="ru-RU" sz="2600" dirty="0"/>
              <a:t>проводимости и </a:t>
            </a:r>
            <a:r>
              <a:rPr lang="ru-RU" sz="2600" dirty="0" err="1"/>
              <a:t>реполяризации</a:t>
            </a:r>
            <a:r>
              <a:rPr lang="ru-RU" sz="2600" dirty="0"/>
              <a:t>, что предрасполагает к </a:t>
            </a:r>
            <a:r>
              <a:rPr lang="ru-RU" sz="2600" b="1" dirty="0"/>
              <a:t>аритмиям и внезапной сердечной </a:t>
            </a:r>
            <a:r>
              <a:rPr lang="ru-RU" sz="2600" b="1" dirty="0" smtClean="0"/>
              <a:t>смерти</a:t>
            </a:r>
          </a:p>
        </p:txBody>
      </p:sp>
    </p:spTree>
    <p:extLst>
      <p:ext uri="{BB962C8B-B14F-4D97-AF65-F5344CB8AC3E}">
        <p14:creationId xmlns:p14="http://schemas.microsoft.com/office/powerpoint/2010/main" val="299150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УРОЛОГИЧЕСКИЕ ПРОЯВЛЕНИЯ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183866"/>
              </p:ext>
            </p:extLst>
          </p:nvPr>
        </p:nvGraphicFramePr>
        <p:xfrm>
          <a:off x="467544" y="1412776"/>
          <a:ext cx="843528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90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УРОЛОГИЧЕСКИЕ ПРОЯВЛЕНИЯ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112568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Нефролитиаз встречается у 5% пациентов с нервной анорексией </a:t>
            </a:r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err="1" smtClean="0"/>
              <a:t>Уратные</a:t>
            </a:r>
            <a:r>
              <a:rPr lang="ru-RU" sz="2800" dirty="0" smtClean="0"/>
              <a:t> камни образуются </a:t>
            </a:r>
            <a:r>
              <a:rPr lang="ru-RU" sz="2800" dirty="0"/>
              <a:t>из-за </a:t>
            </a:r>
            <a:r>
              <a:rPr lang="ru-RU" sz="2800" dirty="0" smtClean="0"/>
              <a:t>сниженного диуреза и </a:t>
            </a:r>
            <a:r>
              <a:rPr lang="ru-RU" sz="2800" dirty="0"/>
              <a:t>повышенного выделения аммония с мочой при </a:t>
            </a:r>
            <a:r>
              <a:rPr lang="ru-RU" sz="2800" dirty="0" err="1"/>
              <a:t>гипофосфатурии</a:t>
            </a:r>
            <a:r>
              <a:rPr lang="ru-RU" sz="2800" dirty="0"/>
              <a:t> и диарее </a:t>
            </a:r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r>
              <a:rPr lang="ru-RU" sz="2800" dirty="0"/>
              <a:t>У</a:t>
            </a:r>
            <a:r>
              <a:rPr lang="ru-RU" sz="2800" dirty="0" smtClean="0"/>
              <a:t>меньшение </a:t>
            </a:r>
            <a:r>
              <a:rPr lang="ru-RU" sz="2800" dirty="0"/>
              <a:t>объема мочи способствует насыщению мочи мочевой кислотой, оксалатом и </a:t>
            </a:r>
            <a:r>
              <a:rPr lang="ru-RU" sz="2800" dirty="0" smtClean="0"/>
              <a:t>кальцием, что приводит </a:t>
            </a:r>
            <a:r>
              <a:rPr lang="ru-RU" sz="2800" dirty="0"/>
              <a:t>к образованию в почках </a:t>
            </a:r>
            <a:r>
              <a:rPr lang="ru-RU" sz="2800" dirty="0" smtClean="0"/>
              <a:t>камней и </a:t>
            </a:r>
            <a:r>
              <a:rPr lang="ru-RU" sz="2800" dirty="0" err="1" smtClean="0"/>
              <a:t>нефрокальцинозу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0292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ОПРЕДЕЛЕНИЕ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/>
              <a:t>Расстройства пищевого поведения (РПП) </a:t>
            </a:r>
            <a:r>
              <a:rPr lang="ru-RU" sz="2800" dirty="0" smtClean="0"/>
              <a:t>– </a:t>
            </a:r>
            <a:r>
              <a:rPr lang="ru-RU" sz="2800" dirty="0"/>
              <a:t>ряд психических расстройств, характеризующихся </a:t>
            </a:r>
            <a:r>
              <a:rPr lang="ru-RU" sz="2800" dirty="0" smtClean="0"/>
              <a:t>стойким </a:t>
            </a:r>
            <a:r>
              <a:rPr lang="ru-RU" sz="2800" dirty="0"/>
              <a:t>нарушением приема пищи или поведения, связанного с приемом пищи, которое приводит к </a:t>
            </a:r>
            <a:r>
              <a:rPr lang="ru-RU" sz="2800" b="1" dirty="0" smtClean="0"/>
              <a:t>нарушению </a:t>
            </a:r>
            <a:r>
              <a:rPr lang="ru-RU" sz="2800" b="1" dirty="0"/>
              <a:t>усвоения </a:t>
            </a:r>
            <a:r>
              <a:rPr lang="ru-RU" sz="2800" b="1" dirty="0" smtClean="0"/>
              <a:t>пищи</a:t>
            </a:r>
            <a:r>
              <a:rPr lang="ru-RU" sz="2800" dirty="0" smtClean="0"/>
              <a:t>, значительному </a:t>
            </a:r>
            <a:r>
              <a:rPr lang="ru-RU" sz="2800" b="1" dirty="0" smtClean="0"/>
              <a:t>ухудшению физического здоровья</a:t>
            </a:r>
            <a:r>
              <a:rPr lang="ru-RU" sz="2800" dirty="0" smtClean="0"/>
              <a:t> и  </a:t>
            </a:r>
            <a:r>
              <a:rPr lang="ru-RU" sz="2800" b="1" dirty="0" smtClean="0"/>
              <a:t>психосоциальной дезадаптации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9358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 ОБП, АКСИАЛЬНАЯ ПЛОСКОСТЬ</a:t>
            </a:r>
            <a:endParaRPr lang="ru-RU" dirty="0"/>
          </a:p>
        </p:txBody>
      </p:sp>
      <p:sp>
        <p:nvSpPr>
          <p:cNvPr id="5" name="AutoShape 4" descr="Figure E1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31189" y="1484784"/>
            <a:ext cx="9175190" cy="3154994"/>
            <a:chOff x="-31189" y="1916832"/>
            <a:chExt cx="9175190" cy="315499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189" y="1916832"/>
              <a:ext cx="4603189" cy="31549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9" y="1916832"/>
              <a:ext cx="4499992" cy="31549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20079" y="4869160"/>
            <a:ext cx="8988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/>
              <a:t>М., 28 лет, боль в боку, рвота и анорексия</a:t>
            </a:r>
          </a:p>
          <a:p>
            <a:pPr algn="just"/>
            <a:r>
              <a:rPr lang="ru-RU" sz="2200" b="1" dirty="0" smtClean="0"/>
              <a:t>Увеличение левой почки и уретерогидронефроз, обусловленные </a:t>
            </a:r>
          </a:p>
          <a:p>
            <a:pPr algn="just"/>
            <a:r>
              <a:rPr lang="ru-RU" sz="2200" b="1" dirty="0" smtClean="0"/>
              <a:t>конкрементом диаметром 5 мм в средней части левого мочеточника</a:t>
            </a:r>
            <a:endParaRPr lang="ru-RU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3649" y="1916832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1957518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97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РАССТРОЙСТВА ЖКТ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363272" cy="499715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Расстройства пищевого поведения </a:t>
            </a:r>
            <a:r>
              <a:rPr lang="ru-RU" sz="2800" dirty="0"/>
              <a:t>ассоциируются с </a:t>
            </a:r>
            <a:r>
              <a:rPr lang="ru-RU" sz="2800" dirty="0" smtClean="0"/>
              <a:t>нарушением моторики </a:t>
            </a:r>
            <a:r>
              <a:rPr lang="ru-RU" sz="2800" dirty="0"/>
              <a:t>желудка и удлинением времени транзита по толстой кишке </a:t>
            </a:r>
            <a:endParaRPr lang="ru-RU" sz="2800" dirty="0" smtClean="0"/>
          </a:p>
          <a:p>
            <a:pPr marL="0" indent="0" algn="just">
              <a:buNone/>
            </a:pPr>
            <a:endParaRPr lang="ru-RU" sz="2800" dirty="0" smtClean="0"/>
          </a:p>
          <a:p>
            <a:pPr algn="just"/>
            <a:r>
              <a:rPr lang="ru-RU" sz="2800" dirty="0" smtClean="0"/>
              <a:t>Осложнения: </a:t>
            </a:r>
            <a:r>
              <a:rPr lang="ru-RU" sz="2800" dirty="0"/>
              <a:t>СРК, панкреатит, </a:t>
            </a:r>
            <a:r>
              <a:rPr lang="ru-RU" sz="2800" dirty="0" smtClean="0"/>
              <a:t>запоры, кишечная непроходимость, некротизирующий колит</a:t>
            </a:r>
          </a:p>
        </p:txBody>
      </p:sp>
    </p:spTree>
    <p:extLst>
      <p:ext uri="{BB962C8B-B14F-4D97-AF65-F5344CB8AC3E}">
        <p14:creationId xmlns:p14="http://schemas.microsoft.com/office/powerpoint/2010/main" val="28714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1176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ИССЛЕДОВАНИЕ МОТОРИКИ ЖЕЛУДКА СЦИНТИГРАФИЯ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078" y="1556791"/>
            <a:ext cx="6772300" cy="399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716" y="5589240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Ж., 34 года, анорексия</a:t>
            </a:r>
          </a:p>
          <a:p>
            <a:r>
              <a:rPr lang="ru-RU" sz="2000" b="1" dirty="0" smtClean="0"/>
              <a:t>РФП </a:t>
            </a:r>
            <a:r>
              <a:rPr lang="ru-RU" sz="2000" b="1" dirty="0"/>
              <a:t>в  </a:t>
            </a:r>
            <a:r>
              <a:rPr lang="ru-RU" sz="2000" b="1" dirty="0" smtClean="0"/>
              <a:t>желудке, далее </a:t>
            </a:r>
            <a:r>
              <a:rPr lang="ru-RU" sz="2000" b="1" dirty="0"/>
              <a:t>наблюдается транзит  в </a:t>
            </a:r>
            <a:r>
              <a:rPr lang="ru-RU" sz="2000" b="1" dirty="0" smtClean="0"/>
              <a:t>тонкую кишку</a:t>
            </a:r>
          </a:p>
          <a:p>
            <a:r>
              <a:rPr lang="ru-RU" sz="2000" b="1" dirty="0" smtClean="0"/>
              <a:t>Нарушение опорожнения желудка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711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 ОБП, КОРОНАЛЬНАЯ ПЛОСКОСТЬ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285348" cy="469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36096" y="2054475"/>
            <a:ext cx="318965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Ж., 23 года, анорексия</a:t>
            </a:r>
          </a:p>
          <a:p>
            <a:pPr algn="just"/>
            <a:endParaRPr lang="ru-RU" sz="2200" b="1" dirty="0"/>
          </a:p>
          <a:p>
            <a:pPr algn="just"/>
            <a:r>
              <a:rPr lang="ru-RU" sz="2200" b="1" dirty="0" smtClean="0"/>
              <a:t>Большое количество копролитов в просвете восходящей ободочной кишке </a:t>
            </a:r>
          </a:p>
        </p:txBody>
      </p:sp>
    </p:spTree>
    <p:extLst>
      <p:ext uri="{BB962C8B-B14F-4D97-AF65-F5344CB8AC3E}">
        <p14:creationId xmlns:p14="http://schemas.microsoft.com/office/powerpoint/2010/main" val="315914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КТ ОБП, АКСИАЛЬНАЯ (А) И КОРОНАЛЬНАЯ (В) ПЛОСКОСТЬ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235" y="1556792"/>
            <a:ext cx="7436689" cy="431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177" y="4581128"/>
            <a:ext cx="54726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20"/>
              </a:rPr>
              <a:t>Ж., 54 года, анорексия, хроническое злоупотребление слабительными; поступила </a:t>
            </a:r>
            <a:r>
              <a:rPr lang="ru-RU" b="1" dirty="0">
                <a:latin typeface="20"/>
              </a:rPr>
              <a:t>в шоковом состоянии с </a:t>
            </a:r>
            <a:r>
              <a:rPr lang="ru-RU" b="1" dirty="0" err="1">
                <a:latin typeface="20"/>
              </a:rPr>
              <a:t>гиповолемией</a:t>
            </a:r>
            <a:r>
              <a:rPr lang="ru-RU" b="1" dirty="0">
                <a:latin typeface="20"/>
              </a:rPr>
              <a:t> и электролитными </a:t>
            </a:r>
            <a:r>
              <a:rPr lang="ru-RU" b="1" dirty="0" smtClean="0">
                <a:latin typeface="20"/>
              </a:rPr>
              <a:t>нарушениями</a:t>
            </a:r>
          </a:p>
          <a:p>
            <a:pPr algn="just"/>
            <a:r>
              <a:rPr lang="ru-RU" b="1" dirty="0" smtClean="0">
                <a:latin typeface="20"/>
              </a:rPr>
              <a:t>Газ в воротной вене, </a:t>
            </a:r>
            <a:r>
              <a:rPr lang="ru-RU" b="1" dirty="0" err="1" smtClean="0">
                <a:latin typeface="20"/>
              </a:rPr>
              <a:t>пневматоз</a:t>
            </a:r>
            <a:r>
              <a:rPr lang="ru-RU" b="1" dirty="0" smtClean="0">
                <a:latin typeface="20"/>
              </a:rPr>
              <a:t> кишечника  Парез кишечника, растянутый желудок, недостаток висцерального жира</a:t>
            </a:r>
            <a:endParaRPr lang="ru-RU" b="1" dirty="0">
              <a:latin typeface="20"/>
            </a:endParaRPr>
          </a:p>
        </p:txBody>
      </p:sp>
    </p:spTree>
    <p:extLst>
      <p:ext uri="{BB962C8B-B14F-4D97-AF65-F5344CB8AC3E}">
        <p14:creationId xmlns:p14="http://schemas.microsoft.com/office/powerpoint/2010/main" val="172063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ОСТРЫЙ ПАНКРЕАТИТ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300" dirty="0"/>
              <a:t>МРТ </a:t>
            </a:r>
            <a:r>
              <a:rPr lang="ru-RU" sz="3300" dirty="0" smtClean="0"/>
              <a:t>ОБП Т2ВИ, АКСИАЛЬНАЯ ПЛОСКОСТЬ</a:t>
            </a:r>
            <a:endParaRPr lang="ru-RU" sz="33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82" y="1988840"/>
            <a:ext cx="858373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9826" y="4797152"/>
            <a:ext cx="7953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Ж., 47 лет, анорексия</a:t>
            </a:r>
          </a:p>
          <a:p>
            <a:pPr algn="just"/>
            <a:r>
              <a:rPr lang="ru-RU" sz="2400" b="1" dirty="0" smtClean="0"/>
              <a:t>Отграниченные </a:t>
            </a:r>
            <a:r>
              <a:rPr lang="ru-RU" sz="2400" b="1" dirty="0" err="1" smtClean="0"/>
              <a:t>к</a:t>
            </a:r>
            <a:r>
              <a:rPr lang="ru-RU" sz="2400" b="1" dirty="0" err="1" smtClean="0"/>
              <a:t>истовидные</a:t>
            </a:r>
            <a:r>
              <a:rPr lang="ru-RU" sz="2400" b="1" dirty="0" smtClean="0"/>
              <a:t> </a:t>
            </a:r>
            <a:r>
              <a:rPr lang="ru-RU" sz="2400" b="1" dirty="0" smtClean="0"/>
              <a:t>жидкостные скопления в области парапанкреатической клетчатки, асцит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0660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pubs.rsna.org/doi/10.1148/rg.220018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57" y="2996952"/>
            <a:ext cx="7406623" cy="216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8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БЛАГОДАРЮ ЗА ВНИМАНИЕ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КОНЕЦ 1 ЧАСТИ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292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АКТУАЛЬНОСТЬ</a:t>
            </a:r>
            <a:endParaRPr lang="ru-RU" sz="4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50496704"/>
              </p:ext>
            </p:extLst>
          </p:nvPr>
        </p:nvGraphicFramePr>
        <p:xfrm>
          <a:off x="179512" y="1556792"/>
          <a:ext cx="871296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742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ЦЕЛЬ СТАТЬИ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/>
              <a:t>Описать </a:t>
            </a:r>
            <a:r>
              <a:rPr lang="ru-RU" sz="2800" dirty="0"/>
              <a:t>клиническую картину пациентов с различными </a:t>
            </a:r>
            <a:r>
              <a:rPr lang="ru-RU" sz="2800" dirty="0" smtClean="0"/>
              <a:t>формами РПП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/>
              <a:t>Обсудить широкий спектр медицинских осложнений и последствий </a:t>
            </a:r>
            <a:r>
              <a:rPr lang="ru-RU" sz="2800" dirty="0" smtClean="0"/>
              <a:t>РПП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Знать особенности диагностики распространенных последствий РПП и их лечение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8822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ЭПИДЕМИОЛОГИЯ РПП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Распространенность  - </a:t>
            </a:r>
            <a:r>
              <a:rPr lang="ru-RU" sz="2800" dirty="0"/>
              <a:t>0,3-1,0% населения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/>
              <a:t>З</a:t>
            </a:r>
            <a:r>
              <a:rPr lang="ru-RU" sz="2800" dirty="0" smtClean="0"/>
              <a:t>аболеваемость </a:t>
            </a:r>
            <a:r>
              <a:rPr lang="ru-RU" sz="2800" dirty="0"/>
              <a:t>- 8</a:t>
            </a:r>
            <a:r>
              <a:rPr lang="ru-RU" sz="2800" dirty="0" smtClean="0"/>
              <a:t> </a:t>
            </a:r>
            <a:r>
              <a:rPr lang="ru-RU" sz="2800" dirty="0"/>
              <a:t>случаев на 100 000 человек в год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У </a:t>
            </a:r>
            <a:r>
              <a:rPr lang="ru-RU" sz="2800" dirty="0"/>
              <a:t>мужчин распространенность </a:t>
            </a:r>
            <a:r>
              <a:rPr lang="ru-RU" sz="2800" dirty="0" smtClean="0"/>
              <a:t>в </a:t>
            </a:r>
            <a:r>
              <a:rPr lang="ru-RU" sz="2800" dirty="0"/>
              <a:t>10 раз ниже </a:t>
            </a:r>
            <a:r>
              <a:rPr lang="ru-RU" sz="2800" dirty="0" smtClean="0"/>
              <a:t> </a:t>
            </a:r>
          </a:p>
          <a:p>
            <a:endParaRPr lang="ru-RU" sz="2800" dirty="0"/>
          </a:p>
          <a:p>
            <a:r>
              <a:rPr lang="ru-RU" sz="2800" dirty="0" smtClean="0"/>
              <a:t>5-10</a:t>
            </a:r>
            <a:r>
              <a:rPr lang="ru-RU" sz="2800" dirty="0"/>
              <a:t>% </a:t>
            </a:r>
            <a:r>
              <a:rPr lang="ru-RU" sz="2800" dirty="0" smtClean="0"/>
              <a:t>пациентов с нервной анорексией умирает в течение 10 лет после постановки диагноза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7018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ЭТИОЛОГИЯ РПП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435280" cy="3701008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Генетическая предрасположенность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/>
              <a:t>Л</a:t>
            </a:r>
            <a:r>
              <a:rPr lang="ru-RU" sz="2800" dirty="0" smtClean="0"/>
              <a:t>ичностные особенности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/>
              <a:t>Т</a:t>
            </a:r>
            <a:r>
              <a:rPr lang="ru-RU" sz="2800" dirty="0" smtClean="0"/>
              <a:t>ревожные расстройства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/>
              <a:t>С</a:t>
            </a:r>
            <a:r>
              <a:rPr lang="ru-RU" sz="2800" dirty="0" smtClean="0"/>
              <a:t>емейный </a:t>
            </a:r>
            <a:r>
              <a:rPr lang="ru-RU" sz="2800" dirty="0"/>
              <a:t>анамнез депрессии или </a:t>
            </a:r>
            <a:r>
              <a:rPr lang="ru-RU" sz="2800" dirty="0" smtClean="0"/>
              <a:t>ожирения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Психологическое давление со стороны семьи или общества, </a:t>
            </a:r>
            <a:r>
              <a:rPr lang="ru-RU" sz="2800" dirty="0"/>
              <a:t>связанное с внешним </a:t>
            </a:r>
            <a:r>
              <a:rPr lang="ru-RU" sz="2800" dirty="0" smtClean="0"/>
              <a:t>видом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1037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ПАТОГЕНЕЗ РПП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3816424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Серотониновая система участвует </a:t>
            </a:r>
            <a:r>
              <a:rPr lang="ru-RU" sz="2800" dirty="0"/>
              <a:t>в </a:t>
            </a:r>
            <a:r>
              <a:rPr lang="ru-RU" sz="2800" dirty="0" smtClean="0"/>
              <a:t>формировании настроения </a:t>
            </a:r>
            <a:r>
              <a:rPr lang="ru-RU" sz="2800" dirty="0"/>
              <a:t>и навязчивых </a:t>
            </a:r>
            <a:r>
              <a:rPr lang="ru-RU" sz="2800" dirty="0" smtClean="0"/>
              <a:t>состояний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В исследованиях </a:t>
            </a:r>
            <a:r>
              <a:rPr lang="ru-RU" sz="2800" dirty="0"/>
              <a:t>пациентов </a:t>
            </a:r>
            <a:r>
              <a:rPr lang="ru-RU" sz="2800" dirty="0" smtClean="0"/>
              <a:t>с </a:t>
            </a:r>
            <a:r>
              <a:rPr lang="ru-RU" sz="2800" dirty="0"/>
              <a:t>нервной анорексией и булимией </a:t>
            </a:r>
            <a:r>
              <a:rPr lang="ru-RU" sz="2800" dirty="0" smtClean="0"/>
              <a:t>зафиксировано </a:t>
            </a:r>
            <a:r>
              <a:rPr lang="ru-RU" sz="2800" dirty="0"/>
              <a:t>снижение </a:t>
            </a:r>
            <a:r>
              <a:rPr lang="ru-RU" sz="2800" dirty="0" err="1"/>
              <a:t>серотонинергической</a:t>
            </a:r>
            <a:r>
              <a:rPr lang="ru-RU" sz="2800" dirty="0"/>
              <a:t> </a:t>
            </a:r>
            <a:r>
              <a:rPr lang="ru-RU" sz="2800" dirty="0" smtClean="0"/>
              <a:t>активности как </a:t>
            </a:r>
            <a:r>
              <a:rPr lang="ru-RU" sz="2800" dirty="0"/>
              <a:t>в острой фазе </a:t>
            </a:r>
            <a:r>
              <a:rPr lang="ru-RU" sz="2800" dirty="0" smtClean="0"/>
              <a:t>заболевания, так и после выздоровления</a:t>
            </a:r>
          </a:p>
          <a:p>
            <a:pPr marL="0" indent="0" algn="just"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37390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57302735"/>
              </p:ext>
            </p:extLst>
          </p:nvPr>
        </p:nvGraphicFramePr>
        <p:xfrm>
          <a:off x="683568" y="1412776"/>
          <a:ext cx="7920880" cy="45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ТИПЫ РПП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890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ФОРМЫ РПП И ИХ ХАРАКТЕРИСТИКИ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420227"/>
              </p:ext>
            </p:extLst>
          </p:nvPr>
        </p:nvGraphicFramePr>
        <p:xfrm>
          <a:off x="0" y="976208"/>
          <a:ext cx="9144000" cy="513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720"/>
                <a:gridCol w="709228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/>
                        <a:t>Форма</a:t>
                      </a:r>
                      <a:r>
                        <a:rPr lang="ru-RU" sz="1800" b="0" baseline="0" dirty="0" smtClean="0"/>
                        <a:t> РПП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/>
                        <a:t>Характеристика</a:t>
                      </a:r>
                      <a:endParaRPr lang="ru-RU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/>
                        <a:t>Нервная</a:t>
                      </a:r>
                      <a:r>
                        <a:rPr lang="ru-RU" sz="1800" b="0" baseline="0" dirty="0" smtClean="0"/>
                        <a:t> а</a:t>
                      </a:r>
                      <a:r>
                        <a:rPr lang="ru-RU" sz="1800" b="0" dirty="0" smtClean="0"/>
                        <a:t>норексия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Ограничение или полный отказ от пищи. Снижение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массы тела, страх ожирения, нарушение правильного восприятия тела</a:t>
                      </a:r>
                      <a:endParaRPr lang="ru-RU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/>
                        <a:t>Нервная</a:t>
                      </a:r>
                      <a:r>
                        <a:rPr lang="ru-RU" sz="1800" b="0" baseline="0" dirty="0" smtClean="0"/>
                        <a:t> б</a:t>
                      </a:r>
                      <a:r>
                        <a:rPr lang="ru-RU" sz="1800" b="0" dirty="0" smtClean="0"/>
                        <a:t>улимия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Эпизоды переедания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компенсаторного поведения (голодание, вызов рвоты, использование слабительных средств, чрезмерные физические нагрузки),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частота 1 раз в неделю в течение 3 месяцев</a:t>
                      </a:r>
                      <a:endParaRPr lang="ru-RU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err="1" smtClean="0"/>
                        <a:t>Компульсивное</a:t>
                      </a:r>
                      <a:r>
                        <a:rPr lang="ru-RU" sz="1800" b="0" baseline="0" dirty="0" smtClean="0"/>
                        <a:t> п</a:t>
                      </a:r>
                      <a:r>
                        <a:rPr lang="ru-RU" sz="1800" b="0" dirty="0" smtClean="0"/>
                        <a:t>ереедание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/>
                        <a:t>Длительность</a:t>
                      </a:r>
                      <a:r>
                        <a:rPr lang="ru-RU" sz="1800" b="0" baseline="0" dirty="0" smtClean="0"/>
                        <a:t> приема пищи меньше, чем обычно; переедание при отсутствии чувства голода; прием пищи в одиночестве из-за смущения по поводу количества съеденного; чувство вины после переедания</a:t>
                      </a:r>
                      <a:endParaRPr lang="ru-RU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/>
                        <a:t>Очистительное расстройство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baseline="0" dirty="0" smtClean="0"/>
                        <a:t>Повторяющиеся эпизоды рвоты при отсутствии переедания</a:t>
                      </a:r>
                      <a:endParaRPr lang="ru-RU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/>
                        <a:t>Синдром</a:t>
                      </a:r>
                      <a:r>
                        <a:rPr lang="ru-RU" sz="1800" b="0" baseline="0" dirty="0" smtClean="0"/>
                        <a:t> ночного питания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Повторяющиеся эпизоды приема</a:t>
                      </a:r>
                      <a:r>
                        <a:rPr lang="ru-RU" sz="1800" b="0" baseline="0" dirty="0" smtClean="0"/>
                        <a:t> пищи после пробуждения </a:t>
                      </a:r>
                      <a:r>
                        <a:rPr lang="ru-RU" sz="1800" b="0" dirty="0" smtClean="0"/>
                        <a:t>или чрезмерное употребление пищи после</a:t>
                      </a:r>
                      <a:r>
                        <a:rPr lang="ru-RU" sz="1800" b="0" baseline="0" dirty="0" smtClean="0"/>
                        <a:t> ужина</a:t>
                      </a:r>
                      <a:endParaRPr lang="ru-RU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err="1" smtClean="0"/>
                        <a:t>Руминация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Постоянное срыгивание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после приема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пищи. Эта пища повторно пережевывается, может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быть снова проглочена или выплюнута</a:t>
                      </a:r>
                      <a:endParaRPr lang="ru-RU" sz="18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err="1" smtClean="0"/>
                        <a:t>Пикацизм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/>
                        <a:t>Употребление в пищу несъедобных</a:t>
                      </a:r>
                      <a:r>
                        <a:rPr lang="ru-RU" sz="1800" b="0" baseline="0" dirty="0" smtClean="0"/>
                        <a:t> предметов</a:t>
                      </a:r>
                      <a:endParaRPr lang="ru-RU" sz="18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57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3926</TotalTime>
  <Words>1349</Words>
  <Application>Microsoft Office PowerPoint</Application>
  <PresentationFormat>Экран (4:3)</PresentationFormat>
  <Paragraphs>214</Paragraphs>
  <Slides>27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Визуализация проявлений расстройств пищевого поведения (часть 1)</vt:lpstr>
      <vt:lpstr>ОПРЕДЕЛЕНИЕ</vt:lpstr>
      <vt:lpstr>АКТУАЛЬНОСТЬ</vt:lpstr>
      <vt:lpstr>ЦЕЛЬ СТАТЬИ</vt:lpstr>
      <vt:lpstr>ЭПИДЕМИОЛОГИЯ РПП</vt:lpstr>
      <vt:lpstr>ЭТИОЛОГИЯ РПП</vt:lpstr>
      <vt:lpstr>ПАТОГЕНЕЗ РПП</vt:lpstr>
      <vt:lpstr>ТИПЫ РПП</vt:lpstr>
      <vt:lpstr>ФОРМЫ РПП И ИХ ХАРАКТЕРИСТИКИ</vt:lpstr>
      <vt:lpstr>ПРОЯВЛЕНИЯ РПП ПО ПАТОГЕНЕЗУ</vt:lpstr>
      <vt:lpstr>ЛЕЧЕНИЕ РПП</vt:lpstr>
      <vt:lpstr>ДИАГНОСТИКА РПП</vt:lpstr>
      <vt:lpstr>ПРОЯВЛЕНИЯ РПП ПО ЛОКАЛИЗАЦИИ ПОРАЖЕНИЯ</vt:lpstr>
      <vt:lpstr>ПРОЯВЛЕНИЯ РПП ПО ЛОКАЛИЗАЦИИ ПОРАЖЕНИЯ</vt:lpstr>
      <vt:lpstr>ПРОЯВЛЕНИЯ РПП ПО ЛОКАЛИЗАЦИИ ПОРАЖЕНИЯ</vt:lpstr>
      <vt:lpstr>Мультисистемные проявления смешанного типа РПП</vt:lpstr>
      <vt:lpstr>КАРДИОЛОГИЧЕСКИЕ ПРОЯВЛЕНИЯ</vt:lpstr>
      <vt:lpstr>УРОЛОГИЧЕСКИЕ ПРОЯВЛЕНИЯ</vt:lpstr>
      <vt:lpstr>УРОЛОГИЧЕСКИЕ ПРОЯВЛЕНИЯ</vt:lpstr>
      <vt:lpstr>КТ ОБП, АКСИАЛЬНАЯ ПЛОСКОСТЬ</vt:lpstr>
      <vt:lpstr>РАССТРОЙСТВА ЖКТ</vt:lpstr>
      <vt:lpstr>ИССЛЕДОВАНИЕ МОТОРИКИ ЖЕЛУДКА СЦИНТИГРАФИЯ</vt:lpstr>
      <vt:lpstr>КТ ОБП, КОРОНАЛЬНАЯ ПЛОСКОСТЬ</vt:lpstr>
      <vt:lpstr>КТ ОБП, АКСИАЛЬНАЯ (А) И КОРОНАЛЬНАЯ (В) ПЛОСКОСТЬ</vt:lpstr>
      <vt:lpstr>ОСТРЫЙ ПАНКРЕАТИТ МРТ ОБП Т2ВИ, АКСИАЛЬНАЯ ПЛОСКОСТЬ</vt:lpstr>
      <vt:lpstr>ИСТОЧНИК</vt:lpstr>
      <vt:lpstr>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ВИЗУАЛИЗАЦИЯ ПОСЛЕДСТВИЙ РАССТРОЙСВ ПИЩЕВОГО ПОВЕДЕНИЯ</dc:title>
  <dc:creator>Garrett</dc:creator>
  <cp:lastModifiedBy>Пользователь Windows</cp:lastModifiedBy>
  <cp:revision>157</cp:revision>
  <dcterms:created xsi:type="dcterms:W3CDTF">2023-10-17T03:20:57Z</dcterms:created>
  <dcterms:modified xsi:type="dcterms:W3CDTF">2024-03-12T14:24:02Z</dcterms:modified>
</cp:coreProperties>
</file>