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bg>
      <p:bgRef idx="1001">
        <a:schemeClr val="bg2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1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2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3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4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5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algn="ctr" indent="0" marL="0">
              <a:buNone/>
              <a:defRPr baseline="0" b="1" cap="all" sz="1600" spc="25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96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59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8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99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00" name="Овал 12"/>
          <p:cNvSpPr/>
          <p:nvPr/>
        </p:nvSpPr>
        <p:spPr>
          <a:xfrm>
            <a:off x="4267200" y="2115312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1" name="Овал 13"/>
          <p:cNvSpPr/>
          <p:nvPr/>
        </p:nvSpPr>
        <p:spPr>
          <a:xfrm>
            <a:off x="4361688" y="2209800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03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bg>
      <p:bgRef idx="1001">
        <a:schemeClr val="bg2"/>
      </p:bgRef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7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7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Вертикальный заголовок и текст">
    <p:bg>
      <p:bgRef idx="1001">
        <a:schemeClr val="bg2"/>
      </p:bgRef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44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4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46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47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48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49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/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50" name="Овал 13"/>
          <p:cNvSpPr/>
          <p:nvPr/>
        </p:nvSpPr>
        <p:spPr>
          <a:xfrm>
            <a:off x="6839712" y="2925763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1" name="Овал 14"/>
          <p:cNvSpPr/>
          <p:nvPr/>
        </p:nvSpPr>
        <p:spPr>
          <a:xfrm>
            <a:off x="6934200" y="3020251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5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bg>
      <p:bgRef idx="1001">
        <a:schemeClr val="bg2"/>
      </p:bgRef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0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12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0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1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2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3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4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/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5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algn="ctr" indent="0" marL="0">
              <a:buNone/>
              <a:defRPr baseline="0" b="1" cap="all" sz="1600" spc="25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86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87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8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90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91" name="Овал 9"/>
          <p:cNvSpPr/>
          <p:nvPr/>
        </p:nvSpPr>
        <p:spPr>
          <a:xfrm>
            <a:off x="4267200" y="2115312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2" name="Овал 10"/>
          <p:cNvSpPr/>
          <p:nvPr/>
        </p:nvSpPr>
        <p:spPr>
          <a:xfrm>
            <a:off x="4361688" y="2209800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94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baseline="0" b="0" cap="none" sz="420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bg>
      <p:bgRef idx="1001">
        <a:schemeClr val="bg2"/>
      </p:bgRef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9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9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99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/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701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Сравнение">
    <p:bg>
      <p:bgRef idx="1001">
        <a:schemeClr val="bg2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/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3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4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5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6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7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8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09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indent="0" marL="0">
              <a:buNone/>
              <a:defRPr b="1" dirty="0" sz="2200" lang="en-US" smtClean="0">
                <a:solidFill>
                  <a:srgbClr val="FFFFFF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710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indent="0" marL="0">
              <a:buNone/>
              <a:defRPr b="1" sz="2200"/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7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71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p>
            <a:endParaRPr lang="ru-RU"/>
          </a:p>
        </p:txBody>
      </p:sp>
      <p:sp>
        <p:nvSpPr>
          <p:cNvPr id="1048713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14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15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71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717" name="Овал 24"/>
          <p:cNvSpPr/>
          <p:nvPr/>
        </p:nvSpPr>
        <p:spPr>
          <a:xfrm>
            <a:off x="4267200" y="956036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8" name="Овал 26"/>
          <p:cNvSpPr/>
          <p:nvPr/>
        </p:nvSpPr>
        <p:spPr>
          <a:xfrm>
            <a:off x="4361688" y="1050524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720" name="Заголовок 22"/>
          <p:cNvSpPr>
            <a:spLocks noGrp="1"/>
          </p:cNvSpPr>
          <p:nvPr>
            <p:ph type="title"/>
          </p:nvPr>
        </p:nvSpPr>
        <p:spPr/>
        <p:txBody>
          <a:bodyPr anchor="b" anchorCtr="0" rtlCol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4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2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3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4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2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2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72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bg>
      <p:bgRef idx="1001">
        <a:schemeClr val="bg1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1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2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3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35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36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b="1" sz="220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737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indent="0" marL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73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73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741" name="Овал 9"/>
          <p:cNvSpPr/>
          <p:nvPr/>
        </p:nvSpPr>
        <p:spPr>
          <a:xfrm>
            <a:off x="1295400" y="228600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42" name="Овал 10"/>
          <p:cNvSpPr/>
          <p:nvPr/>
        </p:nvSpPr>
        <p:spPr>
          <a:xfrm>
            <a:off x="1389888" y="323088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4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744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74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74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p>
            <a:endParaRPr lang="ru-RU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/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58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59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0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1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62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63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/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4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665" name="Овал 11"/>
          <p:cNvSpPr/>
          <p:nvPr/>
        </p:nvSpPr>
        <p:spPr>
          <a:xfrm>
            <a:off x="1295400" y="228600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6" name="Овал 12"/>
          <p:cNvSpPr/>
          <p:nvPr/>
        </p:nvSpPr>
        <p:spPr>
          <a:xfrm>
            <a:off x="1389888" y="323088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68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b="1" sz="2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9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dirty="0" kumimoji="0" lang="en-US"/>
          </a:p>
        </p:txBody>
      </p:sp>
      <p:sp>
        <p:nvSpPr>
          <p:cNvPr id="1048670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indent="0" marL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71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672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67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7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/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0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/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1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/>
        </p:spPr>
        <p:txBody>
          <a:bodyPr vert="horz"/>
          <a:lstStyle>
            <a:lvl1pPr algn="r" eaLnBrk="1" hangingPunct="1" latinLnBrk="0">
              <a:defRPr sz="1400" kumimoji="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/>
        </p:spPr>
        <p:txBody>
          <a:bodyPr vert="horz"/>
          <a:lstStyle>
            <a:lvl1pPr algn="l" eaLnBrk="1" hangingPunct="1" latinLnBrk="0">
              <a:defRPr sz="1200" kumimoji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048583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/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dirty="0" kumimoji="0" lang="en-US"/>
          </a:p>
        </p:txBody>
      </p:sp>
      <p:sp>
        <p:nvSpPr>
          <p:cNvPr id="1048584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/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 bIns="45720" compatLnSpc="1" lIns="91440" rIns="91440" tIns="45720" vert="horz" wrap="none"/>
          <a:p>
            <a:endParaRPr kumimoji="0" lang="en-US"/>
          </a:p>
        </p:txBody>
      </p:sp>
      <p:sp>
        <p:nvSpPr>
          <p:cNvPr id="1048585" name="Овал 11"/>
          <p:cNvSpPr/>
          <p:nvPr/>
        </p:nvSpPr>
        <p:spPr>
          <a:xfrm>
            <a:off x="4267200" y="956036"/>
            <a:ext cx="609600" cy="609600"/>
          </a:xfrm>
          <a:prstGeom prst="ellipse"/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6" name="Овал 14"/>
          <p:cNvSpPr/>
          <p:nvPr/>
        </p:nvSpPr>
        <p:spPr>
          <a:xfrm>
            <a:off x="4361688" y="1050524"/>
            <a:ext cx="420624" cy="420624"/>
          </a:xfrm>
          <a:prstGeom prst="ellipse"/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7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/>
        </p:spPr>
        <p:txBody>
          <a:bodyPr anchor="ctr" lIns="45720" rIns="45720" vert="horz">
            <a:normAutofit/>
          </a:bodyPr>
          <a:lstStyle>
            <a:lvl1pPr algn="ctr" eaLnBrk="1" hangingPunct="1" latinLnBrk="0">
              <a:defRPr sz="1600" kumimoji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588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/>
        </p:spPr>
        <p:txBody>
          <a:bodyPr anchor="b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89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eaLnBrk="1" hangingPunct="1" latinLnBrk="0" rtl="0">
        <a:spcBef>
          <a:spcPct val="0"/>
        </a:spcBef>
        <a:buNone/>
        <a:defRPr sz="3300" kern="1200" kumimoji="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548640" rtl="0">
        <a:spcBef>
          <a:spcPct val="20000"/>
        </a:spcBef>
        <a:buClr>
          <a:schemeClr val="accent2"/>
        </a:buClr>
        <a:buSzPct val="70000"/>
        <a:buFont typeface="Wingdings"/>
        <a:buChar char=""/>
        <a:defRPr sz="22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ct val="20000"/>
        </a:spcBef>
        <a:buClr>
          <a:schemeClr val="accent3"/>
        </a:buClr>
        <a:buSzPct val="75000"/>
        <a:buFont typeface="Wingdings 2"/>
        <a:buChar char="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ct val="20000"/>
        </a:spcBef>
        <a:buClr>
          <a:schemeClr val="accent4"/>
        </a:buClr>
        <a:buSzPct val="70000"/>
        <a:buFont typeface="Wingdings"/>
        <a:buChar char=""/>
        <a:defRPr sz="2000" kern="1200" kumimoji="0">
          <a:solidFill>
            <a:schemeClr val="tx2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ct val="20000"/>
        </a:spcBef>
        <a:buClr>
          <a:schemeClr val="accent5"/>
        </a:buClr>
        <a:buFontTx/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64592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03120" rtl="0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77440" rtl="0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baseline="0" cap="all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hyperlink" Target="https://youtu.be/wuMXeq_UoEE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969640"/>
          </a:xfrm>
        </p:spPr>
        <p:txBody>
          <a:bodyPr>
            <a:normAutofit fontScale="83333" lnSpcReduction="20000"/>
          </a:bodyPr>
          <a:p>
            <a:r>
              <a:rPr b="0" dirty="0" sz="3600" lang="ru-RU" smtClean="0"/>
              <a:t>Понятие, виды, репродуктивных технологий</a:t>
            </a:r>
            <a:r>
              <a:rPr b="0" dirty="0" sz="3600" lang="ru-RU" smtClean="0"/>
              <a:t>.</a:t>
            </a:r>
            <a:endParaRPr dirty="0" sz="3600" lang="ru-RU"/>
          </a:p>
        </p:txBody>
      </p:sp>
      <p:sp>
        <p:nvSpPr>
          <p:cNvPr id="1048605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772400" cy="1752600"/>
          </a:xfrm>
        </p:spPr>
        <p:txBody>
          <a:bodyPr>
            <a:normAutofit/>
          </a:bodyPr>
          <a:p>
            <a:r>
              <a:rPr dirty="0" sz="1800" lang="ru-RU" smtClean="0"/>
              <a:t>Федеральное государственное бюджетное образовательное учреждение</a:t>
            </a:r>
            <a:br>
              <a:rPr dirty="0" sz="1800" lang="ru-RU" smtClean="0"/>
            </a:br>
            <a:r>
              <a:rPr dirty="0" sz="1800" lang="ru-RU" smtClean="0"/>
              <a:t>высшего образования</a:t>
            </a:r>
            <a:br>
              <a:rPr dirty="0" sz="1800" lang="ru-RU" smtClean="0"/>
            </a:br>
            <a:r>
              <a:rPr dirty="0" sz="1800" lang="ru-RU" smtClean="0"/>
              <a:t>"Красноярский государственный медицинский университет</a:t>
            </a:r>
            <a:br>
              <a:rPr dirty="0" sz="1800" lang="ru-RU" smtClean="0"/>
            </a:br>
            <a:r>
              <a:rPr dirty="0" sz="1800" lang="ru-RU" smtClean="0"/>
              <a:t>имени профессора В.Ф. </a:t>
            </a:r>
            <a:r>
              <a:rPr dirty="0" sz="1800" lang="ru-RU" err="1" smtClean="0"/>
              <a:t>Войно-Ясенецкого</a:t>
            </a:r>
            <a:r>
              <a:rPr dirty="0" sz="1800" lang="ru-RU" smtClean="0"/>
              <a:t>"</a:t>
            </a:r>
            <a:br>
              <a:rPr dirty="0" sz="1800" lang="ru-RU" smtClean="0"/>
            </a:br>
            <a:r>
              <a:rPr dirty="0" sz="1800" lang="ru-RU" smtClean="0"/>
              <a:t>Министерства здравоохранения Российской Федерации</a:t>
            </a:r>
            <a:endParaRPr dirty="0" lang="ru-RU"/>
          </a:p>
        </p:txBody>
      </p:sp>
      <p:pic>
        <p:nvPicPr>
          <p:cNvPr id="2097152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95536" y="620688"/>
            <a:ext cx="1784500" cy="1152128"/>
          </a:xfrm>
          <a:prstGeom prst="rect"/>
        </p:spPr>
      </p:pic>
      <p:sp>
        <p:nvSpPr>
          <p:cNvPr id="1048606" name="TextBox 4"/>
          <p:cNvSpPr txBox="1"/>
          <p:nvPr/>
        </p:nvSpPr>
        <p:spPr>
          <a:xfrm>
            <a:off x="5796136" y="4437112"/>
            <a:ext cx="2952328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 smtClean="0"/>
              <a:t>Выполнил: студент стоматологического факультета 201 гр.</a:t>
            </a:r>
          </a:p>
          <a:p>
            <a:r>
              <a:rPr dirty="0" lang="ru-RU" smtClean="0"/>
              <a:t>Федоров ДК</a:t>
            </a:r>
            <a:endParaRPr dirty="0" lang="ru-RU"/>
          </a:p>
        </p:txBody>
      </p:sp>
      <p:sp>
        <p:nvSpPr>
          <p:cNvPr id="1048607" name="TextBox 5"/>
          <p:cNvSpPr txBox="1"/>
          <p:nvPr/>
        </p:nvSpPr>
        <p:spPr>
          <a:xfrm>
            <a:off x="3563888" y="5877272"/>
            <a:ext cx="288032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ru-RU" smtClean="0"/>
              <a:t>2022, Красноярск</a:t>
            </a:r>
            <a:endParaRPr dirty="0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700" lang="ru-RU" smtClean="0"/>
              <a:t>ИКСИ</a:t>
            </a:r>
            <a:endParaRPr dirty="0" lang="ru-RU"/>
          </a:p>
        </p:txBody>
      </p:sp>
      <p:sp>
        <p:nvSpPr>
          <p:cNvPr id="1048632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422232"/>
          </a:xfrm>
        </p:spPr>
        <p:txBody>
          <a:bodyPr>
            <a:normAutofit/>
          </a:bodyPr>
          <a:p>
            <a:r>
              <a:rPr dirty="0" lang="en-US" smtClean="0"/>
              <a:t>(ICSI - Intra </a:t>
            </a:r>
            <a:r>
              <a:rPr dirty="0" lang="en-US" err="1" smtClean="0"/>
              <a:t>Cytoplasmic</a:t>
            </a:r>
            <a:r>
              <a:rPr dirty="0" lang="en-US" smtClean="0"/>
              <a:t> Sperm Injection)</a:t>
            </a:r>
          </a:p>
          <a:p>
            <a:r>
              <a:rPr dirty="0" lang="ru-RU" smtClean="0"/>
              <a:t>Введение сперматозоида в цитоплазму яйцеклетки.</a:t>
            </a:r>
          </a:p>
          <a:p>
            <a:r>
              <a:rPr dirty="0" lang="ru-RU" smtClean="0"/>
              <a:t>Первая успешная в 1992г.</a:t>
            </a:r>
          </a:p>
          <a:p>
            <a:r>
              <a:rPr dirty="0" lang="ru-RU" err="1" smtClean="0"/>
              <a:t>Ппоказания</a:t>
            </a:r>
            <a:r>
              <a:rPr dirty="0" lang="ru-RU" smtClean="0"/>
              <a:t>: </a:t>
            </a:r>
          </a:p>
          <a:p>
            <a:r>
              <a:rPr dirty="0" lang="ru-RU" smtClean="0"/>
              <a:t>Мужской фактор бесплодия</a:t>
            </a:r>
          </a:p>
          <a:p>
            <a:r>
              <a:rPr dirty="0" lang="ru-RU" smtClean="0"/>
              <a:t>Использования ооцитов после </a:t>
            </a:r>
            <a:r>
              <a:rPr dirty="0" lang="ru-RU" err="1" smtClean="0"/>
              <a:t>криоконсервации</a:t>
            </a:r>
            <a:endParaRPr dirty="0" lang="ru-RU" smtClean="0"/>
          </a:p>
          <a:p>
            <a:r>
              <a:rPr dirty="0" lang="ru-RU" smtClean="0"/>
              <a:t>Неудачная попытка ЭКО</a:t>
            </a:r>
          </a:p>
          <a:p>
            <a:endParaRPr dirty="0" lang="ru-RU"/>
          </a:p>
        </p:txBody>
      </p:sp>
      <p:pic>
        <p:nvPicPr>
          <p:cNvPr id="2097154" name="Рисунок 4" descr="эко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l="48341" t="18707" b="34206"/>
          <a:stretch>
            <a:fillRect/>
          </a:stretch>
        </p:blipFill>
        <p:spPr>
          <a:xfrm>
            <a:off x="5724128" y="0"/>
            <a:ext cx="1615953" cy="126876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2800" lang="ru-RU" smtClean="0"/>
              <a:t>Отличие ЭКО от ИКСИ</a:t>
            </a:r>
            <a:endParaRPr dirty="0" sz="2800" lang="ru-RU"/>
          </a:p>
        </p:txBody>
      </p:sp>
      <p:sp>
        <p:nvSpPr>
          <p:cNvPr id="1048634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963" lnSpcReduction="20000"/>
          </a:bodyPr>
          <a:p>
            <a:r>
              <a:rPr dirty="0" lang="ru-RU" smtClean="0"/>
              <a:t>Подготовка сперматозоидов к оплодотворению чаще всего проводится по технологии центрифугирования в градиенте плотности. </a:t>
            </a:r>
            <a:r>
              <a:rPr dirty="0" lang="ru-RU" err="1" smtClean="0"/>
              <a:t>Эякулят</a:t>
            </a:r>
            <a:r>
              <a:rPr dirty="0" lang="ru-RU" smtClean="0"/>
              <a:t> наливают поверх суспензии коллоидных частиц определенной плотности и центрифугируют. В результате самые качественные сперматозоиды оказываются на дне пробирки в виде осадка, а семенная плазма, лейкоциты, эпителиальные клетки и неподвижные сперматозоиды задерживаются в верхних слоях раствора</a:t>
            </a:r>
          </a:p>
          <a:p>
            <a:r>
              <a:rPr dirty="0" lang="ru-RU" smtClean="0"/>
              <a:t>Подготовка яйцеклеток. Ооциты, получаемые во время пункции, окружены большим количеством клеток </a:t>
            </a:r>
            <a:r>
              <a:rPr dirty="0" lang="ru-RU" err="1" smtClean="0"/>
              <a:t>кумулюса</a:t>
            </a:r>
            <a:r>
              <a:rPr dirty="0" lang="ru-RU" smtClean="0"/>
              <a:t>, которые необходимы для их развития внутри фолликулов. Перед проведением ИКСИ </a:t>
            </a:r>
            <a:r>
              <a:rPr dirty="0" lang="ru-RU" err="1" smtClean="0"/>
              <a:t>кумулюс</a:t>
            </a:r>
            <a:r>
              <a:rPr dirty="0" lang="ru-RU" smtClean="0"/>
              <a:t> аккуратно удаляют при помощи фермента </a:t>
            </a:r>
            <a:r>
              <a:rPr dirty="0" lang="ru-RU" err="1" smtClean="0"/>
              <a:t>гиалуронидазы</a:t>
            </a:r>
            <a:r>
              <a:rPr dirty="0" lang="ru-RU" smtClean="0"/>
              <a:t>. Только после этого эмбриолог может оценить зрелость яйцеклетки и провести оплодотворение</a:t>
            </a:r>
          </a:p>
          <a:p>
            <a:r>
              <a:rPr dirty="0" lang="ru-RU" smtClean="0"/>
              <a:t>Оплодотворение яйцеклетки производится под микроскопом, с помощью специальных микроинструментов. Эмбриолог «осматривает» сперматозоиды один за другим под очень большим увеличением (в 200-400 раз), оценивает их подвижность и строение головки, шейки и хвоста. Наиболее перспективную по этим характеристикам клетку обездвиживают и засасывают в стеклянную микроиглу, затем этой иглой прокалывают яйцеклетку, удерживая ее при помощи </a:t>
            </a:r>
            <a:r>
              <a:rPr dirty="0" lang="ru-RU" err="1" smtClean="0"/>
              <a:t>микроприсоски</a:t>
            </a:r>
            <a:r>
              <a:rPr dirty="0" lang="ru-RU" smtClean="0"/>
              <a:t>, и выпускают в нее сперматозоид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dirty="0" lang="ru-RU"/>
          </a:p>
        </p:txBody>
      </p:sp>
      <p:sp>
        <p:nvSpPr>
          <p:cNvPr id="1048636" name="Объект 2"/>
          <p:cNvSpPr>
            <a:spLocks noGrp="1"/>
          </p:cNvSpPr>
          <p:nvPr>
            <p:ph sz="quarter" idx="1"/>
          </p:nvPr>
        </p:nvSpPr>
        <p:spPr/>
        <p:txBody>
          <a:bodyPr/>
          <a:p>
            <a:r>
              <a:rPr dirty="0" lang="en-US" smtClean="0">
                <a:hlinkClick r:id="rId1"/>
              </a:rPr>
              <a:t>https://</a:t>
            </a:r>
            <a:r>
              <a:rPr dirty="0" lang="en-US" smtClean="0">
                <a:hlinkClick r:id="rId1"/>
              </a:rPr>
              <a:t>youtu.be/wuMXeq_UoEE</a:t>
            </a:r>
            <a:r>
              <a:rPr lang="ru-RU" smtClean="0"/>
              <a:t>   ИКСИ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Хорошего дня и </a:t>
            </a:r>
            <a:endParaRPr dirty="0" lang="ru-RU"/>
          </a:p>
        </p:txBody>
      </p:sp>
      <p:sp>
        <p:nvSpPr>
          <p:cNvPr id="104863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p>
            <a:pPr>
              <a:buNone/>
            </a:pPr>
            <a:r>
              <a:rPr dirty="0" lang="ru-RU" smtClean="0"/>
              <a:t> </a:t>
            </a:r>
          </a:p>
          <a:p>
            <a:pPr>
              <a:buNone/>
            </a:pPr>
            <a:endParaRPr dirty="0" lang="ru-RU" smtClean="0"/>
          </a:p>
          <a:p>
            <a:pPr>
              <a:buNone/>
            </a:pPr>
            <a:endParaRPr dirty="0" lang="ru-RU" smtClean="0"/>
          </a:p>
          <a:p>
            <a:pPr algn="ctr">
              <a:buNone/>
            </a:pPr>
            <a:r>
              <a:rPr dirty="0" lang="ru-RU" smtClean="0"/>
              <a:t>Спасибо за внимание!</a:t>
            </a:r>
            <a:endParaRPr dirty="0"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ru-RU" smtClean="0"/>
              <a:t>Вспомогательные репродуктивные технологии ВРТ</a:t>
            </a:r>
            <a:endParaRPr dirty="0" lang="ru-RU"/>
          </a:p>
        </p:txBody>
      </p:sp>
      <p:sp>
        <p:nvSpPr>
          <p:cNvPr id="1048614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p>
            <a:r>
              <a:rPr dirty="0" lang="ru-RU" smtClean="0"/>
              <a:t>- это методы преодоления бесплодия, при которых отдельные или все этапы зачатия и раннего развития эмбрионов осуществляется вне организма.</a:t>
            </a:r>
            <a:endParaRPr dirty="0" lang="ru-RU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811365" y="2913991"/>
            <a:ext cx="4427934" cy="295685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p>
            <a:endParaRPr dirty="0" lang="ru-RU"/>
          </a:p>
        </p:txBody>
      </p:sp>
      <p:sp>
        <p:nvSpPr>
          <p:cNvPr id="1048616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1685928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lang="ru-RU" smtClean="0"/>
              <a:t>Первый в мире «ребенок из пробирки» появился 1978г. В России первое успешное ЭКО осуществлено в 1986 г.</a:t>
            </a:r>
            <a:endParaRPr b="1" dirty="0"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21457" y="2999983"/>
            <a:ext cx="5056256" cy="316520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p>
            <a:r>
              <a:rPr dirty="0" sz="3200" lang="ru-RU" smtClean="0"/>
              <a:t>ВРТ</a:t>
            </a:r>
            <a:r>
              <a:rPr dirty="0" sz="3200" lang="ru-RU" smtClean="0"/>
              <a:t> – особый вид биомедицинских технологий</a:t>
            </a:r>
            <a:endParaRPr dirty="0" sz="3200" lang="ru-RU">
              <a:solidFill>
                <a:schemeClr val="tx1"/>
              </a:solidFill>
            </a:endParaRPr>
          </a:p>
        </p:txBody>
      </p:sp>
      <p:sp>
        <p:nvSpPr>
          <p:cNvPr id="1048618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p>
            <a:r>
              <a:rPr dirty="0" lang="ru-RU" smtClean="0"/>
              <a:t>В Великобритании с начала 2015 г. стало реальным проведение процедуры экстракорпорального оплодотворения (ЭКО) с использованием генетического материала трех лиц.</a:t>
            </a:r>
            <a:endParaRPr dirty="0" lang="ru-RU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02895" y="3314404"/>
            <a:ext cx="4190550" cy="2784643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ru-RU" smtClean="0"/>
              <a:t>пол</a:t>
            </a:r>
            <a:endParaRPr dirty="0" lang="ru-RU"/>
          </a:p>
        </p:txBody>
      </p:sp>
      <p:sp>
        <p:nvSpPr>
          <p:cNvPr id="1048620" name="Объект 2"/>
          <p:cNvSpPr>
            <a:spLocks noGrp="1"/>
          </p:cNvSpPr>
          <p:nvPr>
            <p:ph sz="quarter" idx="1"/>
          </p:nvPr>
        </p:nvSpPr>
        <p:spPr>
          <a:xfrm>
            <a:off x="539552" y="1781439"/>
            <a:ext cx="8338128" cy="3342112"/>
          </a:xfrm>
        </p:spPr>
        <p:txBody>
          <a:bodyPr>
            <a:normAutofit/>
          </a:bodyPr>
          <a:p>
            <a:r>
              <a:rPr dirty="0" lang="ru-RU" smtClean="0"/>
              <a:t>При использовании ВРТ не допускается выбор пола ребенка, если это не связанно с генетическими заболеваниями сцепленных с полом.</a:t>
            </a:r>
            <a:endParaRPr dirty="0" lang="ru-RU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8328" r="0" b="22216"/>
          <a:stretch>
            <a:fillRect/>
          </a:stretch>
        </p:blipFill>
        <p:spPr>
          <a:xfrm>
            <a:off x="2356047" y="3240001"/>
            <a:ext cx="5861692" cy="290863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p>
            <a:r>
              <a:rPr dirty="0" sz="4000" lang="ru-RU" smtClean="0"/>
              <a:t>  </a:t>
            </a:r>
            <a:r>
              <a:rPr dirty="0" sz="3100" lang="ru-RU" smtClean="0"/>
              <a:t>ВРТ направлены на репродуктивное здоровье лиц, обращающихся за их применением.</a:t>
            </a:r>
            <a:endParaRPr dirty="0" sz="3100" lang="ru-RU"/>
          </a:p>
        </p:txBody>
      </p:sp>
      <p:sp>
        <p:nvSpPr>
          <p:cNvPr id="1048622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p>
            <a:pPr algn="ctr"/>
            <a:endParaRPr b="1" dirty="0" sz="3600" lang="ru-RU" u="sng" smtClean="0">
              <a:solidFill>
                <a:srgbClr val="FF0000"/>
              </a:solidFill>
            </a:endParaRPr>
          </a:p>
          <a:p>
            <a:pPr algn="ctr"/>
            <a:endParaRPr dirty="0" lang="ru-RU"/>
          </a:p>
        </p:txBody>
      </p:sp>
      <p:sp>
        <p:nvSpPr>
          <p:cNvPr id="1048623" name="TextBox 4"/>
          <p:cNvSpPr txBox="1"/>
          <p:nvPr/>
        </p:nvSpPr>
        <p:spPr>
          <a:xfrm>
            <a:off x="539552" y="1700808"/>
            <a:ext cx="7632848" cy="800219"/>
          </a:xfrm>
          <a:prstGeom prst="rect"/>
          <a:noFill/>
        </p:spPr>
        <p:txBody>
          <a:bodyPr rtlCol="0" wrap="square">
            <a:spAutoFit/>
          </a:bodyPr>
          <a:p>
            <a:pPr algn="ctr"/>
            <a:endParaRPr dirty="0" sz="2800" lang="ru-RU" smtClean="0"/>
          </a:p>
          <a:p>
            <a:endParaRPr dirty="0" lang="ru-RU"/>
          </a:p>
        </p:txBody>
      </p:sp>
      <p:sp>
        <p:nvSpPr>
          <p:cNvPr id="1048624" name="Прямоугольник 6"/>
          <p:cNvSpPr/>
          <p:nvPr/>
        </p:nvSpPr>
        <p:spPr>
          <a:xfrm>
            <a:off x="539552" y="1700808"/>
            <a:ext cx="7704856" cy="2758441"/>
          </a:xfrm>
          <a:prstGeom prst="rect"/>
        </p:spPr>
        <p:txBody>
          <a:bodyPr wrap="square">
            <a:spAutoFit/>
          </a:bodyPr>
          <a:p>
            <a:r>
              <a:rPr dirty="0" lang="ru-RU" smtClean="0"/>
              <a:t>ВРТ направлены на охрану и поддержание репродуктивного здоровья граждан, с тем чтобы они могли иметь генетически родного </a:t>
            </a:r>
            <a:r>
              <a:rPr dirty="0" lang="ru-RU" smtClean="0"/>
              <a:t>ребенка: </a:t>
            </a:r>
          </a:p>
          <a:p>
            <a:pPr>
              <a:buFontTx/>
              <a:buChar char="-"/>
            </a:pPr>
            <a:r>
              <a:rPr dirty="0" lang="ru-RU" smtClean="0"/>
              <a:t>ЭКО (экстракорпоральное оплодотворение)</a:t>
            </a:r>
          </a:p>
          <a:p>
            <a:pPr>
              <a:buFontTx/>
              <a:buChar char="-"/>
            </a:pPr>
            <a:r>
              <a:rPr dirty="0" lang="ru-RU" smtClean="0"/>
              <a:t> </a:t>
            </a:r>
            <a:r>
              <a:rPr dirty="0" lang="ru-RU" smtClean="0"/>
              <a:t>инъекция сперматозоида в цитоплазму ооцита</a:t>
            </a:r>
          </a:p>
          <a:p>
            <a:pPr>
              <a:buFontTx/>
              <a:buChar char="-"/>
            </a:pPr>
            <a:r>
              <a:rPr dirty="0" lang="ru-RU" smtClean="0"/>
              <a:t>Донорство спермы</a:t>
            </a:r>
          </a:p>
          <a:p>
            <a:pPr>
              <a:buFontTx/>
              <a:buChar char="-"/>
            </a:pPr>
            <a:r>
              <a:rPr dirty="0" lang="ru-RU" smtClean="0"/>
              <a:t>Донорство ооцитов</a:t>
            </a:r>
          </a:p>
          <a:p>
            <a:pPr>
              <a:buFontTx/>
              <a:buChar char="-"/>
            </a:pPr>
            <a:r>
              <a:rPr dirty="0" lang="ru-RU" smtClean="0"/>
              <a:t>Донорство эмбрионов</a:t>
            </a:r>
          </a:p>
          <a:p>
            <a:pPr>
              <a:buFontTx/>
              <a:buChar char="-"/>
            </a:pPr>
            <a:r>
              <a:rPr dirty="0" lang="ru-RU" smtClean="0"/>
              <a:t>Суррогатное материнство</a:t>
            </a:r>
          </a:p>
          <a:p>
            <a:pPr>
              <a:buFontTx/>
              <a:buChar char="-"/>
            </a:pPr>
            <a:r>
              <a:rPr dirty="0" lang="ru-RU" smtClean="0"/>
              <a:t>Искусственная </a:t>
            </a:r>
            <a:r>
              <a:rPr dirty="0" lang="ru-RU" err="1" smtClean="0"/>
              <a:t>инсеминация</a:t>
            </a:r>
            <a:endParaRPr dirty="0"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700" lang="ru-RU" smtClean="0"/>
              <a:t>Закон</a:t>
            </a:r>
            <a:endParaRPr dirty="0" lang="ru-RU"/>
          </a:p>
        </p:txBody>
      </p:sp>
      <p:sp>
        <p:nvSpPr>
          <p:cNvPr id="1048626" name="Объект 2"/>
          <p:cNvSpPr>
            <a:spLocks noGrp="1"/>
          </p:cNvSpPr>
          <p:nvPr>
            <p:ph sz="quarter" idx="1"/>
          </p:nvPr>
        </p:nvSpPr>
        <p:spPr>
          <a:xfrm>
            <a:off x="320670" y="1412776"/>
            <a:ext cx="8823330" cy="3342112"/>
          </a:xfrm>
        </p:spPr>
        <p:txBody>
          <a:bodyPr>
            <a:normAutofit/>
          </a:bodyPr>
          <a:p>
            <a:r>
              <a:rPr dirty="0" lang="ru-RU" smtClean="0"/>
              <a:t>Показания к ЭКО в соответствии с Порядком, утвержденным приказом МЗ России от 30.08.2012г. №107н:</a:t>
            </a:r>
          </a:p>
          <a:p>
            <a:r>
              <a:rPr dirty="0" lang="ru-RU" smtClean="0"/>
              <a:t> </a:t>
            </a:r>
            <a:r>
              <a:rPr dirty="0" lang="ru-RU" smtClean="0"/>
              <a:t>- бесплодие не поддающееся лечению</a:t>
            </a:r>
          </a:p>
          <a:p>
            <a:r>
              <a:rPr dirty="0" lang="ru-RU" smtClean="0"/>
              <a:t>- заболевания, при которых наступление беременности невозможно без ЭКО</a:t>
            </a:r>
            <a:endParaRPr dirty="0"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Этапы ЭКО</a:t>
            </a:r>
            <a:endParaRPr dirty="0" lang="ru-RU"/>
          </a:p>
        </p:txBody>
      </p:sp>
      <p:sp>
        <p:nvSpPr>
          <p:cNvPr id="1048628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5000" lnSpcReduction="10000"/>
          </a:bodyPr>
          <a:p>
            <a:r>
              <a:rPr dirty="0" lang="ru-RU" smtClean="0"/>
              <a:t>отбор и обследование пациентов</a:t>
            </a:r>
          </a:p>
          <a:p>
            <a:r>
              <a:rPr dirty="0" lang="ru-RU" smtClean="0"/>
              <a:t>Гормональная стимуляция роста фолликулов</a:t>
            </a:r>
          </a:p>
          <a:p>
            <a:r>
              <a:rPr dirty="0" lang="ru-RU" smtClean="0"/>
              <a:t>Пункция фолликулов яичников</a:t>
            </a:r>
          </a:p>
          <a:p>
            <a:r>
              <a:rPr dirty="0" lang="ru-RU" smtClean="0"/>
              <a:t>Оплодотворения яйцеклеток</a:t>
            </a:r>
          </a:p>
          <a:p>
            <a:r>
              <a:rPr dirty="0" lang="ru-RU" smtClean="0"/>
              <a:t>Культивирования эмбрионов </a:t>
            </a:r>
            <a:r>
              <a:rPr dirty="0" lang="en-US" smtClean="0"/>
              <a:t>in vitro</a:t>
            </a:r>
          </a:p>
          <a:p>
            <a:r>
              <a:rPr dirty="0" lang="ru-RU" smtClean="0"/>
              <a:t>Перенос эмбрионов в полость матки</a:t>
            </a:r>
          </a:p>
          <a:p>
            <a:r>
              <a:rPr dirty="0" lang="ru-RU" smtClean="0"/>
              <a:t>Поддержка </a:t>
            </a:r>
            <a:r>
              <a:rPr dirty="0" lang="ru-RU" err="1" smtClean="0"/>
              <a:t>лютеиновой</a:t>
            </a:r>
            <a:r>
              <a:rPr dirty="0" lang="ru-RU" smtClean="0"/>
              <a:t> фазы стимули</a:t>
            </a:r>
            <a:r>
              <a:rPr dirty="0" lang="ru-RU" smtClean="0"/>
              <a:t>рованного менструального цикла</a:t>
            </a:r>
          </a:p>
          <a:p>
            <a:r>
              <a:rPr dirty="0" lang="ru-RU" smtClean="0"/>
              <a:t>Диагностика беременности ранних сроков</a:t>
            </a:r>
          </a:p>
          <a:p>
            <a:pPr algn="r"/>
            <a:r>
              <a:rPr b="1" dirty="0" sz="2000" lang="ru-RU" smtClean="0"/>
              <a:t>*Не допускается более 2х попыток ЭКО в год</a:t>
            </a:r>
            <a:endParaRPr b="1" dirty="0" sz="2000" lang="ru-RU"/>
          </a:p>
        </p:txBody>
      </p:sp>
      <p:pic>
        <p:nvPicPr>
          <p:cNvPr id="2097153" name="Рисунок 3" descr="эко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18707" r="49357" b="34206"/>
          <a:stretch>
            <a:fillRect/>
          </a:stretch>
        </p:blipFill>
        <p:spPr>
          <a:xfrm>
            <a:off x="6012160" y="0"/>
            <a:ext cx="1584176" cy="126876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ru-RU" smtClean="0"/>
              <a:t>Исследуемые методы репродуктивной медицины носят вспомогательный характер</a:t>
            </a:r>
            <a:endParaRPr dirty="0" lang="ru-RU"/>
          </a:p>
        </p:txBody>
      </p:sp>
      <p:sp>
        <p:nvSpPr>
          <p:cNvPr id="1048630" name="Объект 2"/>
          <p:cNvSpPr>
            <a:spLocks noGrp="1"/>
          </p:cNvSpPr>
          <p:nvPr>
            <p:ph sz="quarter" idx="1"/>
          </p:nvPr>
        </p:nvSpPr>
        <p:spPr/>
        <p:txBody>
          <a:bodyPr/>
          <a:p>
            <a:endParaRPr dirty="0" lang="ru-RU"/>
          </a:p>
          <a:p>
            <a:pPr lvl="1"/>
            <a:r>
              <a:rPr dirty="0" lang="ru-RU" smtClean="0"/>
              <a:t>делает акцент на исключительности применения подобных методов, их дополнительном по отношению к  процессу естественного зачатия и  (или) рождения ребенка характере, т.  е. использовании в  случае наличия проблемы бесплодия.</a:t>
            </a:r>
            <a:endParaRPr dirty="0" lang="ru-RU" smtClean="0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7926" r="0" b="25038"/>
          <a:stretch>
            <a:fillRect/>
          </a:stretch>
        </p:blipFill>
        <p:spPr>
          <a:xfrm>
            <a:off x="1222457" y="3813047"/>
            <a:ext cx="6699086" cy="2363498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lastClr="000000" val="windowText"/>
      </a:dk1>
      <a:lt1>
        <a:sysClr lastClr="FFFFFF" val="window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254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threeP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r="5400000" dist="254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b" rig="soft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algn="tl" flip="none" sx="85000" sy="85000" tx="0" ty="0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Пользователь</dc:creator>
  <cp:lastModifiedBy>Пользователь Windows</cp:lastModifiedBy>
  <dcterms:created xsi:type="dcterms:W3CDTF">2022-02-27T01:07:02Z</dcterms:created>
  <dcterms:modified xsi:type="dcterms:W3CDTF">2022-04-06T07:39:22Z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ac1cf8085c1a4dd1a482e94dba7b2d80</vt:lpwstr>
  </property>
</Properties>
</file>