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Playfair Display"/>
      <p:regular r:id="rId16"/>
      <p:bold r:id="rId17"/>
      <p:italic r:id="rId18"/>
      <p:boldItalic r:id="rId19"/>
    </p:embeddedFont>
    <p:embeddedFont>
      <p:font typeface="Lat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regular.fntdata"/><Relationship Id="rId11" Type="http://schemas.openxmlformats.org/officeDocument/2006/relationships/slide" Target="slides/slide6.xml"/><Relationship Id="rId22" Type="http://schemas.openxmlformats.org/officeDocument/2006/relationships/font" Target="fonts/Lato-italic.fntdata"/><Relationship Id="rId10" Type="http://schemas.openxmlformats.org/officeDocument/2006/relationships/slide" Target="slides/slide5.xml"/><Relationship Id="rId21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layfairDisplay-bold.fntdata"/><Relationship Id="rId16" Type="http://schemas.openxmlformats.org/officeDocument/2006/relationships/font" Target="fonts/PlayfairDisplay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layfairDisplay-boldItalic.fntdata"/><Relationship Id="rId6" Type="http://schemas.openxmlformats.org/officeDocument/2006/relationships/slide" Target="slides/slide1.xml"/><Relationship Id="rId18" Type="http://schemas.openxmlformats.org/officeDocument/2006/relationships/font" Target="fonts/PlayfairDisplay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ab868434f6aac8e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ab868434f6aac8e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ab868434f6aac8e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ab868434f6aac8e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ab868434f6aac8e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ab868434f6aac8e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ab868434f6aac8e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ab868434f6aac8e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ab868434f6aac8e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ab868434f6aac8e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ab868434f6aac8e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ab868434f6aac8e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ab868434f6aac8e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ab868434f6aac8e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ab868434f6aac8e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ab868434f6aac8e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ab868434f6aac8e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ab868434f6aac8e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" name="Google Shape;12;p2"/>
          <p:cNvCxnSpPr/>
          <p:nvPr/>
        </p:nvCxnSpPr>
        <p:spPr>
          <a:xfrm>
            <a:off x="733219" y="2235351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24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1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 txBox="1"/>
          <p:nvPr>
            <p:ph hasCustomPrompt="1" type="title"/>
          </p:nvPr>
        </p:nvSpPr>
        <p:spPr>
          <a:xfrm>
            <a:off x="586725" y="1353788"/>
            <a:ext cx="79707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800"/>
              <a:buNone/>
              <a:defRPr sz="10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/>
          <p:nvPr>
            <p:ph idx="1" type="body"/>
          </p:nvPr>
        </p:nvSpPr>
        <p:spPr>
          <a:xfrm>
            <a:off x="586725" y="2968388"/>
            <a:ext cx="79707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1" name="Google Shape;6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Google Shape;28;p5"/>
          <p:cNvCxnSpPr/>
          <p:nvPr/>
        </p:nvCxnSpPr>
        <p:spPr>
          <a:xfrm>
            <a:off x="419425" y="1154195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5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5"/>
          <p:cNvSpPr txBox="1"/>
          <p:nvPr>
            <p:ph idx="2" type="body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37;p7"/>
          <p:cNvCxnSpPr/>
          <p:nvPr/>
        </p:nvCxnSpPr>
        <p:spPr>
          <a:xfrm>
            <a:off x="411044" y="1417772"/>
            <a:ext cx="3852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" name="Google Shape;38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586721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8"/>
          <p:cNvSpPr/>
          <p:nvPr/>
        </p:nvSpPr>
        <p:spPr>
          <a:xfrm>
            <a:off x="586721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5" name="Google Shape;4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8" name="Google Shape;4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9"/>
          <p:cNvSpPr txBox="1"/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1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lue-gold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●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 txBox="1"/>
          <p:nvPr>
            <p:ph type="ctrTitle"/>
          </p:nvPr>
        </p:nvSpPr>
        <p:spPr>
          <a:xfrm>
            <a:off x="623401" y="-1001067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/>
              <a:t>Антропогенез </a:t>
            </a:r>
            <a:endParaRPr/>
          </a:p>
        </p:txBody>
      </p:sp>
      <p:sp>
        <p:nvSpPr>
          <p:cNvPr id="69" name="Google Shape;69;p13"/>
          <p:cNvSpPr txBox="1"/>
          <p:nvPr>
            <p:ph idx="1" type="subTitle"/>
          </p:nvPr>
        </p:nvSpPr>
        <p:spPr>
          <a:xfrm>
            <a:off x="2981739" y="4384210"/>
            <a:ext cx="7493700" cy="75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/>
              <a:t>Выполнила: Шамшиева Мээрим 108 стом</a:t>
            </a:r>
            <a:endParaRPr/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400" y="1203925"/>
            <a:ext cx="6784575" cy="344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016" y="213187"/>
            <a:ext cx="7695975" cy="47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509550" y="437107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Основные черты человека унаследованные им от животных</a:t>
            </a:r>
            <a:endParaRPr/>
          </a:p>
        </p:txBody>
      </p:sp>
      <p:pic>
        <p:nvPicPr>
          <p:cNvPr id="76" name="Google Shape;7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50" y="2571750"/>
            <a:ext cx="4672050" cy="13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 flipH="1" rot="117">
            <a:off x="156454" y="1738055"/>
            <a:ext cx="8831100" cy="5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Тип хордовые</a:t>
            </a:r>
            <a:r>
              <a:rPr b="1" lang="ru" sz="2100">
                <a:latin typeface="Lato"/>
                <a:ea typeface="Lato"/>
                <a:cs typeface="Lato"/>
                <a:sym typeface="Lato"/>
              </a:rPr>
              <a:t> </a:t>
            </a:r>
            <a:endParaRPr b="1" sz="2100">
              <a:highlight>
                <a:schemeClr val="accent6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idx="1" type="subTitle"/>
          </p:nvPr>
        </p:nvSpPr>
        <p:spPr>
          <a:xfrm>
            <a:off x="625512" y="-463747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/>
              <a:t>Подтип позвоночные</a:t>
            </a:r>
            <a:endParaRPr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962749"/>
            <a:ext cx="3452300" cy="22371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4572001" y="4305002"/>
            <a:ext cx="9144000" cy="5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2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Класс млекопитающие</a:t>
            </a:r>
            <a:endParaRPr b="1" sz="2200" u="sng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43550" y="1332699"/>
            <a:ext cx="4374950" cy="2449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/>
        </p:nvSpPr>
        <p:spPr>
          <a:xfrm>
            <a:off x="251791" y="4462670"/>
            <a:ext cx="9144000" cy="4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70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Подкласс Плацентарные</a:t>
            </a:r>
            <a:endParaRPr b="1" sz="170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5340623" y="381000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Отряд Приматы</a:t>
            </a:r>
            <a:endParaRPr b="1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7300"/>
            <a:ext cx="5065150" cy="337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550" y="929700"/>
            <a:ext cx="3342550" cy="222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idx="1" type="subTitle"/>
          </p:nvPr>
        </p:nvSpPr>
        <p:spPr>
          <a:xfrm>
            <a:off x="625500" y="-463826"/>
            <a:ext cx="7893000" cy="127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ru"/>
              <a:t>Семейство гоминиды</a:t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2617" y="1293980"/>
            <a:ext cx="4419600" cy="29410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509550" y="344572"/>
            <a:ext cx="8124900" cy="98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Рудимента </a:t>
            </a:r>
            <a:r>
              <a:rPr lang="ru"/>
              <a:t> и атавизмы как доказательства происхождения человека от животных</a:t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8100" y="1627026"/>
            <a:ext cx="5932141" cy="351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672150" y="556591"/>
            <a:ext cx="7799700" cy="68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Эмбриологические доказательства происхождения человека от животных</a:t>
            </a:r>
            <a:endParaRPr/>
          </a:p>
        </p:txBody>
      </p:sp>
      <p:pic>
        <p:nvPicPr>
          <p:cNvPr id="111" name="Google Shape;11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146" y="1870214"/>
            <a:ext cx="3505200" cy="298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3061" y="396713"/>
            <a:ext cx="5931930" cy="435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>
            <p:ph type="title"/>
          </p:nvPr>
        </p:nvSpPr>
        <p:spPr>
          <a:xfrm>
            <a:off x="509550" y="10"/>
            <a:ext cx="8124900" cy="13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Различия </a:t>
            </a:r>
            <a:r>
              <a:rPr lang="ru"/>
              <a:t> человека и человекообразной обезьяны</a:t>
            </a:r>
            <a:endParaRPr/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1300810"/>
            <a:ext cx="5592147" cy="35378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lue &amp; 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