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161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83484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960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150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534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374050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77623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23413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152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173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6121365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294967295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35703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686610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294967295" pos="792">
          <p15:clr>
            <a:srgbClr val="F26B43"/>
          </p15:clr>
        </p15:guide>
        <p15:guide id="4294967295" pos="7200">
          <p15:clr>
            <a:srgbClr val="F26B43"/>
          </p15:clr>
        </p15:guide>
        <p15:guide id="4294967295" pos="594">
          <p15:clr>
            <a:srgbClr val="F26B43"/>
          </p15:clr>
        </p15:guide>
        <p15:guide id="4294967295" pos="5400">
          <p15:clr>
            <a:srgbClr val="F26B43"/>
          </p15:clr>
        </p15:guide>
        <p15:guide id="4294967295" orient="horz" pos="4008">
          <p15:clr>
            <a:srgbClr val="F26B43"/>
          </p15:clr>
        </p15:guide>
        <p15:guide id="4294967295" orient="horz" pos="1440">
          <p15:clr>
            <a:srgbClr val="F26B43"/>
          </p15:clr>
        </p15:guide>
        <p15:guide id="4294967295" orient="horz" pos="3720">
          <p15:clr>
            <a:srgbClr val="F26B43"/>
          </p15:clr>
        </p15:guide>
        <p15:guide id="4294967295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3%D0%B0%D0%B7%D0%BE%D0%B2%D0%B0%D1%8F_%D0%B3%D0%B0%D0%BD%D0%B3%D1%80%D0%B5%D0%BD%D0%B0" TargetMode="External"/><Relationship Id="rId2" Type="http://schemas.openxmlformats.org/officeDocument/2006/relationships/hyperlink" Target="https://ru.wikipedia.org/wiki/%D0%90%D0%BD%D0%B0%D1%8D%D1%80%D0%BE%D0%B1%D0%BD%D0%B0%D1%8F_%D0%B8%D0%BD%D1%84%D0%B5%D0%BA%D1%86%D0%B8%D1%8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u.wikipedia.org/wiki/%D0%94%D0%B8%D0%B0%D0%B1%D0%B5%D1%82%D0%B8%D1%87%D0%B5%D1%81%D0%BA%D0%B0%D1%8F_%D1%81%D1%82%D0%BE%D0%BF%D0%B0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/index.php?title=%D0%AD%D0%BF%D0%B8%D1%82%D0%B5%D0%BB%D0%B8%D0%BE%D0%B8%D0%B4%D0%BD%D0%B0%D1%8F_%D1%81%D0%B0%D1%80%D0%BA%D0%BE%D0%BC%D0%B0&amp;action=edit&amp;redlink=1" TargetMode="External"/><Relationship Id="rId3" Type="http://schemas.openxmlformats.org/officeDocument/2006/relationships/hyperlink" Target="https://ru.wikipedia.org/w/index.php?title=%D0%A0%D0%B5%D0%BF%D0%BB%D0%B0%D0%BD%D1%82%D0%B0%D1%86%D0%B8%D1%8F&amp;action=edit&amp;redlink=1" TargetMode="External"/><Relationship Id="rId7" Type="http://schemas.openxmlformats.org/officeDocument/2006/relationships/hyperlink" Target="https://ru.wikipedia.org/wiki/%D0%A4%D0%B8%D0%B1%D1%80%D0%BE%D1%81%D0%B0%D1%80%D0%BA%D0%BE%D0%BC%D0%B0" TargetMode="External"/><Relationship Id="rId12" Type="http://schemas.openxmlformats.org/officeDocument/2006/relationships/hyperlink" Target="https://ru.wikipedia.org/wiki/%D0%A0%D0%B0%D0%BA_%D0%BA%D0%BE%D0%B6%D0%B8" TargetMode="External"/><Relationship Id="rId2" Type="http://schemas.openxmlformats.org/officeDocument/2006/relationships/hyperlink" Target="https://ru.wikipedia.org/wiki/%D0%A1%D0%B8%D0%BD%D0%B4%D1%80%D0%BE%D0%BC_%D0%B4%D0%BB%D0%B8%D1%82%D0%B5%D0%BB%D1%8C%D0%BD%D0%BE%D0%B3%D0%BE_%D1%81%D0%B4%D0%B0%D0%B2%D0%BB%D0%B5%D0%BD%D0%B8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E%D1%81%D1%82%D0%B5%D0%BE%D1%85%D0%BE%D0%BD%D0%B4%D1%80%D0%BE%D0%BC%D0%B0" TargetMode="External"/><Relationship Id="rId11" Type="http://schemas.openxmlformats.org/officeDocument/2006/relationships/hyperlink" Target="https://ru.wikipedia.org/wiki/%D0%9C%D0%B5%D0%BB%D0%B0%D0%BD%D0%BE%D0%BC%D0%B0" TargetMode="External"/><Relationship Id="rId5" Type="http://schemas.openxmlformats.org/officeDocument/2006/relationships/hyperlink" Target="https://ru.wikipedia.org/wiki/%D0%9E%D1%81%D1%82%D0%B5%D0%BE%D0%B3%D0%B5%D0%BD%D0%BD%D0%B0%D1%8F_%D1%81%D0%B0%D1%80%D0%BA%D0%BE%D0%BC%D0%B0" TargetMode="External"/><Relationship Id="rId10" Type="http://schemas.openxmlformats.org/officeDocument/2006/relationships/hyperlink" Target="https://ru.wikipedia.org/wiki/%D0%A1%D0%B8%D0%BD%D0%BE%D0%B2%D0%B8%D0%B0%D0%BB%D1%8C%D0%BD%D0%B0%D1%8F_%D1%81%D0%B0%D1%80%D0%BA%D0%BE%D0%BC%D0%B0" TargetMode="External"/><Relationship Id="rId4" Type="http://schemas.openxmlformats.org/officeDocument/2006/relationships/hyperlink" Target="https://ru.wikipedia.org/wiki/%D0%A1%D0%B0%D1%80%D0%BA%D0%BE%D0%BC%D0%B0" TargetMode="External"/><Relationship Id="rId9" Type="http://schemas.openxmlformats.org/officeDocument/2006/relationships/hyperlink" Target="https://ru.wikipedia.org/wiki/%D0%A1%D0%B0%D1%80%D0%BA%D0%BE%D0%BC%D0%B0_%D0%AE%D0%B8%D0%BD%D0%B3%D0%B0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ortoteh.ru/prostheses/stopy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ortoteh.ru/prostheses/protez_goleni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/index.php?title=%D0%AD%D0%BA%D0%B7%D0%B0%D1%80%D1%82%D0%B8%D0%BA%D1%83%D0%BB%D1%8F%D1%86%D0%B8%D1%8F&amp;action=edit&amp;redlink=1" TargetMode="External"/><Relationship Id="rId3" Type="http://schemas.openxmlformats.org/officeDocument/2006/relationships/hyperlink" Target="https://ru.wikipedia.org/wiki/%D0%9B%D0%B0%D1%82%D0%B8%D0%BD%D1%81%D0%BA%D0%B8%D0%B9_%D1%8F%D0%B7%D1%8B%D0%BA" TargetMode="External"/><Relationship Id="rId7" Type="http://schemas.openxmlformats.org/officeDocument/2006/relationships/hyperlink" Target="https://ru.wikipedia.org/wiki/%D0%A5%D0%B8%D1%80%D1%83%D1%80%D0%B3%D0%B8%D1%87%D0%B5%D1%81%D0%BA%D0%B0%D1%8F_%D0%BE%D0%BF%D0%B5%D1%80%D0%B0%D1%86%D0%B8%D1%8F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2%D1%80%D0%B0%D0%B2%D0%BC%D0%B0" TargetMode="External"/><Relationship Id="rId5" Type="http://schemas.openxmlformats.org/officeDocument/2006/relationships/hyperlink" Target="https://ru.wikipedia.org/wiki/%D0%9E%D1%80%D0%B3%D0%B0%D0%BD_(%D0%B1%D0%B8%D0%BE%D0%BB%D0%BE%D0%B3%D0%B8%D1%8F)" TargetMode="External"/><Relationship Id="rId4" Type="http://schemas.openxmlformats.org/officeDocument/2006/relationships/hyperlink" Target="https://ru.wikipedia.org/wiki/%D0%94%D0%B8%D1%81%D1%82%D0%B0%D0%BB%D1%8C%D0%BD%D1%8B%D0%B9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D%D0%BD%D1%86%D0%B8%D0%BA%D0%BB%D0%BE%D0%BF%D0%B5%D0%B4%D0%B8%D1%87%D0%B5%D1%81%D0%BA%D0%B8%D0%B9_%D1%81%D0%BB%D0%BE%D0%B2%D0%B0%D1%80%D1%8C_%D0%91%D1%80%D0%BE%D0%BA%D0%B3%D0%B0%D1%83%D0%B7%D0%B0_%D0%B8_%D0%95%D1%84%D1%80%D0%BE%D0%BD%D0%B0" TargetMode="External"/><Relationship Id="rId7" Type="http://schemas.openxmlformats.org/officeDocument/2006/relationships/hyperlink" Target="http://www.belkmk.narod.ru/clinic/traum_amput.htm" TargetMode="External"/><Relationship Id="rId2" Type="http://schemas.openxmlformats.org/officeDocument/2006/relationships/hyperlink" Target="https://ru.wikisource.org/wiki/%D0%AD%D0%A1%D0%91%D0%95/%D0%90%D0%BC%D0%BF%D1%83%D1%82%D0%B0%D1%86%D0%B8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ooks.google.com/books?id=KTeK9zxOVz0C&amp;printsec=frontcover&amp;dq=%D0%B0%D0%BC%D0%BF%D1%83%D1%82%D0%B0%D1%86%D0%B8%D0%B8+%D0%BE%D0%BF%D0%B5%D1%80%D0%B0%D1%86%D0%B8%D0%B8+%D0%BD%D0%B0+%D0%BA%D0%BE%D1%81%D1%82%D1%8F%D1%85+%D0%B8+%D1%81%D1%83%D1%81%D1%82%D0%B0%D0%B2%D0%B0%D1%85&amp;hl=ru&amp;ei=x5ZGTYSCL8eUOq-q2PwB&amp;sa=X&amp;oi=book_result&amp;ct=result&amp;resnum=1&amp;ved=0CDEQ6AEwAA" TargetMode="External"/><Relationship Id="rId5" Type="http://schemas.openxmlformats.org/officeDocument/2006/relationships/hyperlink" Target="http://www.ncbi.nlm.nih.gov/books/bv.fcgi?rid=surg.TOC&amp;depth=2" TargetMode="External"/><Relationship Id="rId4" Type="http://schemas.openxmlformats.org/officeDocument/2006/relationships/hyperlink" Target="http://www.ampgirl.su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/index.php?title=%D0%9F%D1%82%D0%B8,_%D0%9B%D1%83%D0%B8&amp;action=edit&amp;redlink=1" TargetMode="External"/><Relationship Id="rId3" Type="http://schemas.openxmlformats.org/officeDocument/2006/relationships/hyperlink" Target="https://ru.wikipedia.org/wiki/%D0%90%D0%B2%D0%BB_%D0%9A%D0%BE%D1%80%D0%BD%D0%B5%D0%BB%D0%B8%D0%B9_%D0%A6%D0%B5%D0%BB%D1%8C%D1%81" TargetMode="External"/><Relationship Id="rId7" Type="http://schemas.openxmlformats.org/officeDocument/2006/relationships/hyperlink" Target="https://ru.wikipedia.org/wiki/%D0%96%D0%B5%D0%BB%D0%B5%D0%B7%D0%BE" TargetMode="External"/><Relationship Id="rId2" Type="http://schemas.openxmlformats.org/officeDocument/2006/relationships/hyperlink" Target="https://ru.wikipedia.org/wiki/%D0%93%D0%B8%D0%BF%D0%BF%D0%BE%D0%BA%D1%80%D0%B0%D1%8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F%D0%B0%D1%80%D0%B5,_%D0%90%D0%BC%D0%B1%D1%80%D1%83%D0%B0%D0%B7" TargetMode="External"/><Relationship Id="rId5" Type="http://schemas.openxmlformats.org/officeDocument/2006/relationships/hyperlink" Target="https://ru.wikipedia.org/wiki/XVI_%D0%B2%D0%B5%D0%BA" TargetMode="External"/><Relationship Id="rId10" Type="http://schemas.openxmlformats.org/officeDocument/2006/relationships/hyperlink" Target="https://ru.wikipedia.org/wiki/%D0%9F%D0%B8%D1%80%D0%BE%D0%B3%D0%BE%D0%B2,_%D0%9D%D0%B8%D0%BA%D0%BE%D0%BB%D0%B0%D0%B9_%D0%98%D0%B2%D0%B0%D0%BD%D0%BE%D0%B2%D0%B8%D1%87" TargetMode="External"/><Relationship Id="rId4" Type="http://schemas.openxmlformats.org/officeDocument/2006/relationships/hyperlink" Target="https://ru.wikipedia.org/wiki/%D0%A1%D1%80%D0%B5%D0%B4%D0%BD%D0%B5%D0%B2%D0%B5%D0%BA%D0%BE%D0%B2%D1%8C%D0%B5" TargetMode="External"/><Relationship Id="rId9" Type="http://schemas.openxmlformats.org/officeDocument/2006/relationships/hyperlink" Target="https://ru.wikipedia.org/wiki/XIX_%D0%B2%D0%B5%D0%B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A%D1%83%D0%BF%D1%80%D0%B8%D1%8F%D0%BD%D0%BE%D0%B2,_%D0%9F%D1%91%D1%82%D1%80_%D0%90%D0%BD%D0%B4%D1%80%D0%B5%D0%B5%D0%B2%D0%B8%D1%87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u.wikipedia.org/wiki/%D0%91%D1%83%D1%80%D0%B4%D0%B5%D0%BD%D0%BA%D0%BE,_%D0%9D%D0%B8%D0%BA%D0%BE%D0%BB%D0%B0%D0%B9_%D0%9D%D0%B8%D0%BB%D0%BE%D0%B2%D0%B8%D1%87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F%D0%BE%D0%B4%D0%BA%D0%BE%D0%B6%D0%BD%D0%B0%D1%8F_%D0%B6%D0%B8%D1%80%D0%BE%D0%B2%D0%B0%D1%8F_%D0%BA%D0%BB%D0%B5%D1%82%D1%87%D0%B0%D1%82%D0%BA%D0%B0" TargetMode="External"/><Relationship Id="rId7" Type="http://schemas.openxmlformats.org/officeDocument/2006/relationships/hyperlink" Target="https://ru.wikipedia.org/wiki/%D0%9F%D1%80%D0%B5%D0%B4%D0%BF%D0%BB%D0%B5%D1%87%D1%8C%D0%B5" TargetMode="External"/><Relationship Id="rId2" Type="http://schemas.openxmlformats.org/officeDocument/2006/relationships/hyperlink" Target="https://ru.wikipedia.org/wiki/%D0%93%D0%B0%D0%B7%D0%BE%D0%B2%D0%B0%D1%8F_%D0%B3%D0%B0%D0%BD%D0%B3%D1%80%D0%B5%D0%BD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3%D0%BE%D0%BB%D0%B5%D0%BD%D1%8C" TargetMode="External"/><Relationship Id="rId5" Type="http://schemas.openxmlformats.org/officeDocument/2006/relationships/hyperlink" Target="https://ru.wikipedia.org/w/index.php?title=%D0%A0%D0%B5%D1%82%D1%80%D0%B0%D0%BA%D1%82%D0%BE%D1%80&amp;action=edit&amp;redlink=1" TargetMode="External"/><Relationship Id="rId4" Type="http://schemas.openxmlformats.org/officeDocument/2006/relationships/hyperlink" Target="https://ru.wikipedia.org/wiki/%D0%9F%D0%B8%D1%80%D0%BE%D0%B3%D0%BE%D0%B2,_%D0%9D%D0%B8%D0%BA%D0%BE%D0%BB%D0%B0%D0%B9_%D0%98%D0%B2%D0%B0%D0%BD%D0%BE%D0%B2%D0%B8%D1%87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E%D1%81%D1%82%D0%B5%D0%BE%D1%84%D0%B8%D1%82" TargetMode="External"/><Relationship Id="rId2" Type="http://schemas.openxmlformats.org/officeDocument/2006/relationships/hyperlink" Target="https://ru.wikipedia.org/wiki/%D0%A0%D0%B0%D1%81%D0%BF%D0%B0%D1%82%D0%BE%D1%8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F%D1%8F%D1%82%D0%BE%D1%87%D0%BD%D0%B0%D1%8F_%D0%BA%D0%BE%D1%81%D1%82%D1%8C" TargetMode="External"/><Relationship Id="rId2" Type="http://schemas.openxmlformats.org/officeDocument/2006/relationships/hyperlink" Target="https://ru.wikipedia.org/wiki/%D0%9E%D0%BF%D0%B5%D1%80%D0%B0%D1%86%D0%B8%D1%8F_%D0%9F%D0%B8%D1%80%D0%BE%D0%B3%D0%BE%D0%B2%D0%B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u.wikipedia.org/wiki/%D0%A2%D1%80%D0%B0%D0%B2%D0%BC%D0%B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2%D1%80%D0%BE%D0%BC%D0%B1%D0%BE%D0%B7" TargetMode="External"/><Relationship Id="rId2" Type="http://schemas.openxmlformats.org/officeDocument/2006/relationships/hyperlink" Target="https://ru.wikipedia.org/wiki/%D0%98%D1%88%D0%B5%D0%BC%D0%B8%D1%8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БЕРИК\Desktop\55fd66d98c6f5799c3572b8d299ff9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67323" cy="683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1" y="-21081"/>
            <a:ext cx="9187811" cy="1361849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ru-RU" sz="2000" cap="none" spc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</a:t>
            </a:r>
            <a:r>
              <a:rPr lang="ru-RU" sz="2000" cap="none" spc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образовательное  </a:t>
            </a:r>
            <a:br>
              <a:rPr lang="ru-RU" sz="2000" cap="none" spc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cap="none" spc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учреждение высшего профессионального образования</a:t>
            </a:r>
            <a:br>
              <a:rPr lang="ru-RU" sz="2000" cap="none" spc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cap="none" spc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«Красноярский государственный медицинский университет </a:t>
            </a:r>
            <a:br>
              <a:rPr lang="ru-RU" sz="2000" cap="none" spc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cap="none" spc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имени профессора В. Ф</a:t>
            </a:r>
            <a:r>
              <a:rPr lang="ru-RU" sz="2000" cap="none" spc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916832"/>
            <a:ext cx="9036496" cy="4941168"/>
          </a:xfrm>
        </p:spPr>
        <p:txBody>
          <a:bodyPr>
            <a:normAutofit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Ампутация и протезирование конечностей</a:t>
            </a:r>
          </a:p>
          <a:p>
            <a:pPr algn="r"/>
            <a:endParaRPr lang="ru-RU" sz="240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endParaRPr lang="ru-RU" sz="2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endParaRPr lang="ru-RU" sz="240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endParaRPr lang="ru-RU" sz="2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endParaRPr lang="ru-RU" sz="240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endParaRPr lang="ru-RU" sz="2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endParaRPr lang="ru-RU" sz="240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endParaRPr lang="ru-RU" sz="2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r>
              <a:rPr lang="ru-RU" sz="2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Работу выполнила ординатор 1 года </a:t>
            </a:r>
          </a:p>
          <a:p>
            <a:pPr algn="r"/>
            <a:r>
              <a:rPr lang="ru-RU" sz="2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Пикалова Анастасия Вячеславовна</a:t>
            </a:r>
            <a:endParaRPr lang="ru-RU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endParaRPr lang="ru-RU" sz="2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8520" y="2797887"/>
            <a:ext cx="8371498" cy="91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1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784976" cy="6336704"/>
          </a:xfrm>
        </p:spPr>
        <p:txBody>
          <a:bodyPr>
            <a:normAutofit/>
          </a:bodyPr>
          <a:lstStyle/>
          <a:p>
            <a:r>
              <a:rPr lang="ru-RU" b="1" dirty="0"/>
              <a:t>Тяжелая гнойная патология</a:t>
            </a:r>
            <a:r>
              <a:rPr lang="ru-RU" dirty="0"/>
              <a:t>, угрожающая жизни (</a:t>
            </a:r>
            <a:r>
              <a:rPr lang="ru-RU" dirty="0">
                <a:hlinkClick r:id="rId2" tooltip="Анаэробная инфекция"/>
              </a:rPr>
              <a:t>анаэробная инфекция</a:t>
            </a:r>
            <a:r>
              <a:rPr lang="ru-RU" dirty="0"/>
              <a:t>, в том числе </a:t>
            </a:r>
            <a:r>
              <a:rPr lang="ru-RU" dirty="0">
                <a:hlinkClick r:id="rId3" tooltip="Газовая гангрена"/>
              </a:rPr>
              <a:t>газовая гангрена</a:t>
            </a:r>
            <a:r>
              <a:rPr lang="ru-RU" dirty="0"/>
              <a:t>, влажная гангрена). Чаще, чем при других формах хирургической инфекции конечностей, к ампутациям прибегают у больных с </a:t>
            </a:r>
            <a:r>
              <a:rPr lang="ru-RU" dirty="0">
                <a:hlinkClick r:id="rId4" tooltip="Диабетическая стопа"/>
              </a:rPr>
              <a:t>синдромом диабетической стопы</a:t>
            </a:r>
            <a:r>
              <a:rPr lang="ru-RU" dirty="0"/>
              <a:t>, так как у них имеются нарушения местной сосудистой воспалительной реакции (отграничение) и иммунитета. Однако более, чем у половины больных с диабетической стопой ампутации можно избежать при полноценном лечении. В современных условиях показания к ампутации при хирургической инфекции должны быть значительно сокращены за счёт применения активной хирургической тактики, современных антибиотиков и средств местного лечения.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507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08712"/>
          </a:xfrm>
        </p:spPr>
        <p:txBody>
          <a:bodyPr>
            <a:normAutofit/>
          </a:bodyPr>
          <a:lstStyle/>
          <a:p>
            <a:r>
              <a:rPr lang="ru-RU" b="1" dirty="0"/>
              <a:t>Тяжелая травма</a:t>
            </a:r>
            <a:r>
              <a:rPr lang="ru-RU" dirty="0"/>
              <a:t> (</a:t>
            </a:r>
            <a:r>
              <a:rPr lang="ru-RU" dirty="0">
                <a:hlinkClick r:id="rId2" tooltip="Синдром длительного сдавления"/>
              </a:rPr>
              <a:t>синдром длительного сдавления</a:t>
            </a:r>
            <a:r>
              <a:rPr lang="ru-RU" dirty="0"/>
              <a:t>, конечность, висящая на лоскуте мягких тканей и т. п.) В настоящее время показания к первичной ампутации при травме резко ограничены, так как имеются возможности </a:t>
            </a:r>
            <a:r>
              <a:rPr lang="ru-RU" dirty="0">
                <a:hlinkClick r:id="rId3" tooltip="Реплантация (страница отсутствует)"/>
              </a:rPr>
              <a:t>реплантации</a:t>
            </a:r>
            <a:r>
              <a:rPr lang="ru-RU" dirty="0"/>
              <a:t> конечности, имеются современные способы лечения ран и раневой инфекции.</a:t>
            </a:r>
          </a:p>
          <a:p>
            <a:r>
              <a:rPr lang="ru-RU" b="1" dirty="0"/>
              <a:t>Злокачественные новообразования</a:t>
            </a:r>
            <a:r>
              <a:rPr lang="ru-RU" dirty="0"/>
              <a:t>:</a:t>
            </a:r>
          </a:p>
          <a:p>
            <a:pPr lvl="1"/>
            <a:r>
              <a:rPr lang="ru-RU" dirty="0">
                <a:hlinkClick r:id="rId4" tooltip="Саркома"/>
              </a:rPr>
              <a:t>саркомы</a:t>
            </a:r>
            <a:r>
              <a:rPr lang="ru-RU" dirty="0"/>
              <a:t>: </a:t>
            </a:r>
            <a:r>
              <a:rPr lang="ru-RU" dirty="0">
                <a:hlinkClick r:id="rId5" tooltip="Остеогенная саркома"/>
              </a:rPr>
              <a:t>остеогенная саркома</a:t>
            </a:r>
            <a:r>
              <a:rPr lang="ru-RU" dirty="0"/>
              <a:t>, </a:t>
            </a:r>
            <a:r>
              <a:rPr lang="ru-RU" dirty="0" err="1">
                <a:hlinkClick r:id="rId6" tooltip="Остеохондрома"/>
              </a:rPr>
              <a:t>остеохондрома</a:t>
            </a:r>
            <a:r>
              <a:rPr lang="ru-RU" dirty="0"/>
              <a:t>, </a:t>
            </a:r>
            <a:r>
              <a:rPr lang="ru-RU" dirty="0" err="1">
                <a:hlinkClick r:id="rId7" tooltip="Фибросаркома"/>
              </a:rPr>
              <a:t>фибросаркома</a:t>
            </a:r>
            <a:r>
              <a:rPr lang="ru-RU" dirty="0"/>
              <a:t>, </a:t>
            </a:r>
            <a:r>
              <a:rPr lang="ru-RU" dirty="0">
                <a:hlinkClick r:id="rId8" tooltip="Эпителиоидная саркома (страница отсутствует)"/>
              </a:rPr>
              <a:t>эпителиоидная саркома</a:t>
            </a:r>
            <a:r>
              <a:rPr lang="ru-RU" dirty="0"/>
              <a:t>, </a:t>
            </a:r>
            <a:r>
              <a:rPr lang="ru-RU" dirty="0">
                <a:hlinkClick r:id="rId9" tooltip="Саркома Юинга"/>
              </a:rPr>
              <a:t>саркома </a:t>
            </a:r>
            <a:r>
              <a:rPr lang="ru-RU" dirty="0" err="1">
                <a:hlinkClick r:id="rId9" tooltip="Саркома Юинга"/>
              </a:rPr>
              <a:t>Юинга</a:t>
            </a:r>
            <a:r>
              <a:rPr lang="ru-RU" dirty="0"/>
              <a:t>, </a:t>
            </a:r>
            <a:r>
              <a:rPr lang="ru-RU" dirty="0">
                <a:hlinkClick r:id="rId10" tooltip="Синовиальная саркома"/>
              </a:rPr>
              <a:t>синовиальная саркома</a:t>
            </a:r>
            <a:r>
              <a:rPr lang="ru-RU" dirty="0"/>
              <a:t>, крестцово-копчиковая тератома;</a:t>
            </a:r>
          </a:p>
          <a:p>
            <a:pPr lvl="1"/>
            <a:r>
              <a:rPr lang="ru-RU" dirty="0">
                <a:hlinkClick r:id="rId11" tooltip="Меланома"/>
              </a:rPr>
              <a:t>Меланома</a:t>
            </a:r>
            <a:r>
              <a:rPr lang="ru-RU" dirty="0"/>
              <a:t>;</a:t>
            </a:r>
          </a:p>
          <a:p>
            <a:pPr lvl="1"/>
            <a:r>
              <a:rPr lang="ru-RU" dirty="0"/>
              <a:t>Поздние стадии </a:t>
            </a:r>
            <a:r>
              <a:rPr lang="ru-RU" dirty="0">
                <a:hlinkClick r:id="rId12" tooltip="Рак кожи"/>
              </a:rPr>
              <a:t>рака кожи</a:t>
            </a:r>
            <a:r>
              <a:rPr lang="ru-RU" dirty="0"/>
              <a:t>;</a:t>
            </a:r>
          </a:p>
          <a:p>
            <a:r>
              <a:rPr lang="ru-RU" b="1" dirty="0"/>
              <a:t>Ортопедические заболевания, нарушающие функцию конечности и не подлежащие ортопедической коррекции</a:t>
            </a:r>
            <a:r>
              <a:rPr lang="ru-RU" dirty="0"/>
              <a:t>. К таковым относят различные варианты порочной культи, требующие </a:t>
            </a:r>
            <a:r>
              <a:rPr lang="ru-RU" dirty="0" err="1"/>
              <a:t>реампутации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063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Моменты оперативного приема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5616624"/>
          </a:xfrm>
        </p:spPr>
        <p:txBody>
          <a:bodyPr>
            <a:noAutofit/>
          </a:bodyPr>
          <a:lstStyle/>
          <a:p>
            <a:r>
              <a:rPr lang="ru-RU" sz="1800" dirty="0"/>
              <a:t>Выкраивание кожно-подкожно-апоневротических лоскутов;</a:t>
            </a:r>
          </a:p>
          <a:p>
            <a:r>
              <a:rPr lang="ru-RU" sz="1800" dirty="0"/>
              <a:t>Рассечение мышц ножом (в последнюю очередь медиальной стороны, где располагается основной сосудисто-нервный пучок);</a:t>
            </a:r>
          </a:p>
          <a:p>
            <a:r>
              <a:rPr lang="ru-RU" sz="1800" dirty="0"/>
              <a:t>Обработка надкостницы (</a:t>
            </a:r>
            <a:r>
              <a:rPr lang="ru-RU" sz="1800" dirty="0" err="1"/>
              <a:t>апериостальным</a:t>
            </a:r>
            <a:r>
              <a:rPr lang="ru-RU" sz="1800" dirty="0"/>
              <a:t>, </a:t>
            </a:r>
            <a:r>
              <a:rPr lang="ru-RU" sz="1800" dirty="0" err="1"/>
              <a:t>периостальным</a:t>
            </a:r>
            <a:r>
              <a:rPr lang="ru-RU" sz="1800" dirty="0"/>
              <a:t> или </a:t>
            </a:r>
            <a:r>
              <a:rPr lang="ru-RU" sz="1800" dirty="0" err="1"/>
              <a:t>субпериостальным</a:t>
            </a:r>
            <a:r>
              <a:rPr lang="ru-RU" sz="1800" dirty="0"/>
              <a:t> способом);</a:t>
            </a:r>
          </a:p>
          <a:p>
            <a:r>
              <a:rPr lang="ru-RU" sz="1800" dirty="0"/>
              <a:t>Перепиливание кости (под ретрактором, опил без острых краев, аккуратный, чуть округлый);</a:t>
            </a:r>
          </a:p>
          <a:p>
            <a:r>
              <a:rPr lang="ru-RU" sz="1800" dirty="0"/>
              <a:t>Обработка костного опила. При ампутациях голени необходимо срубить бугристость большеберцовой кости. При ампутации с пересечением непарных костей малоберцовая кость перепиливается выше большеберцовой, лучевая выше локтевой из-за неравномерного роста;</a:t>
            </a:r>
          </a:p>
          <a:p>
            <a:r>
              <a:rPr lang="ru-RU" sz="1800" dirty="0"/>
              <a:t>Обработка нерва (находят по проекционной линии, выделяется из окружающих тканей, аккуратно как можно выше туго, но не грубо перевязывается </a:t>
            </a:r>
            <a:r>
              <a:rPr lang="ru-RU" sz="1800" dirty="0" err="1"/>
              <a:t>кетгутовой</a:t>
            </a:r>
            <a:r>
              <a:rPr lang="ru-RU" sz="1800" dirty="0"/>
              <a:t> лигатурой, выше лигатуры вводится новокаин 0,5-1 % 2-3 мл, только затем 95 % спирт, после чего кончик отсекается ниже лигатуры лезвием бритвы);</a:t>
            </a:r>
          </a:p>
          <a:p>
            <a:r>
              <a:rPr lang="ru-RU" sz="1800" dirty="0"/>
              <a:t>Ревизия культи, иссечение нежизнеспособных мышц (не сокращаются, цвета варёного мяса), на голени всегда — камбаловидной мышцы, гемостаз прошивными лигатурами;</a:t>
            </a:r>
          </a:p>
          <a:p>
            <a:r>
              <a:rPr lang="ru-RU" sz="1800" dirty="0"/>
              <a:t>Раздельная перевязка элементов сосудисто-нервного пучка;</a:t>
            </a:r>
          </a:p>
          <a:p>
            <a:r>
              <a:rPr lang="ru-RU" sz="1800" dirty="0"/>
              <a:t>Шов на мышцы (кроме тяжелой ишемии, огнестрельной раны, анаэробной инфекции).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59064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txBody>
          <a:bodyPr>
            <a:normAutofit/>
          </a:bodyPr>
          <a:lstStyle/>
          <a:p>
            <a:r>
              <a:rPr lang="ru-RU" b="1" dirty="0"/>
              <a:t>У </a:t>
            </a:r>
            <a:r>
              <a:rPr lang="ru-RU" b="1" dirty="0" smtClean="0"/>
              <a:t>детей</a:t>
            </a:r>
            <a:endParaRPr lang="ru-RU" dirty="0"/>
          </a:p>
          <a:p>
            <a:r>
              <a:rPr lang="ru-RU" dirty="0" smtClean="0"/>
              <a:t>Кости </a:t>
            </a:r>
            <a:r>
              <a:rPr lang="ru-RU" dirty="0"/>
              <a:t>растут быстрее мягких тканей, поэтому на заднем лоскуты нужно оставлять длиннее;</a:t>
            </a:r>
          </a:p>
          <a:p>
            <a:r>
              <a:rPr lang="ru-RU" dirty="0"/>
              <a:t>Задние лоскуты сокращаются лучше передних, поэтому их нужно формировать длиннее;</a:t>
            </a:r>
          </a:p>
          <a:p>
            <a:r>
              <a:rPr lang="ru-RU" dirty="0"/>
              <a:t>Непарные кости заживают с разной скоростью, поэтому малоберцовая кость отсекается выше большеберцовой, а лучевая выше локтевой;</a:t>
            </a:r>
          </a:p>
          <a:p>
            <a:r>
              <a:rPr lang="ru-RU" dirty="0"/>
              <a:t>Обязательно сохранение надкостницы;</a:t>
            </a:r>
          </a:p>
          <a:p>
            <a:r>
              <a:rPr lang="ru-RU" dirty="0"/>
              <a:t>Сохранять как можно более длинные сегменты конечностей;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885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Травматическая </a:t>
            </a:r>
            <a:r>
              <a:rPr lang="ru-RU" dirty="0" smtClean="0"/>
              <a:t>ампутация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47260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Травматическая ампутация возникает при отрыве или отсечении конечности, возникшем в результате травмы. Выделяют полную и неполную травматическую ампутацию конечностей и их частей.</a:t>
            </a:r>
          </a:p>
          <a:p>
            <a:r>
              <a:rPr lang="ru-RU" dirty="0"/>
              <a:t>При полной ампутации отделенный сегмент конечности не имеет связей с культей.</a:t>
            </a:r>
          </a:p>
          <a:p>
            <a:r>
              <a:rPr lang="ru-RU" dirty="0"/>
              <a:t>При неполной травматической ампутации происходит повреждение сосудов, нервных стволов, сухожилий с частичным сохранением кожного покрова и мягких тканей.</a:t>
            </a:r>
          </a:p>
          <a:p>
            <a:r>
              <a:rPr lang="ru-RU" dirty="0"/>
              <a:t>По характеру и механизму повреждений тканей различают следующие виды травматической ампутации:</a:t>
            </a:r>
          </a:p>
          <a:p>
            <a:r>
              <a:rPr lang="ru-RU" dirty="0"/>
              <a:t>от раздавливания,</a:t>
            </a:r>
          </a:p>
          <a:p>
            <a:r>
              <a:rPr lang="ru-RU" dirty="0"/>
              <a:t>гильотинная (рубленая, резаная),</a:t>
            </a:r>
          </a:p>
          <a:p>
            <a:r>
              <a:rPr lang="ru-RU" dirty="0" err="1"/>
              <a:t>тракционная</a:t>
            </a:r>
            <a:r>
              <a:rPr lang="ru-RU" dirty="0"/>
              <a:t> (отрыв),</a:t>
            </a:r>
          </a:p>
          <a:p>
            <a:r>
              <a:rPr lang="ru-RU" dirty="0"/>
              <a:t>комбинированная (с множеством повреждений).</a:t>
            </a:r>
          </a:p>
          <a:p>
            <a:r>
              <a:rPr lang="ru-RU" dirty="0"/>
              <a:t>Каждый из этих видов ампутации имеет характерное отличие и определяет показания к хирургической тактике.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883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3600" b="1" dirty="0"/>
              <a:t>Современные возможности протезирования ампутированных конечностей</a:t>
            </a:r>
            <a:br>
              <a:rPr lang="ru-RU" sz="3600" b="1" dirty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Протезы конечностей – это специальных технические средства, разработанные медицинской промышленностью для облегчения реабилитации в послеоперационный период, а также для полной, или частичной замены утраченной верхней или нижней конечности. Первая роль, которая отводится всем протезам – это восстановление всех функциональных возможностей человека, но многие конструкции, помимо этого, призваны выполнять и косметическую функцию, скрывая или маскируя отсутствие, или дефект руки, или ноги. </a:t>
            </a:r>
          </a:p>
        </p:txBody>
      </p:sp>
    </p:spTree>
    <p:extLst>
      <p:ext uri="{BB962C8B-B14F-4D97-AF65-F5344CB8AC3E}">
        <p14:creationId xmlns:p14="http://schemas.microsoft.com/office/powerpoint/2010/main" val="399576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856984" cy="6480720"/>
          </a:xfrm>
        </p:spPr>
        <p:txBody>
          <a:bodyPr>
            <a:normAutofit/>
          </a:bodyPr>
          <a:lstStyle/>
          <a:p>
            <a:r>
              <a:rPr lang="ru-RU" dirty="0"/>
              <a:t>Самыми распространенными и частыми причинами, по которым приходится прибегать к хирургическому удалению конечностей, являются такие факторы, как: </a:t>
            </a:r>
          </a:p>
          <a:p>
            <a:r>
              <a:rPr lang="ru-RU" dirty="0"/>
              <a:t>1. Различные инфекционные заболевания, которые приводят к поражению и нарушению полноценной функциональности конечности. В этом случае рекомендуется максимально быстро устранить очаг инфекции, во избежание ее дальнейшего распространения по всему организму;</a:t>
            </a:r>
          </a:p>
          <a:p>
            <a:r>
              <a:rPr lang="ru-RU" dirty="0"/>
              <a:t>2. Различные травмы мышц и костей;</a:t>
            </a:r>
          </a:p>
          <a:p>
            <a:r>
              <a:rPr lang="ru-RU" dirty="0"/>
              <a:t>3. Злокачественные опухоли, возникающие на костях или в мышцах конечности; </a:t>
            </a:r>
          </a:p>
          <a:p>
            <a:r>
              <a:rPr lang="ru-RU" dirty="0"/>
              <a:t>4. Аварии и экстремальные ситуации, в том числе и стихийные бедствия;</a:t>
            </a:r>
          </a:p>
          <a:p>
            <a:r>
              <a:rPr lang="ru-RU" dirty="0"/>
              <a:t>5. Нарушение кровоснабжения мышц, которое возникает в результате запущенного атеросклероза или подобных заболеваний. В этом случае мышцы руки или ноги, не получающие необходимого количества крови, отмирают.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162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ru-RU" sz="2800" b="1" dirty="0"/>
              <a:t>Виды протезов для восстановления конечностей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760640"/>
          </a:xfrm>
        </p:spPr>
        <p:txBody>
          <a:bodyPr>
            <a:normAutofit/>
          </a:bodyPr>
          <a:lstStyle/>
          <a:p>
            <a:r>
              <a:rPr lang="ru-RU" dirty="0"/>
              <a:t>Современные достижения протезирования конечностей позволяют пациенту приобрести красивый и функциональный протез, который позволит полностью восстановить дееспособность. После окончания процесса реабилитации пациенту могут предложить два вида протезов: </a:t>
            </a:r>
          </a:p>
          <a:p>
            <a:r>
              <a:rPr lang="ru-RU" dirty="0"/>
              <a:t>Лечебно-госпитальный. Этот тип протезирования предназначен для первоначального знакомства пациентов с особенностями использования протезов. Чаще всего такие конструкции требуются в том случае, если пациенту необходим </a:t>
            </a:r>
            <a:r>
              <a:rPr lang="ru-RU" dirty="0">
                <a:hlinkClick r:id="rId2"/>
              </a:rPr>
              <a:t>протез стопы</a:t>
            </a:r>
            <a:r>
              <a:rPr lang="ru-RU" dirty="0"/>
              <a:t> или коленного шарнира – для того, чтобы научиться передвигаться, необходимо полностью изучить особенности использования таких конструкций;</a:t>
            </a:r>
          </a:p>
          <a:p>
            <a:r>
              <a:rPr lang="ru-RU" dirty="0"/>
              <a:t>Постоянный. Постоянные протезы – это средства, предназначенные для полного замещения утраченной конечности, как верхней, так и нижней.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921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Чтобы правильно выбрать конструкцию, предназначенную для замещения нижней конечности, например, </a:t>
            </a:r>
            <a:r>
              <a:rPr lang="ru-RU" dirty="0">
                <a:hlinkClick r:id="rId2"/>
              </a:rPr>
              <a:t>протез голени</a:t>
            </a:r>
            <a:r>
              <a:rPr lang="ru-RU" dirty="0"/>
              <a:t>, бедра или стопы, следует уделить внимание таким факторам, как масса тела пациента, состояние его здоровья и полное заживление культи. В случае возникновения осложнений протезирование категорически запрещается. При создании протеза, необходимо в точности рассчитать нагрузку, которая должна будет распределена равномерно по всей культе. </a:t>
            </a:r>
          </a:p>
        </p:txBody>
      </p:sp>
    </p:spTree>
    <p:extLst>
      <p:ext uri="{BB962C8B-B14F-4D97-AF65-F5344CB8AC3E}">
        <p14:creationId xmlns:p14="http://schemas.microsoft.com/office/powerpoint/2010/main" val="425196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Управляемые протезы верхних конечностей – это новое слово в современной медицине. Такие протезы помогут не только скрыть или устранить дефект конечности, но и полностью восстановить все функции утраченной руки, кисти или пальцев. В реабилитационный период, который предшествует использованию протеза, необходимо в точности следовать рекомендациям лечащего врача, соблюдать необходимую гигиену, режим, а также подвергать культю допустимым физическим нагрузкам с целью разработки мышц. </a:t>
            </a:r>
          </a:p>
        </p:txBody>
      </p:sp>
    </p:spTree>
    <p:extLst>
      <p:ext uri="{BB962C8B-B14F-4D97-AF65-F5344CB8AC3E}">
        <p14:creationId xmlns:p14="http://schemas.microsoft.com/office/powerpoint/2010/main" val="101474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ЕРИК\Desktop\am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3409950"/>
            <a:ext cx="3333750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Введение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Ампутация</a:t>
            </a:r>
            <a:r>
              <a:rPr lang="ru-RU" dirty="0"/>
              <a:t> (</a:t>
            </a:r>
            <a:r>
              <a:rPr lang="ru-RU" dirty="0">
                <a:hlinkClick r:id="rId3" tooltip="Латинский язык"/>
              </a:rPr>
              <a:t>лат.</a:t>
            </a:r>
            <a:r>
              <a:rPr lang="ru-RU" dirty="0"/>
              <a:t> </a:t>
            </a:r>
            <a:r>
              <a:rPr lang="ru-RU" i="1" dirty="0" err="1"/>
              <a:t>amputatio</a:t>
            </a:r>
            <a:r>
              <a:rPr lang="ru-RU" dirty="0"/>
              <a:t>) — усечение </a:t>
            </a:r>
            <a:r>
              <a:rPr lang="ru-RU" dirty="0">
                <a:hlinkClick r:id="rId4" tooltip="Дистальный"/>
              </a:rPr>
              <a:t>дистально</a:t>
            </a:r>
            <a:r>
              <a:rPr lang="ru-RU" dirty="0"/>
              <a:t> расположенной части </a:t>
            </a:r>
            <a:r>
              <a:rPr lang="ru-RU" dirty="0">
                <a:hlinkClick r:id="rId5" tooltip="Орган (биология)"/>
              </a:rPr>
              <a:t>органа</a:t>
            </a:r>
            <a:r>
              <a:rPr lang="ru-RU" dirty="0"/>
              <a:t> в результате </a:t>
            </a:r>
            <a:r>
              <a:rPr lang="ru-RU" dirty="0">
                <a:hlinkClick r:id="rId6" tooltip="Травма"/>
              </a:rPr>
              <a:t>травмы</a:t>
            </a:r>
            <a:r>
              <a:rPr lang="ru-RU" dirty="0"/>
              <a:t> или </a:t>
            </a:r>
            <a:r>
              <a:rPr lang="ru-RU" dirty="0">
                <a:hlinkClick r:id="rId7" tooltip="Хирургическая операция"/>
              </a:rPr>
              <a:t>хирургической операции</a:t>
            </a:r>
            <a:r>
              <a:rPr lang="ru-RU" dirty="0"/>
              <a:t>. Наиболее часто термин употребляется в значении «ампутация конечности» — усечение её на протяжении кости (или нескольких костей) в отличие от </a:t>
            </a:r>
            <a:r>
              <a:rPr lang="ru-RU" dirty="0">
                <a:hlinkClick r:id="rId8" tooltip="Экзартикуляция (страница отсутствует)"/>
              </a:rPr>
              <a:t>экзартикуляции</a:t>
            </a:r>
            <a:r>
              <a:rPr lang="ru-RU" dirty="0"/>
              <a:t> </a:t>
            </a:r>
            <a:r>
              <a:rPr lang="ru-RU" i="1" dirty="0"/>
              <a:t>(вычленения на уровне сустава)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3436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БЕРИК\Desktop\biomechatronic-h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502" y="3933056"/>
            <a:ext cx="1982894" cy="274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Виды протезов верхних конечностей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6984776" cy="5733256"/>
          </a:xfrm>
        </p:spPr>
        <p:txBody>
          <a:bodyPr/>
          <a:lstStyle/>
          <a:p>
            <a:r>
              <a:rPr lang="ru-RU" b="1" dirty="0"/>
              <a:t>Биоэлектрические протезы верхних </a:t>
            </a:r>
            <a:r>
              <a:rPr lang="ru-RU" b="1" dirty="0" smtClean="0"/>
              <a:t>конечностей</a:t>
            </a:r>
            <a:r>
              <a:rPr lang="ru-RU" dirty="0"/>
              <a:t> Современные протезы верхних конечностей призваны не только восстанавливать естественный внешний вид, но и восполнять важнейшие утраченные функции человеческой руки, такие как открытие и закрытие кисти, то есть захват, удержание и отпускание различных предметов.</a:t>
            </a:r>
          </a:p>
        </p:txBody>
      </p:sp>
    </p:spTree>
    <p:extLst>
      <p:ext uri="{BB962C8B-B14F-4D97-AF65-F5344CB8AC3E}">
        <p14:creationId xmlns:p14="http://schemas.microsoft.com/office/powerpoint/2010/main" val="130896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БЕРИК\Desktop\prosthetichan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4639838"/>
            <a:ext cx="3175000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Чувствительный протез руки </a:t>
            </a:r>
            <a:r>
              <a:rPr lang="en-US" b="1" dirty="0" err="1" smtClean="0"/>
              <a:t>SmartHand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8229600" cy="4525963"/>
          </a:xfrm>
        </p:spPr>
        <p:txBody>
          <a:bodyPr>
            <a:normAutofit/>
          </a:bodyPr>
          <a:lstStyle/>
          <a:p>
            <a:r>
              <a:rPr lang="ru-RU" dirty="0" err="1"/>
              <a:t>Биоадаптивный</a:t>
            </a:r>
            <a:r>
              <a:rPr lang="ru-RU" dirty="0"/>
              <a:t> протез </a:t>
            </a:r>
            <a:r>
              <a:rPr lang="ru-RU" dirty="0" err="1"/>
              <a:t>SmartHand</a:t>
            </a:r>
            <a:r>
              <a:rPr lang="ru-RU" dirty="0"/>
              <a:t> - это искусственная верхняя конечность, которую пациент может ощущать, как свою реальную руку. Изобретение принадлежит группе разработчиков из инженерного отдела Тель-Авивского университета (Израиль) под руководством профессора </a:t>
            </a:r>
            <a:r>
              <a:rPr lang="ru-RU" dirty="0" err="1"/>
              <a:t>Йоси</a:t>
            </a:r>
            <a:r>
              <a:rPr lang="ru-RU" dirty="0"/>
              <a:t> Шахам-</a:t>
            </a:r>
            <a:r>
              <a:rPr lang="ru-RU" dirty="0" err="1"/>
              <a:t>Диаманда</a:t>
            </a:r>
            <a:r>
              <a:rPr lang="ru-RU" dirty="0"/>
              <a:t> (</a:t>
            </a:r>
            <a:r>
              <a:rPr lang="ru-RU" dirty="0" err="1"/>
              <a:t>Yosi</a:t>
            </a:r>
            <a:r>
              <a:rPr lang="ru-RU" dirty="0"/>
              <a:t> </a:t>
            </a:r>
            <a:r>
              <a:rPr lang="ru-RU" dirty="0" err="1"/>
              <a:t>Shacham-Diamand</a:t>
            </a:r>
            <a:r>
              <a:rPr lang="ru-RU" dirty="0"/>
              <a:t>). В сотрудничестве со своими коллегами из Евросоюза, они воплотили в жизнь методику создания протеза верхней конечности, в работе которого задействуются сохранившиеся нервные окончания, оставшиеся в культе ампутированной руки.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004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229600" cy="4525963"/>
          </a:xfrm>
        </p:spPr>
        <p:txBody>
          <a:bodyPr>
            <a:normAutofit/>
          </a:bodyPr>
          <a:lstStyle/>
          <a:p>
            <a:r>
              <a:rPr lang="ru-RU" b="1" dirty="0"/>
              <a:t>Косметические (пассивные) протезы верхних конечностей</a:t>
            </a:r>
            <a:endParaRPr lang="ru-RU" dirty="0"/>
          </a:p>
          <a:p>
            <a:r>
              <a:rPr lang="ru-RU" dirty="0"/>
              <a:t>Косметические, или пассивные протезы предназначены сугубо для воссоздания естественного внешнего вида и используются, соответственно, в тех случаях, когда форме, весу, удобству ношения и простоте применения искусственной руки отводится первостепенная роль, и пациент не стремиться восполнить двигательные функции утраченной верхней конечности.</a:t>
            </a:r>
          </a:p>
          <a:p>
            <a:endParaRPr lang="ru-RU" dirty="0"/>
          </a:p>
        </p:txBody>
      </p:sp>
      <p:pic>
        <p:nvPicPr>
          <p:cNvPr id="5122" name="Picture 2" descr="C:\Users\БЕРИК\Desktop\prosthetichan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809" y="4410075"/>
            <a:ext cx="3175000" cy="199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23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Виды протезирования нижних конечностей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Анатомические виды протезов нижних </a:t>
            </a:r>
            <a:r>
              <a:rPr lang="ru-RU" b="1" dirty="0" smtClean="0"/>
              <a:t>конечностей</a:t>
            </a:r>
          </a:p>
          <a:p>
            <a:r>
              <a:rPr lang="ru-RU" dirty="0"/>
              <a:t>В зависимости от уровня ампутации, существует несколько видов нижней конечности:</a:t>
            </a:r>
          </a:p>
          <a:p>
            <a:r>
              <a:rPr lang="ru-RU" dirty="0"/>
              <a:t>Протез стопы.</a:t>
            </a:r>
          </a:p>
          <a:p>
            <a:r>
              <a:rPr lang="ru-RU" dirty="0"/>
              <a:t>Протез голени.</a:t>
            </a:r>
          </a:p>
          <a:p>
            <a:r>
              <a:rPr lang="ru-RU" dirty="0"/>
              <a:t>Протез бедра.</a:t>
            </a:r>
          </a:p>
          <a:p>
            <a:r>
              <a:rPr lang="ru-RU" dirty="0"/>
              <a:t>Протез всей нижней конечности, который используется при ампутации с вычленением тазобедренного сустава.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961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856984" cy="6669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750" b="1" dirty="0"/>
              <a:t>Функциональные и косметические виды протезов</a:t>
            </a:r>
            <a:endParaRPr lang="ru-RU" sz="1750" dirty="0"/>
          </a:p>
          <a:p>
            <a:pPr marL="0" indent="0">
              <a:buNone/>
            </a:pPr>
            <a:r>
              <a:rPr lang="ru-RU" sz="1750" dirty="0"/>
              <a:t>По возможностям восстановления функции ампутированной нижней конечности, замещению косметического дефекта, выделяют 3 основных вида протезов нижних конечностей:</a:t>
            </a:r>
          </a:p>
          <a:p>
            <a:pPr marL="0" indent="0">
              <a:buNone/>
            </a:pPr>
            <a:r>
              <a:rPr lang="ru-RU" sz="1750" dirty="0"/>
              <a:t>1. Рабочие протезы – это самые простые в технологическом плане изделия, которые представляют собой анатомический муляж ампутированной нижней конечности. Обычно их используют для временного протезирования, чтобы человек смог адаптироваться и научиться базовым навыкам использования протезов.</a:t>
            </a:r>
          </a:p>
          <a:p>
            <a:pPr marL="0" indent="0">
              <a:buNone/>
            </a:pPr>
            <a:r>
              <a:rPr lang="ru-RU" sz="1750" dirty="0"/>
              <a:t>2. Функциональные протезы – выполняют опорную функцию, помогают в ходьбе без посторонней помощи. Они не содержат электроники и являются пассивными. Также этот вид протезов не выполняет функцию замещения косметического дефекта, не имеет покрытия. После прикрепления к культе, такой протез прикрывается одеждой. При использовании протеза следует избегать попадания в них влаги, так как это может привести к коррозии деталей и преждевременной порче протеза.</a:t>
            </a:r>
          </a:p>
          <a:p>
            <a:pPr marL="0" indent="0">
              <a:buNone/>
            </a:pPr>
            <a:r>
              <a:rPr lang="ru-RU" sz="1750" dirty="0"/>
              <a:t>3. Функционально-косметические протезы – являются одними из последних и самых новых поколений в протезировании нижних конечностей. Содержат электронику, в последних моделях есть датчики, которые прикрепляются к культе ноги и регистрируют биопотенциалы мышц. Далее сигнал обрабатывается микропроцессором, усиливается и подается на электродвижки, которые приводят сустав в движение. В более поздних моделях установлены датчики в покрытии сустава, в подошве. Они реагируют на прикосновение, давление, температуру и дают возможность «чувствовать» протез. Изделие покрыто синтетическим влагоустойчивым покрытием, которое по визуальным и тактильным свойствам максимально приближено к коже.</a:t>
            </a:r>
          </a:p>
          <a:p>
            <a:pPr marL="0" indent="0">
              <a:buNone/>
            </a:pPr>
            <a:endParaRPr lang="ru-RU" sz="1750" dirty="0"/>
          </a:p>
        </p:txBody>
      </p:sp>
    </p:spTree>
    <p:extLst>
      <p:ext uri="{BB962C8B-B14F-4D97-AF65-F5344CB8AC3E}">
        <p14:creationId xmlns:p14="http://schemas.microsoft.com/office/powerpoint/2010/main" val="306724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БЕРИК\Desktop\2867725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808" y="4053413"/>
            <a:ext cx="2113507" cy="2828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Виды протезов в зависимости от наличия модуля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Модуль – это система, состоящая из шарнира и имитирующая естественный сустав при движении. Простые модули содержат пассивные пружинные тяги, которые ограничивают и амортизируют движение в нем. В более сложных и современных модулях присутствуют активные гидравлические тяги, движения в которых регулируются специальным микропроцессором. В зависимости от его </a:t>
            </a:r>
            <a:r>
              <a:rPr lang="ru-RU" dirty="0" smtClean="0"/>
              <a:t>наличия </a:t>
            </a:r>
            <a:r>
              <a:rPr lang="ru-RU" dirty="0"/>
              <a:t>существует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 </a:t>
            </a:r>
            <a:r>
              <a:rPr lang="ru-RU" dirty="0"/>
              <a:t>вида протезов:</a:t>
            </a:r>
          </a:p>
        </p:txBody>
      </p:sp>
    </p:spTree>
    <p:extLst>
      <p:ext uri="{BB962C8B-B14F-4D97-AF65-F5344CB8AC3E}">
        <p14:creationId xmlns:p14="http://schemas.microsoft.com/office/powerpoint/2010/main" val="207099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БЕРИК\Desktop\protezi_n_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091" y="3317850"/>
            <a:ext cx="2336264" cy="354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7200800" cy="576064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1. Модульные протезы – могут содержать один или несколько модулей (протез всей нижней конечности содержит 3 модуля). Наличие модуля значительно расширяет функциональные возможности протеза – человек может заниматься быстрой ходьбой, спускаться или подниматься по лестнице, идти по пересеченной местности. Современный модуль имеет небольшие гидравлические тяги с электронным управлением. Это позволяет достичь максимальной упругости и плавности движений в нем. В современных центрах протезирования для сборки протеза используются модули ведущей германской компании производителя ОТТО БОКК, которые все изготавливаются с электронным управлением. Самым ответственным для комфортной ходьбы является коленный модуль. От его качества зависит комфорт в использовании всего протеза.</a:t>
            </a:r>
          </a:p>
        </p:txBody>
      </p:sp>
    </p:spTree>
    <p:extLst>
      <p:ext uri="{BB962C8B-B14F-4D97-AF65-F5344CB8AC3E}">
        <p14:creationId xmlns:p14="http://schemas.microsoft.com/office/powerpoint/2010/main" val="60074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229600" cy="4525963"/>
          </a:xfrm>
        </p:spPr>
        <p:txBody>
          <a:bodyPr/>
          <a:lstStyle/>
          <a:p>
            <a:r>
              <a:rPr lang="ru-RU" dirty="0"/>
              <a:t>2. Немодульные протезы – более простые модели с небольшими функциональными возможностями. В основном они выполняют функцию опоры и не быстрой ходьбы по ровной поверхности.</a:t>
            </a:r>
          </a:p>
        </p:txBody>
      </p:sp>
      <p:pic>
        <p:nvPicPr>
          <p:cNvPr id="9218" name="Picture 2" descr="C:\Users\БЕРИК\Desktop\artificialleg-520x3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284984"/>
            <a:ext cx="49530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84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Использованная литература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>
                <a:hlinkClick r:id="rId2" tooltip="s:ЭСБЕ/Ампутация"/>
              </a:rPr>
              <a:t>Ампутация</a:t>
            </a:r>
            <a:r>
              <a:rPr lang="ru-RU" dirty="0"/>
              <a:t> // </a:t>
            </a:r>
            <a:r>
              <a:rPr lang="ru-RU" dirty="0">
                <a:hlinkClick r:id="rId3" tooltip="Энциклопедический словарь Брокгауза и Ефрона"/>
              </a:rPr>
              <a:t>Энциклопедический словарь Брокгауза и </a:t>
            </a:r>
            <a:r>
              <a:rPr lang="ru-RU" dirty="0" err="1">
                <a:hlinkClick r:id="rId3" tooltip="Энциклопедический словарь Брокгауза и Ефрона"/>
              </a:rPr>
              <a:t>Ефрона</a:t>
            </a:r>
            <a:r>
              <a:rPr lang="ru-RU" dirty="0"/>
              <a:t>: В 86 томах (82 т. и 4 доп.). — СПб., 1890—1907.</a:t>
            </a:r>
          </a:p>
          <a:p>
            <a:r>
              <a:rPr lang="ru-RU" i="1" dirty="0">
                <a:hlinkClick r:id="rId4"/>
              </a:rPr>
              <a:t>Портал, посвященный </a:t>
            </a:r>
            <a:r>
              <a:rPr lang="ru-RU" i="1" dirty="0" err="1">
                <a:hlinkClick r:id="rId4"/>
              </a:rPr>
              <a:t>ампутантам</a:t>
            </a:r>
            <a:r>
              <a:rPr lang="ru-RU" i="1" dirty="0">
                <a:hlinkClick r:id="rId4"/>
              </a:rPr>
              <a:t> и их проблемам</a:t>
            </a:r>
            <a:endParaRPr lang="ru-RU" dirty="0"/>
          </a:p>
          <a:p>
            <a:r>
              <a:rPr lang="ru-RU" i="1" dirty="0" err="1"/>
              <a:t>Holzheimer</a:t>
            </a:r>
            <a:r>
              <a:rPr lang="ru-RU" i="1" dirty="0"/>
              <a:t>, </a:t>
            </a:r>
            <a:r>
              <a:rPr lang="ru-RU" i="1" dirty="0" err="1"/>
              <a:t>Rene</a:t>
            </a:r>
            <a:r>
              <a:rPr lang="ru-RU" i="1" dirty="0"/>
              <a:t> G.; </a:t>
            </a:r>
            <a:r>
              <a:rPr lang="ru-RU" i="1" dirty="0" err="1"/>
              <a:t>Mannick</a:t>
            </a:r>
            <a:r>
              <a:rPr lang="ru-RU" i="1" dirty="0"/>
              <a:t>, </a:t>
            </a:r>
            <a:r>
              <a:rPr lang="ru-RU" i="1" dirty="0" err="1"/>
              <a:t>John</a:t>
            </a:r>
            <a:r>
              <a:rPr lang="ru-RU" i="1" dirty="0"/>
              <a:t> A.</a:t>
            </a:r>
            <a:r>
              <a:rPr lang="ru-RU" dirty="0"/>
              <a:t> </a:t>
            </a:r>
            <a:r>
              <a:rPr lang="ru-RU" dirty="0" err="1">
                <a:hlinkClick r:id="rId5"/>
              </a:rPr>
              <a:t>Surgical</a:t>
            </a:r>
            <a:r>
              <a:rPr lang="ru-RU" dirty="0">
                <a:hlinkClick r:id="rId5"/>
              </a:rPr>
              <a:t> </a:t>
            </a:r>
            <a:r>
              <a:rPr lang="ru-RU" dirty="0" err="1">
                <a:hlinkClick r:id="rId5"/>
              </a:rPr>
              <a:t>Treatment</a:t>
            </a:r>
            <a:r>
              <a:rPr lang="ru-RU" dirty="0"/>
              <a:t>. — </a:t>
            </a:r>
            <a:r>
              <a:rPr lang="ru-RU" dirty="0" err="1"/>
              <a:t>Munich</a:t>
            </a:r>
            <a:r>
              <a:rPr lang="ru-RU" dirty="0"/>
              <a:t>: </a:t>
            </a:r>
            <a:r>
              <a:rPr lang="ru-RU" dirty="0" err="1"/>
              <a:t>Zuckschwerdt</a:t>
            </a:r>
            <a:r>
              <a:rPr lang="ru-RU" dirty="0"/>
              <a:t> </a:t>
            </a:r>
            <a:r>
              <a:rPr lang="ru-RU" dirty="0" err="1"/>
              <a:t>Publishers</a:t>
            </a:r>
            <a:r>
              <a:rPr lang="ru-RU" dirty="0"/>
              <a:t>, 2001.</a:t>
            </a:r>
          </a:p>
          <a:p>
            <a:r>
              <a:rPr lang="ru-RU" i="1" dirty="0"/>
              <a:t>Иванова В. Д., </a:t>
            </a:r>
            <a:r>
              <a:rPr lang="ru-RU" i="1" dirty="0" err="1"/>
              <a:t>Колсанов</a:t>
            </a:r>
            <a:r>
              <a:rPr lang="ru-RU" i="1" dirty="0"/>
              <a:t> А. В., Миронов А. А., </a:t>
            </a:r>
            <a:r>
              <a:rPr lang="ru-RU" i="1" dirty="0" err="1"/>
              <a:t>Яремин</a:t>
            </a:r>
            <a:r>
              <a:rPr lang="ru-RU" i="1" dirty="0"/>
              <a:t> Б. И.</a:t>
            </a:r>
            <a:r>
              <a:rPr lang="ru-RU" dirty="0"/>
              <a:t> </a:t>
            </a:r>
            <a:r>
              <a:rPr lang="ru-RU" dirty="0">
                <a:hlinkClick r:id="rId6"/>
              </a:rPr>
              <a:t>Операции на костях, ампутации конечностей</a:t>
            </a:r>
            <a:r>
              <a:rPr lang="ru-RU" dirty="0"/>
              <a:t>. — Самара: Офорт</a:t>
            </a:r>
            <a:r>
              <a:rPr lang="ru-RU"/>
              <a:t>, </a:t>
            </a:r>
            <a:r>
              <a:rPr lang="ru-RU" smtClean="0"/>
              <a:t>2001-2020.</a:t>
            </a:r>
            <a:endParaRPr lang="ru-RU" dirty="0"/>
          </a:p>
          <a:p>
            <a:r>
              <a:rPr lang="ru-RU" dirty="0"/>
              <a:t>Николаев А. В. Топографическая анатомия и оперативная хирургия: учебник для медицинских ВУЗов. М.: ГЭОТАР-Медиа, </a:t>
            </a:r>
            <a:r>
              <a:rPr lang="ru-RU" dirty="0" smtClean="0"/>
              <a:t>2021. </a:t>
            </a:r>
            <a:r>
              <a:rPr lang="ru-RU" dirty="0"/>
              <a:t>— 784 c., </a:t>
            </a:r>
            <a:r>
              <a:rPr lang="ru-RU" dirty="0" err="1"/>
              <a:t>илл</a:t>
            </a:r>
            <a:r>
              <a:rPr lang="ru-RU" dirty="0"/>
              <a:t>.</a:t>
            </a:r>
          </a:p>
          <a:p>
            <a:r>
              <a:rPr lang="ru-RU" dirty="0">
                <a:hlinkClick r:id="rId7"/>
              </a:rPr>
              <a:t>Медицина катастроф: травматическая ампутация </a:t>
            </a:r>
            <a:r>
              <a:rPr lang="ru-RU" dirty="0" smtClean="0">
                <a:hlinkClick r:id="rId7"/>
              </a:rPr>
              <a:t>конечности.</a:t>
            </a:r>
            <a:r>
              <a:rPr lang="ru-RU" dirty="0" smtClean="0"/>
              <a:t>2022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4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История</a:t>
            </a:r>
            <a:r>
              <a:rPr lang="ru-RU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Ампутация — одна из древнейших операций. </a:t>
            </a:r>
            <a:r>
              <a:rPr lang="ru-RU" dirty="0">
                <a:hlinkClick r:id="rId2" tooltip="Гиппократ"/>
              </a:rPr>
              <a:t>Гиппократ</a:t>
            </a:r>
            <a:r>
              <a:rPr lang="ru-RU" dirty="0"/>
              <a:t> проводил ампутацию в пределах мертвых тканей, позже </a:t>
            </a:r>
            <a:r>
              <a:rPr lang="ru-RU" dirty="0" err="1">
                <a:hlinkClick r:id="rId3" tooltip="Авл Корнелий Цельс"/>
              </a:rPr>
              <a:t>Цельс</a:t>
            </a:r>
            <a:r>
              <a:rPr lang="ru-RU" dirty="0"/>
              <a:t> предложил проводить её, захватывая здоровые ткани, что было более целесообразно, но в </a:t>
            </a:r>
            <a:r>
              <a:rPr lang="ru-RU" dirty="0">
                <a:hlinkClick r:id="rId4" tooltip="Средневековье"/>
              </a:rPr>
              <a:t>средние века</a:t>
            </a:r>
            <a:r>
              <a:rPr lang="ru-RU" dirty="0"/>
              <a:t> всё это было забыто. В </a:t>
            </a:r>
            <a:r>
              <a:rPr lang="ru-RU" dirty="0">
                <a:hlinkClick r:id="rId5" tooltip="XVI век"/>
              </a:rPr>
              <a:t>XVI веке</a:t>
            </a:r>
            <a:r>
              <a:rPr lang="ru-RU" dirty="0"/>
              <a:t> </a:t>
            </a:r>
            <a:r>
              <a:rPr lang="ru-RU" dirty="0">
                <a:hlinkClick r:id="rId6" tooltip="Паре, Амбруаз"/>
              </a:rPr>
              <a:t>Паре</a:t>
            </a:r>
            <a:r>
              <a:rPr lang="ru-RU" dirty="0"/>
              <a:t> предложил перевязку сосудов вместо прижигания каленым </a:t>
            </a:r>
            <a:r>
              <a:rPr lang="ru-RU" dirty="0">
                <a:hlinkClick r:id="rId7" tooltip="Железо"/>
              </a:rPr>
              <a:t>железом</a:t>
            </a:r>
            <a:r>
              <a:rPr lang="ru-RU" dirty="0"/>
              <a:t> или опускания в кипящее масло, потом </a:t>
            </a:r>
            <a:r>
              <a:rPr lang="ru-RU" dirty="0">
                <a:hlinkClick r:id="rId8" tooltip="Пти, Луи (страница отсутствует)"/>
              </a:rPr>
              <a:t>Луи </a:t>
            </a:r>
            <a:r>
              <a:rPr lang="ru-RU" dirty="0" err="1">
                <a:hlinkClick r:id="rId8" tooltip="Пти, Луи (страница отсутствует)"/>
              </a:rPr>
              <a:t>Пти</a:t>
            </a:r>
            <a:r>
              <a:rPr lang="ru-RU" dirty="0"/>
              <a:t> стал прикрывать культю кожей, и в </a:t>
            </a:r>
            <a:r>
              <a:rPr lang="ru-RU" dirty="0">
                <a:hlinkClick r:id="rId9" tooltip="XIX век"/>
              </a:rPr>
              <a:t>XIX веке</a:t>
            </a:r>
            <a:r>
              <a:rPr lang="ru-RU" dirty="0"/>
              <a:t> </a:t>
            </a:r>
            <a:r>
              <a:rPr lang="ru-RU" dirty="0">
                <a:hlinkClick r:id="rId10" tooltip="Пирогов, Николай Иванович"/>
              </a:rPr>
              <a:t>Пирогов</a:t>
            </a:r>
            <a:r>
              <a:rPr lang="ru-RU" dirty="0"/>
              <a:t> предложил костно-пластические операции.</a:t>
            </a:r>
          </a:p>
        </p:txBody>
      </p:sp>
    </p:spTree>
    <p:extLst>
      <p:ext uri="{BB962C8B-B14F-4D97-AF65-F5344CB8AC3E}">
        <p14:creationId xmlns:p14="http://schemas.microsoft.com/office/powerpoint/2010/main" val="219153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БЕРИК\Desktop\f4c8042049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145" y="4163385"/>
            <a:ext cx="3544855" cy="265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Классификация ампутаций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1. По времени выполнения (по </a:t>
            </a:r>
            <a:r>
              <a:rPr lang="ru-RU" b="1" dirty="0">
                <a:hlinkClick r:id="rId3" tooltip="Куприянов, Пётр Андреевич"/>
              </a:rPr>
              <a:t>П. А. Куприянову</a:t>
            </a:r>
            <a:r>
              <a:rPr lang="ru-RU" b="1" dirty="0"/>
              <a:t> — </a:t>
            </a:r>
            <a:r>
              <a:rPr lang="ru-RU" b="1" dirty="0">
                <a:hlinkClick r:id="rId4" tooltip="Бурденко, Николай Нилович"/>
              </a:rPr>
              <a:t>Н. Н. </a:t>
            </a:r>
            <a:r>
              <a:rPr lang="ru-RU" b="1" dirty="0" smtClean="0">
                <a:hlinkClick r:id="rId4" tooltip="Бурденко, Николай Нилович"/>
              </a:rPr>
              <a:t>Бурденко</a:t>
            </a:r>
            <a:r>
              <a:rPr lang="ru-RU" b="1" dirty="0" smtClean="0"/>
              <a:t>)</a:t>
            </a:r>
            <a:endParaRPr lang="ru-RU" dirty="0"/>
          </a:p>
          <a:p>
            <a:r>
              <a:rPr lang="ru-RU" i="1" dirty="0" smtClean="0"/>
              <a:t>Первичные</a:t>
            </a:r>
            <a:r>
              <a:rPr lang="ru-RU" dirty="0"/>
              <a:t> (в порядке первичной хирургической обработки)</a:t>
            </a:r>
          </a:p>
          <a:p>
            <a:pPr lvl="1"/>
            <a:r>
              <a:rPr lang="ru-RU" dirty="0"/>
              <a:t>Ранние</a:t>
            </a:r>
          </a:p>
          <a:p>
            <a:pPr lvl="1"/>
            <a:r>
              <a:rPr lang="ru-RU" dirty="0"/>
              <a:t>Поздние</a:t>
            </a:r>
          </a:p>
          <a:p>
            <a:r>
              <a:rPr lang="ru-RU" i="1" dirty="0"/>
              <a:t>Вторичные</a:t>
            </a:r>
            <a:r>
              <a:rPr lang="ru-RU" dirty="0"/>
              <a:t> (по поводу осложнений)</a:t>
            </a:r>
          </a:p>
          <a:p>
            <a:r>
              <a:rPr lang="ru-RU" i="1" dirty="0"/>
              <a:t>Повторные</a:t>
            </a:r>
            <a:r>
              <a:rPr lang="ru-RU" dirty="0"/>
              <a:t> (</a:t>
            </a:r>
            <a:r>
              <a:rPr lang="ru-RU" dirty="0" err="1"/>
              <a:t>реампутации</a:t>
            </a:r>
            <a:r>
              <a:rPr lang="ru-RU" dirty="0"/>
              <a:t>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32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712968" cy="6264696"/>
          </a:xfrm>
        </p:spPr>
        <p:txBody>
          <a:bodyPr>
            <a:noAutofit/>
          </a:bodyPr>
          <a:lstStyle/>
          <a:p>
            <a:r>
              <a:rPr lang="ru-RU" sz="1500" b="1" dirty="0"/>
              <a:t>2. По способу усечения </a:t>
            </a:r>
            <a:r>
              <a:rPr lang="ru-RU" sz="1500" b="1" dirty="0" smtClean="0"/>
              <a:t>мягких тканей</a:t>
            </a:r>
            <a:r>
              <a:rPr lang="ru-RU" sz="1500" dirty="0"/>
              <a:t>.</a:t>
            </a:r>
            <a:endParaRPr lang="ru-RU" sz="1500" b="1" dirty="0"/>
          </a:p>
          <a:p>
            <a:r>
              <a:rPr lang="ru-RU" sz="1500" i="1" dirty="0"/>
              <a:t>Круговые</a:t>
            </a:r>
            <a:r>
              <a:rPr lang="ru-RU" sz="1500" dirty="0"/>
              <a:t> — применяются на тех отделах конечностей, где кость равномерно окружена мягкими тканями. Различают следующие виды круговых ампутаций:</a:t>
            </a:r>
          </a:p>
          <a:p>
            <a:pPr lvl="1"/>
            <a:r>
              <a:rPr lang="ru-RU" sz="1500" dirty="0"/>
              <a:t>Гильотинные: все мягкие ткани и кость отсекаются в одной плоскости без оттягивания кожи. Обычно применяются при анаэробной инфекции, особенно </a:t>
            </a:r>
            <a:r>
              <a:rPr lang="ru-RU" sz="1500" dirty="0" err="1"/>
              <a:t>при</a:t>
            </a:r>
            <a:r>
              <a:rPr lang="ru-RU" sz="1500" dirty="0" err="1">
                <a:hlinkClick r:id="rId2" tooltip="Газовая гангрена"/>
              </a:rPr>
              <a:t>газовой</a:t>
            </a:r>
            <a:r>
              <a:rPr lang="ru-RU" sz="1500" dirty="0">
                <a:hlinkClick r:id="rId2" tooltip="Газовая гангрена"/>
              </a:rPr>
              <a:t> гангрене</a:t>
            </a:r>
            <a:r>
              <a:rPr lang="ru-RU" sz="1500" dirty="0"/>
              <a:t>, так как при таком способе культя хорошо аэрируется. Однако при таком способе удаления пораженных тканей образуется порочная культя, требующая </a:t>
            </a:r>
            <a:r>
              <a:rPr lang="ru-RU" sz="1500" dirty="0" err="1"/>
              <a:t>реампутации</a:t>
            </a:r>
            <a:r>
              <a:rPr lang="ru-RU" sz="1500" dirty="0"/>
              <a:t>.</a:t>
            </a:r>
          </a:p>
          <a:p>
            <a:pPr lvl="1"/>
            <a:r>
              <a:rPr lang="ru-RU" sz="1500" dirty="0"/>
              <a:t>Одномоментные: кожа и </a:t>
            </a:r>
            <a:r>
              <a:rPr lang="ru-RU" sz="1500" dirty="0">
                <a:hlinkClick r:id="rId3" tooltip="Подкожная жировая клетчатка"/>
              </a:rPr>
              <a:t>подкожная жировая клетчатка</a:t>
            </a:r>
            <a:r>
              <a:rPr lang="ru-RU" sz="1500" dirty="0"/>
              <a:t> оттягивается проксимально, затем весь слой мягких тканей пересекается ампутационным ножом, а кость перепиливается. Единственное преимущество заключается в быстроте исполнения — такая операция проводится в том случае, если ослабленный больной не может перенести более сложный способ ампутации.</a:t>
            </a:r>
          </a:p>
          <a:p>
            <a:pPr lvl="1"/>
            <a:r>
              <a:rPr lang="ru-RU" sz="1500" dirty="0" err="1"/>
              <a:t>Двухмоментные</a:t>
            </a:r>
            <a:r>
              <a:rPr lang="ru-RU" sz="1500" dirty="0"/>
              <a:t>: сначала рассекается оттянутая проксимально кожа, подкожная жировая клетчатка и поверхностная фасция (1-й момент), затем по краю кожи рассекаются мышцы (2-й момент) и перепиливается кость.</a:t>
            </a:r>
          </a:p>
          <a:p>
            <a:pPr lvl="1"/>
            <a:r>
              <a:rPr lang="ru-RU" sz="1500" dirty="0" err="1"/>
              <a:t>Трехмоментная</a:t>
            </a:r>
            <a:r>
              <a:rPr lang="ru-RU" sz="1500" dirty="0"/>
              <a:t> </a:t>
            </a:r>
            <a:r>
              <a:rPr lang="ru-RU" sz="1500" dirty="0" err="1"/>
              <a:t>конусо</a:t>
            </a:r>
            <a:r>
              <a:rPr lang="ru-RU" sz="1500" dirty="0"/>
              <a:t>-круговая ампутация бедра по </a:t>
            </a:r>
            <a:r>
              <a:rPr lang="ru-RU" sz="1500" dirty="0">
                <a:hlinkClick r:id="rId4" tooltip="Пирогов, Николай Иванович"/>
              </a:rPr>
              <a:t>Н. И. Пирогову</a:t>
            </a:r>
            <a:r>
              <a:rPr lang="ru-RU" sz="1500" dirty="0"/>
              <a:t>: вначале рассекается оттянутая проксимально кожа, подкожная жировая клетчатка и поверхностная фасция (1-й момент), затем по краю кожи рассекаются поверхностные мышцы (2-й момент), далее по краю сократившихся поверхностных мышц рассекаются глубокие мышцы (3-й момент), после чего мягкие ткани сдвигают проксимально </a:t>
            </a:r>
            <a:r>
              <a:rPr lang="ru-RU" sz="1500" dirty="0">
                <a:hlinkClick r:id="rId5" tooltip="Ретрактор (страница отсутствует)"/>
              </a:rPr>
              <a:t>ретрактором</a:t>
            </a:r>
            <a:r>
              <a:rPr lang="ru-RU" sz="1500" dirty="0"/>
              <a:t> и перепиливают кость. Два последних способа ампутации позволяют укрыть опил кости мягкими тканями, образующими «конус».</a:t>
            </a:r>
          </a:p>
          <a:p>
            <a:r>
              <a:rPr lang="ru-RU" sz="1500" i="1" dirty="0"/>
              <a:t>Эллипсовидные</a:t>
            </a:r>
            <a:endParaRPr lang="ru-RU" sz="1500" dirty="0"/>
          </a:p>
          <a:p>
            <a:r>
              <a:rPr lang="ru-RU" sz="1500" i="1" dirty="0"/>
              <a:t>Лоскутные</a:t>
            </a:r>
            <a:r>
              <a:rPr lang="ru-RU" sz="1500" dirty="0"/>
              <a:t> — обычно производятся на </a:t>
            </a:r>
            <a:r>
              <a:rPr lang="ru-RU" sz="1500" dirty="0">
                <a:hlinkClick r:id="rId6" tooltip="Голень"/>
              </a:rPr>
              <a:t>голени</a:t>
            </a:r>
            <a:r>
              <a:rPr lang="ru-RU" sz="1500" dirty="0"/>
              <a:t> и </a:t>
            </a:r>
            <a:r>
              <a:rPr lang="ru-RU" sz="1500" dirty="0">
                <a:hlinkClick r:id="rId7" tooltip="Предплечье"/>
              </a:rPr>
              <a:t>предплечье</a:t>
            </a:r>
            <a:r>
              <a:rPr lang="ru-RU" sz="1500" dirty="0"/>
              <a:t>.</a:t>
            </a:r>
          </a:p>
          <a:p>
            <a:pPr lvl="1"/>
            <a:r>
              <a:rPr lang="ru-RU" sz="1500" dirty="0" err="1"/>
              <a:t>Однолоскутные</a:t>
            </a:r>
            <a:endParaRPr lang="ru-RU" sz="1500" dirty="0"/>
          </a:p>
          <a:p>
            <a:pPr lvl="1"/>
            <a:r>
              <a:rPr lang="ru-RU" sz="1500" dirty="0" err="1"/>
              <a:t>Двухлоскутные</a:t>
            </a:r>
            <a:r>
              <a:rPr lang="ru-RU" sz="1500" dirty="0"/>
              <a:t> (с </a:t>
            </a:r>
            <a:r>
              <a:rPr lang="ru-RU" sz="1500" dirty="0" err="1"/>
              <a:t>передне</a:t>
            </a:r>
            <a:r>
              <a:rPr lang="ru-RU" sz="1500" dirty="0"/>
              <a:t>-задними и </a:t>
            </a:r>
            <a:r>
              <a:rPr lang="ru-RU" sz="1500" dirty="0" err="1"/>
              <a:t>кособоковыми</a:t>
            </a:r>
            <a:r>
              <a:rPr lang="ru-RU" sz="1500" dirty="0"/>
              <a:t> лоскутами)</a:t>
            </a:r>
          </a:p>
          <a:p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406322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txBody>
          <a:bodyPr>
            <a:normAutofit/>
          </a:bodyPr>
          <a:lstStyle/>
          <a:p>
            <a:r>
              <a:rPr lang="ru-RU" b="1" dirty="0"/>
              <a:t>3. По отношению к </a:t>
            </a:r>
            <a:r>
              <a:rPr lang="ru-RU" i="1" dirty="0" err="1" smtClean="0"/>
              <a:t>Субпериостальные</a:t>
            </a:r>
            <a:r>
              <a:rPr lang="ru-RU" dirty="0"/>
              <a:t> — пластический способ, при котором опил кости покрывается лоскутами надкостницы с удаляемой части;</a:t>
            </a:r>
          </a:p>
          <a:p>
            <a:r>
              <a:rPr lang="ru-RU" i="1" dirty="0" err="1"/>
              <a:t>Апериостальные</a:t>
            </a:r>
            <a:r>
              <a:rPr lang="ru-RU" dirty="0"/>
              <a:t> — способ ампутации у взрослых, при котором на протяжении 4 см остается оголенная кость. При этом способе надкостницу пересекают скальпелем и сдвигают </a:t>
            </a:r>
            <a:r>
              <a:rPr lang="ru-RU" dirty="0">
                <a:hlinkClick r:id="rId2" tooltip="Распатор"/>
              </a:rPr>
              <a:t>распатором</a:t>
            </a:r>
            <a:r>
              <a:rPr lang="ru-RU" dirty="0"/>
              <a:t> </a:t>
            </a:r>
            <a:r>
              <a:rPr lang="ru-RU" dirty="0" err="1"/>
              <a:t>Фарабефа</a:t>
            </a:r>
            <a:r>
              <a:rPr lang="ru-RU" dirty="0"/>
              <a:t> дистально на расстояние не менее 0,5 см, а распиливание кости ведут на расстоянии 2-3 мм </a:t>
            </a:r>
            <a:r>
              <a:rPr lang="ru-RU" dirty="0" err="1"/>
              <a:t>дистальнее</a:t>
            </a:r>
            <a:r>
              <a:rPr lang="ru-RU" dirty="0"/>
              <a:t> от ровного проксимального края надкостницы;</a:t>
            </a:r>
          </a:p>
          <a:p>
            <a:r>
              <a:rPr lang="ru-RU" i="1" dirty="0" err="1"/>
              <a:t>Периостальные</a:t>
            </a:r>
            <a:r>
              <a:rPr lang="ru-RU" dirty="0"/>
              <a:t> — надкостницу рассекают </a:t>
            </a:r>
            <a:r>
              <a:rPr lang="ru-RU" dirty="0" err="1"/>
              <a:t>дистальнее</a:t>
            </a:r>
            <a:r>
              <a:rPr lang="ru-RU" dirty="0"/>
              <a:t> уровня распила кости и оттягивают проксимально, чтобы далее укрыть ею опил кости. Метод применим только в детской хирургии вследствие хорошей эластичности надкостницы у детей; подобная операция у взрослых приводит к повреждению надкостницы, ведущему к её окостенению с образованием </a:t>
            </a:r>
            <a:r>
              <a:rPr lang="ru-RU" dirty="0">
                <a:hlinkClick r:id="rId3" tooltip="Остеофит"/>
              </a:rPr>
              <a:t>остеофитов</a:t>
            </a:r>
            <a:r>
              <a:rPr lang="ru-RU" dirty="0"/>
              <a:t>, которые становятся причиной формирования порочной культи.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12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6886" y="0"/>
            <a:ext cx="8199286" cy="5085184"/>
          </a:xfrm>
        </p:spPr>
        <p:txBody>
          <a:bodyPr>
            <a:noAutofit/>
          </a:bodyPr>
          <a:lstStyle/>
          <a:p>
            <a:r>
              <a:rPr lang="ru-RU" sz="2300" b="1" dirty="0"/>
              <a:t>4. По способу закрытия костного </a:t>
            </a:r>
            <a:r>
              <a:rPr lang="ru-RU" sz="2300" b="1" dirty="0" err="1" smtClean="0"/>
              <a:t>опила</a:t>
            </a:r>
            <a:r>
              <a:rPr lang="ru-RU" sz="2300" dirty="0" err="1" smtClean="0"/>
              <a:t>Костно</a:t>
            </a:r>
            <a:r>
              <a:rPr lang="ru-RU" sz="2300" dirty="0" smtClean="0"/>
              <a:t>-пластическая </a:t>
            </a:r>
            <a:r>
              <a:rPr lang="ru-RU" sz="2300" dirty="0"/>
              <a:t>ампутация по методу Пирогова (1867)</a:t>
            </a:r>
          </a:p>
          <a:p>
            <a:r>
              <a:rPr lang="ru-RU" sz="2300" i="1" dirty="0"/>
              <a:t>Костнопластические</a:t>
            </a:r>
            <a:r>
              <a:rPr lang="ru-RU" sz="2300" dirty="0"/>
              <a:t> (применяются обычно при ампутации нижних конечностей — например, </a:t>
            </a:r>
            <a:r>
              <a:rPr lang="ru-RU" sz="2300" dirty="0">
                <a:hlinkClick r:id="rId2" tooltip="Операция Пирогова"/>
              </a:rPr>
              <a:t>ампутация голени по Пирогову</a:t>
            </a:r>
            <a:r>
              <a:rPr lang="ru-RU" sz="2300" dirty="0"/>
              <a:t>, по </a:t>
            </a:r>
            <a:r>
              <a:rPr lang="ru-RU" sz="2300" dirty="0" err="1"/>
              <a:t>Биру</a:t>
            </a:r>
            <a:r>
              <a:rPr lang="ru-RU" sz="2300" dirty="0"/>
              <a:t>, ампутация бедра по </a:t>
            </a:r>
            <a:r>
              <a:rPr lang="ru-RU" sz="2300" dirty="0" err="1"/>
              <a:t>Гритти</a:t>
            </a:r>
            <a:r>
              <a:rPr lang="ru-RU" sz="2300" dirty="0"/>
              <a:t>-Шимановскому-Альбрехту). При этом способе опил укрывают костным лоскутом (например, при удалении голени по Пирогову — лоскутом </a:t>
            </a:r>
            <a:r>
              <a:rPr lang="ru-RU" sz="2300" dirty="0">
                <a:hlinkClick r:id="rId3" tooltip="Пяточная кость"/>
              </a:rPr>
              <a:t>пяточной кости</a:t>
            </a:r>
            <a:r>
              <a:rPr lang="ru-RU" sz="2300" dirty="0"/>
              <a:t>), что позволяет сформировать полноценную опорную культю благодаря отсутствию </a:t>
            </a:r>
            <a:r>
              <a:rPr lang="ru-RU" sz="2300" dirty="0" err="1">
                <a:hlinkClick r:id="rId4" tooltip="Травма"/>
              </a:rPr>
              <a:t>травматизации</a:t>
            </a:r>
            <a:r>
              <a:rPr lang="ru-RU" sz="2300" dirty="0"/>
              <a:t> мягких тканей </a:t>
            </a:r>
            <a:r>
              <a:rPr lang="ru-RU" sz="2300" dirty="0" err="1"/>
              <a:t>опилом</a:t>
            </a:r>
            <a:r>
              <a:rPr lang="ru-RU" sz="2300" dirty="0"/>
              <a:t> кости.</a:t>
            </a:r>
          </a:p>
          <a:p>
            <a:r>
              <a:rPr lang="ru-RU" sz="2300" i="1" dirty="0" err="1"/>
              <a:t>Периостопластические</a:t>
            </a:r>
            <a:endParaRPr lang="ru-RU" sz="2300" dirty="0"/>
          </a:p>
          <a:p>
            <a:r>
              <a:rPr lang="ru-RU" sz="2300" i="1" dirty="0" err="1"/>
              <a:t>Тенопластические</a:t>
            </a:r>
            <a:r>
              <a:rPr lang="ru-RU" sz="2300" dirty="0"/>
              <a:t> (напр., ампутация бедра по </a:t>
            </a:r>
            <a:r>
              <a:rPr lang="ru-RU" sz="2300" dirty="0" err="1"/>
              <a:t>Каллендеру</a:t>
            </a:r>
            <a:r>
              <a:rPr lang="ru-RU" sz="2300" dirty="0"/>
              <a:t>)</a:t>
            </a:r>
          </a:p>
          <a:p>
            <a:r>
              <a:rPr lang="ru-RU" sz="2300" i="1" dirty="0" err="1"/>
              <a:t>Миопластические</a:t>
            </a:r>
            <a:r>
              <a:rPr lang="ru-RU" sz="2300" dirty="0"/>
              <a:t> (над </a:t>
            </a:r>
            <a:r>
              <a:rPr lang="ru-RU" sz="2300" dirty="0" err="1"/>
              <a:t>опилом</a:t>
            </a:r>
            <a:r>
              <a:rPr lang="ru-RU" sz="2300" dirty="0"/>
              <a:t> кости мышцы сшиваются практически всегда, кроме тяжелых огнестрельных ранений, анаэробной инфекции, сосудистой патологии)</a:t>
            </a:r>
          </a:p>
          <a:p>
            <a:r>
              <a:rPr lang="ru-RU" sz="2300" i="1" dirty="0"/>
              <a:t>С пластикой кожно-подкожно-фасциальными лоскутами</a:t>
            </a:r>
            <a:endParaRPr lang="ru-RU" sz="2300" dirty="0"/>
          </a:p>
          <a:p>
            <a:r>
              <a:rPr lang="ru-RU" sz="2300" i="1" dirty="0"/>
              <a:t>Без закрытия культи</a:t>
            </a:r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val="2313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БЕРИК\Desktop\1345316512_reinberg_v.1-12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8" y="3193974"/>
            <a:ext cx="1733550" cy="352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Показания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«Ампутация выполняется как средство спасения жизни больного, когда все средства спасения конечности исчерпаны» (В. А. </a:t>
            </a:r>
            <a:r>
              <a:rPr lang="ru-RU" dirty="0" err="1"/>
              <a:t>Оппель</a:t>
            </a:r>
            <a:r>
              <a:rPr lang="ru-RU" dirty="0"/>
              <a:t>). В настоящее время уменьшение количества ампутаций и снижение их уровня является одной из важнейших задач здравоохранения.</a:t>
            </a:r>
          </a:p>
        </p:txBody>
      </p:sp>
      <p:pic>
        <p:nvPicPr>
          <p:cNvPr id="3074" name="Picture 2" descr="C:\Users\БЕРИК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475" y="4867275"/>
            <a:ext cx="2295525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2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892480" cy="6480720"/>
          </a:xfrm>
        </p:spPr>
        <p:txBody>
          <a:bodyPr>
            <a:normAutofit/>
          </a:bodyPr>
          <a:lstStyle/>
          <a:p>
            <a:r>
              <a:rPr lang="ru-RU" b="1" dirty="0"/>
              <a:t>Осложнения заболеваний сосудов при невозможности реконструктивного лечения</a:t>
            </a:r>
            <a:r>
              <a:rPr lang="ru-RU" dirty="0"/>
              <a:t> (сухая гангрена конечности, хроническая критическая </a:t>
            </a:r>
            <a:r>
              <a:rPr lang="ru-RU" dirty="0">
                <a:hlinkClick r:id="rId2" tooltip="Ишемия"/>
              </a:rPr>
              <a:t>ишемия</a:t>
            </a:r>
            <a:r>
              <a:rPr lang="ru-RU" dirty="0"/>
              <a:t> конечности — стадии III—IV по классификации </a:t>
            </a:r>
            <a:r>
              <a:rPr lang="ru-RU" dirty="0" err="1"/>
              <a:t>Fontain</a:t>
            </a:r>
            <a:r>
              <a:rPr lang="ru-RU" dirty="0"/>
              <a:t>-Покровского — при невозможности её купирования, острая необратимая ишемия конечности, синяя </a:t>
            </a:r>
            <a:r>
              <a:rPr lang="ru-RU" dirty="0" err="1"/>
              <a:t>флегмазия</a:t>
            </a:r>
            <a:r>
              <a:rPr lang="ru-RU" dirty="0"/>
              <a:t> — тотальный </a:t>
            </a:r>
            <a:r>
              <a:rPr lang="ru-RU" dirty="0">
                <a:hlinkClick r:id="rId3" tooltip="Тромбоз"/>
              </a:rPr>
              <a:t>тромбоз</a:t>
            </a:r>
            <a:r>
              <a:rPr lang="ru-RU" dirty="0"/>
              <a:t> всех венозных стволов, белая </a:t>
            </a:r>
            <a:r>
              <a:rPr lang="ru-RU" dirty="0" err="1"/>
              <a:t>флегмазия</a:t>
            </a:r>
            <a:r>
              <a:rPr lang="ru-RU" dirty="0"/>
              <a:t> — тотальный тромбоз артерий и вен конечности). Решение об ампутации принимается только совместно с сосудистым хирургом. Реконструктивная сосудистая операция менее </a:t>
            </a:r>
            <a:r>
              <a:rPr lang="ru-RU" dirty="0" err="1"/>
              <a:t>травматична</a:t>
            </a:r>
            <a:r>
              <a:rPr lang="ru-RU" dirty="0"/>
              <a:t> для больного, чем ампутация. Однако в случае необратимой ишемии конечности выполнение ампутации является единственно возможным методом спасения пациента, так как восстановление кровотока в конечности может привести к гибели на фоне тяжелейшего </a:t>
            </a:r>
            <a:r>
              <a:rPr lang="ru-RU" dirty="0" err="1"/>
              <a:t>реперфузионного</a:t>
            </a:r>
            <a:r>
              <a:rPr lang="ru-RU" dirty="0"/>
              <a:t> синдрома.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167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Бегущая строка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Garamond-Trebuchet M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тражение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Эмблема</Template>
  <TotalTime>66</TotalTime>
  <Words>1248</Words>
  <Application>Microsoft Office PowerPoint</Application>
  <PresentationFormat>Экран (4:3)</PresentationFormat>
  <Paragraphs>124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Garamond</vt:lpstr>
      <vt:lpstr>Gill Sans MT</vt:lpstr>
      <vt:lpstr>Times New Roman</vt:lpstr>
      <vt:lpstr>Trebuchet MS</vt:lpstr>
      <vt:lpstr>Badge</vt:lpstr>
      <vt:lpstr>Федеральное государственное бюджетное образовательное                 учреждение высшего профессионального образования        «Красноярский государственный медицинский университет                       имени профессора В. Ф. </vt:lpstr>
      <vt:lpstr>Введение</vt:lpstr>
      <vt:lpstr>История:</vt:lpstr>
      <vt:lpstr>Классификация ампутаций </vt:lpstr>
      <vt:lpstr>Презентация PowerPoint</vt:lpstr>
      <vt:lpstr>Презентация PowerPoint</vt:lpstr>
      <vt:lpstr>Презентация PowerPoint</vt:lpstr>
      <vt:lpstr>Показания</vt:lpstr>
      <vt:lpstr>Презентация PowerPoint</vt:lpstr>
      <vt:lpstr>Презентация PowerPoint</vt:lpstr>
      <vt:lpstr>Презентация PowerPoint</vt:lpstr>
      <vt:lpstr>Моменты оперативного приема</vt:lpstr>
      <vt:lpstr>Презентация PowerPoint</vt:lpstr>
      <vt:lpstr>Травматическая ампутация</vt:lpstr>
      <vt:lpstr>Современные возможности протезирования ампутированных конечностей </vt:lpstr>
      <vt:lpstr>Презентация PowerPoint</vt:lpstr>
      <vt:lpstr>Виды протезов для восстановления конечностей</vt:lpstr>
      <vt:lpstr>Презентация PowerPoint</vt:lpstr>
      <vt:lpstr>Презентация PowerPoint</vt:lpstr>
      <vt:lpstr>Виды протезов верхних конечностей</vt:lpstr>
      <vt:lpstr>Чувствительный протез руки SmartHand</vt:lpstr>
      <vt:lpstr>Презентация PowerPoint</vt:lpstr>
      <vt:lpstr>Виды протезирования нижних конечностей</vt:lpstr>
      <vt:lpstr>Презентация PowerPoint</vt:lpstr>
      <vt:lpstr>Виды протезов в зависимости от наличия модуля</vt:lpstr>
      <vt:lpstr>Презентация PowerPoint</vt:lpstr>
      <vt:lpstr>Презентация PowerPoint</vt:lpstr>
      <vt:lpstr>Использованная литература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БЕРИК</dc:creator>
  <cp:lastModifiedBy>Учетная запись Майкрософт</cp:lastModifiedBy>
  <cp:revision>6</cp:revision>
  <dcterms:created xsi:type="dcterms:W3CDTF">2015-04-28T15:57:12Z</dcterms:created>
  <dcterms:modified xsi:type="dcterms:W3CDTF">2023-06-21T19:33:54Z</dcterms:modified>
</cp:coreProperties>
</file>