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3~1\AppData\Local\Temp\Rar$DRa4236.12119\Foto_v_PDF_2021-02-08_18-46-33\Foto_v_PDF_2021-02-08_18-46-33_page-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231" y="0"/>
            <a:ext cx="4845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ПОНЯТИЕ О ТЕЛЕСНОМ ПОВРЕЖДЕНИИ</a:t>
            </a:r>
          </a:p>
          <a:p>
            <a:r>
              <a:rPr lang="ru-RU" dirty="0"/>
              <a:t>Уголовное право определяет телесное повреждение как противоправное, умышленное или неосторожное причинение вреда здоровью. Объектом преступных деяний при этом является, таким образом, здоровье потерпевшего.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6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344210"/>
              </p:ext>
            </p:extLst>
          </p:nvPr>
        </p:nvGraphicFramePr>
        <p:xfrm>
          <a:off x="251520" y="332656"/>
          <a:ext cx="8229600" cy="540059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71514">
                <a:tc>
                  <a:txBody>
                    <a:bodyPr/>
                    <a:lstStyle/>
                    <a:p>
                      <a:r>
                        <a:rPr lang="ru-RU" b="1" dirty="0"/>
                        <a:t>Преимущественно анатомические повреждения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Преимущественно функциональные повреждения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1. Ссадины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1. Причинение боли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2. Кровоподтеки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2. Шок от удара в рефлексогенную зону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/>
                        <a:t>3. Раны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3. Сотрясение мозга и других внутренних органов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4. Растяжения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/>
                        <a:t>4. Нарушение функции дыхания (в результате наличия механических препятствий для него — механическая асфиксия)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5. Вывихи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6. Переломы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/>
                        <a:t>7. Разрывы внутренних органов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ru-RU"/>
                        <a:t>8. Размятие (размозжение) органа или части тела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865">
                <a:tc>
                  <a:txBody>
                    <a:bodyPr/>
                    <a:lstStyle/>
                    <a:p>
                      <a:r>
                        <a:rPr lang="ru-RU" dirty="0"/>
                        <a:t>9. Отделение (отрыв) части тела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22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80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Классификация повреждений</a:t>
            </a:r>
          </a:p>
          <a:p>
            <a:r>
              <a:rPr lang="ru-RU" dirty="0"/>
              <a:t>В настоящее время большинством травматологов используется классификация механической травмы, предложенная А. В. Капланом, В. Ф. </a:t>
            </a:r>
            <a:r>
              <a:rPr lang="ru-RU" dirty="0" err="1"/>
              <a:t>Пожарийским</a:t>
            </a:r>
            <a:r>
              <a:rPr lang="ru-RU" dirty="0"/>
              <a:t>, В.М. </a:t>
            </a:r>
            <a:r>
              <a:rPr lang="ru-RU" dirty="0" err="1"/>
              <a:t>Лирцманом</a:t>
            </a:r>
            <a:r>
              <a:rPr lang="ru-RU" dirty="0"/>
              <a:t> в 1975 году. В основу этой классификации положены общие свойства травмы, характер которых определяет- -направленность диагностики и лечения, а во многом ^</a:t>
            </a:r>
            <a:r>
              <a:rPr lang="ru-RU" dirty="0" err="1"/>
              <a:t>и^исход</a:t>
            </a:r>
            <a:r>
              <a:rPr lang="ru-RU" dirty="0"/>
              <a:t>., б соответствии с этой классификацией различаются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7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62575"/>
              </p:ext>
            </p:extLst>
          </p:nvPr>
        </p:nvGraphicFramePr>
        <p:xfrm>
          <a:off x="539549" y="476673"/>
          <a:ext cx="8208914" cy="6120679"/>
        </p:xfrm>
        <a:graphic>
          <a:graphicData uri="http://schemas.openxmlformats.org/drawingml/2006/table">
            <a:tbl>
              <a:tblPr/>
              <a:tblGrid>
                <a:gridCol w="4104457"/>
                <a:gridCol w="4104457"/>
              </a:tblGrid>
              <a:tr h="1304017">
                <a:tc>
                  <a:txBody>
                    <a:bodyPr/>
                    <a:lstStyle/>
                    <a:p>
                      <a:r>
                        <a:rPr lang="ru-RU" sz="1500" dirty="0"/>
                        <a:t>ИЗОЛИРОВАННЫЕ ПОВРЕЖДЕНИЯ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— повреждение одного участка тела, одного внутреннего органа, одного сегмента опорно-двигательного аппарата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5554">
                <a:tc>
                  <a:txBody>
                    <a:bodyPr/>
                    <a:lstStyle/>
                    <a:p>
                      <a:r>
                        <a:rPr lang="ru-RU" sz="1500"/>
                        <a:t>МНОЖЕСТВЕННЫЕ ПОВРЕЖДЕНИЯ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— травмы двух и более органов одной полости (одной функциональной направленности), или травмы двух и более сегментов опорно-двигательного аппарата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7091">
                <a:tc>
                  <a:txBody>
                    <a:bodyPr/>
                    <a:lstStyle/>
                    <a:p>
                      <a:r>
                        <a:rPr lang="ru-RU" sz="1500"/>
                        <a:t>СОЧЕТАННЫЕ ПОВРЕЖДЕНИЯ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— травмы двух или более органов разных полостей (разной функциональной направленности), или травмы внутренних органов в сочетании с травмами опорно-двигательного аппарата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017">
                <a:tc>
                  <a:txBody>
                    <a:bodyPr/>
                    <a:lstStyle/>
                    <a:p>
                      <a:r>
                        <a:rPr lang="ru-RU" sz="1500"/>
                        <a:t>КОМБИНИРОВАННЫЕ ПОВРЕЖДЕНИЯ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— травмы, возникшие от действия двух или более различных </a:t>
                      </a:r>
                      <a:r>
                        <a:rPr lang="ru-RU" sz="1500" dirty="0" err="1"/>
                        <a:t>поврежда</a:t>
                      </a:r>
                      <a:r>
                        <a:rPr lang="ru-RU" sz="1500" dirty="0"/>
                        <a:t> </a:t>
                      </a:r>
                      <a:r>
                        <a:rPr lang="ru-RU" sz="1500" dirty="0" err="1"/>
                        <a:t>ющих</a:t>
                      </a:r>
                      <a:r>
                        <a:rPr lang="ru-RU" sz="1500" dirty="0"/>
                        <a:t> факторов (механических, термических, радиационных и др.).</a:t>
                      </a: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8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</a:t>
            </a:r>
            <a:r>
              <a:rPr lang="ru-RU" dirty="0" smtClean="0"/>
              <a:t>1986</a:t>
            </a:r>
          </a:p>
          <a:p>
            <a:r>
              <a:rPr lang="ru-RU" dirty="0" err="1" smtClean="0"/>
              <a:t>Клевно</a:t>
            </a:r>
            <a:r>
              <a:rPr lang="ru-RU" dirty="0" smtClean="0"/>
              <a:t> В.А. </a:t>
            </a:r>
            <a:r>
              <a:rPr lang="ru-RU" smtClean="0"/>
              <a:t>Судебно-медицинская экспертиза 2015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04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Судебно-медицинская травматология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653136"/>
            <a:ext cx="3416424" cy="9856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Выполнил : Антонов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Судебно-медицинская травматология — один из наиболее важных и сложных разделов судебной медицины. Сущность его составляет учение о повреждениях и смерти от различных видов внешнего воздействия на организм человека.</a:t>
            </a:r>
          </a:p>
          <a:p>
            <a:r>
              <a:rPr lang="ru-RU" dirty="0"/>
              <a:t>Травма вообще и механическая, в частности, является ведущей причиной насильственной смерти. И среди структуры всей смертности механическая травма занимает третье место (после сердечно-сосудистых и онкологических заболеваний), а в возрасте 14—45 лет — даже первое.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4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Иногда понятие «травма» трактуется очень узко; под нею понимаются только повреждения, причиняемые механическими факторами. Понятие «травма» гораздо шире. В него следует включать все повреждения, возникающие от воздействия факторов внешней среды.</a:t>
            </a:r>
          </a:p>
          <a:p>
            <a:r>
              <a:rPr lang="ru-RU" dirty="0"/>
              <a:t>Все многочисленные факторы внешней среды, которые могут вызывать и вызывают повреждения, можно разделить на 4 группы: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5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ФИЗИЧЕСКИЕ ФАКТОРЫ. Сюда включаются:</a:t>
            </a:r>
          </a:p>
          <a:p>
            <a:r>
              <a:rPr lang="ru-RU" dirty="0"/>
              <a:t>— механические факторы (тупые предметы, острые предметы, огнестрельное оружие, боеприпасы и взрывчатые вещества);</a:t>
            </a:r>
          </a:p>
          <a:p>
            <a:r>
              <a:rPr lang="ru-RU" dirty="0"/>
              <a:t>— температурные факторы (действие высокой или низкой температуры);</a:t>
            </a:r>
          </a:p>
          <a:p>
            <a:r>
              <a:rPr lang="ru-RU" dirty="0"/>
              <a:t>— электрические факторы .(действие технического или атмосферного электричества);</a:t>
            </a:r>
          </a:p>
          <a:p>
            <a:r>
              <a:rPr lang="ru-RU" dirty="0"/>
              <a:t>— действие лучистой энергий;</a:t>
            </a:r>
          </a:p>
          <a:p>
            <a:r>
              <a:rPr lang="ru-RU" dirty="0"/>
              <a:t>— действие высокого или низкого атмосферного давления (баротравма.).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2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ХИМИЧЕСКИЕ </a:t>
            </a:r>
            <a:r>
              <a:rPr lang="ru-RU" dirty="0"/>
              <a:t>ФАКТОРЫ, вызывающие расстройство здоровья в виде отравления и, в ряде случаев, смерть. По цели применения, их можно разделить на:</a:t>
            </a:r>
          </a:p>
          <a:p>
            <a:r>
              <a:rPr lang="ru-RU" dirty="0"/>
              <a:t>Промышленные (органические растворители, топлива, красители и многие другие);</a:t>
            </a:r>
          </a:p>
          <a:p>
            <a:r>
              <a:rPr lang="ru-RU" dirty="0"/>
              <a:t>Ядохимикаты;</a:t>
            </a:r>
          </a:p>
          <a:p>
            <a:r>
              <a:rPr lang="ru-RU" dirty="0"/>
              <a:t>Лекарственные вещества;</a:t>
            </a:r>
          </a:p>
          <a:p>
            <a:r>
              <a:rPr lang="ru-RU" dirty="0"/>
              <a:t>Бытовые химикалии;</a:t>
            </a:r>
          </a:p>
          <a:p>
            <a:r>
              <a:rPr lang="ru-RU" dirty="0"/>
              <a:t>Боевые Отравляющие вещества.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6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3. БИОЛОГИЧЕСКИЕ ФАКТОРЫ (ядовитые животные, растения, микроорганизмы).</a:t>
            </a:r>
          </a:p>
        </p:txBody>
      </p:sp>
    </p:spTree>
    <p:extLst>
      <p:ext uri="{BB962C8B-B14F-4D97-AF65-F5344CB8AC3E}">
        <p14:creationId xmlns:p14="http://schemas.microsoft.com/office/powerpoint/2010/main" val="32046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4</a:t>
            </a:r>
            <a:r>
              <a:rPr lang="ru-RU" dirty="0"/>
              <a:t>. ПСИХИЧЕСКИЕ, среди которых можно выделить: макросоциальные (например, войны, вооруженные конфликты, массовые беспорядки и т. п.), и </a:t>
            </a:r>
            <a:r>
              <a:rPr lang="ru-RU" dirty="0" err="1"/>
              <a:t>микросоциальные</a:t>
            </a:r>
            <a:r>
              <a:rPr lang="ru-RU" dirty="0"/>
              <a:t>, представляющие собой отрицательное воздействие человеческих отношений, чаще всего в быту.</a:t>
            </a:r>
          </a:p>
          <a:p>
            <a:r>
              <a:rPr lang="ru-RU" dirty="0"/>
              <a:t>Повреждения могут встречаться либо редко, либо чаще, в зависимости от распространения внешних факторов и условий взаимоотношения людей между собой и окружающей средой.</a:t>
            </a:r>
          </a:p>
          <a:p>
            <a:r>
              <a:rPr lang="ru-RU" dirty="0"/>
              <a:t>Анализируя травмы за какой-то период времени, говорят о травматизме. Под ТРАВМАТИЗМОМ понимают совокупность вновь возникших травм за определенный промежуток времени у определенных групп населения, находившихся в сходных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0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Исходя </a:t>
            </a:r>
            <a:r>
              <a:rPr lang="ru-RU" dirty="0"/>
              <a:t>из этого определения, различают 5 видов травматизма:</a:t>
            </a:r>
          </a:p>
          <a:p>
            <a:r>
              <a:rPr lang="ru-RU" dirty="0"/>
              <a:t>ТРАНСПОРТНЫЙ (автомобильный, мотоциклетный, железнодорожный, авиационный, тракторный, водный, гужевой, велосипедный);</a:t>
            </a:r>
          </a:p>
          <a:p>
            <a:r>
              <a:rPr lang="ru-RU" dirty="0"/>
              <a:t>БЫТОВОЙ (умышленный, неосторожный);</a:t>
            </a:r>
          </a:p>
          <a:p>
            <a:r>
              <a:rPr lang="ru-RU" dirty="0"/>
              <a:t>ПРОИЗВОДСТВЕННЫЙ (промышленный, сельскохозяйственный) ;</a:t>
            </a:r>
          </a:p>
          <a:p>
            <a:r>
              <a:rPr lang="ru-RU" dirty="0"/>
              <a:t>СПОРТИВНЫЙ (при организованных или неорганизованных занятиях спортом);</a:t>
            </a:r>
          </a:p>
          <a:p>
            <a:r>
              <a:rPr lang="ru-RU" dirty="0"/>
              <a:t>ВОЕННЫЙ (мирного времени, военного времени).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Судебно-медицинская травматология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Сасанчес</dc:creator>
  <cp:lastModifiedBy>Сасанчес</cp:lastModifiedBy>
  <cp:revision>4</cp:revision>
  <dcterms:created xsi:type="dcterms:W3CDTF">2021-02-06T22:35:51Z</dcterms:created>
  <dcterms:modified xsi:type="dcterms:W3CDTF">2021-02-08T13:26:35Z</dcterms:modified>
</cp:coreProperties>
</file>