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55" r:id="rId4"/>
    <p:sldId id="327" r:id="rId5"/>
    <p:sldId id="328" r:id="rId6"/>
    <p:sldId id="329" r:id="rId7"/>
    <p:sldId id="330" r:id="rId8"/>
    <p:sldId id="331" r:id="rId9"/>
    <p:sldId id="332" r:id="rId10"/>
    <p:sldId id="340" r:id="rId11"/>
    <p:sldId id="326" r:id="rId12"/>
    <p:sldId id="341" r:id="rId13"/>
    <p:sldId id="342" r:id="rId14"/>
    <p:sldId id="296" r:id="rId15"/>
    <p:sldId id="258" r:id="rId16"/>
    <p:sldId id="297" r:id="rId17"/>
    <p:sldId id="298" r:id="rId18"/>
    <p:sldId id="343" r:id="rId19"/>
    <p:sldId id="299" r:id="rId20"/>
    <p:sldId id="301" r:id="rId21"/>
    <p:sldId id="302" r:id="rId22"/>
    <p:sldId id="344" r:id="rId23"/>
    <p:sldId id="345" r:id="rId24"/>
    <p:sldId id="346" r:id="rId25"/>
    <p:sldId id="360" r:id="rId26"/>
    <p:sldId id="356" r:id="rId27"/>
    <p:sldId id="349" r:id="rId28"/>
    <p:sldId id="358" r:id="rId29"/>
    <p:sldId id="359" r:id="rId30"/>
    <p:sldId id="335" r:id="rId31"/>
    <p:sldId id="322" r:id="rId32"/>
    <p:sldId id="350" r:id="rId33"/>
    <p:sldId id="351" r:id="rId34"/>
    <p:sldId id="323" r:id="rId35"/>
    <p:sldId id="352" r:id="rId36"/>
    <p:sldId id="35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BBA54-DAA7-48A0-8433-8F1C8BE13E0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987AC-4E33-46FD-96D3-6A06D1663B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69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987AC-4E33-46FD-96D3-6A06D1663B8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6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8349-6398-4EFD-9F30-F64B2B90BA2B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221-20AC-40A9-AB44-67919FCD6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8349-6398-4EFD-9F30-F64B2B90BA2B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221-20AC-40A9-AB44-67919FCD6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8349-6398-4EFD-9F30-F64B2B90BA2B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221-20AC-40A9-AB44-67919FCD6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8349-6398-4EFD-9F30-F64B2B90BA2B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221-20AC-40A9-AB44-67919FCD6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8349-6398-4EFD-9F30-F64B2B90BA2B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221-20AC-40A9-AB44-67919FCD6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8349-6398-4EFD-9F30-F64B2B90BA2B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221-20AC-40A9-AB44-67919FCD6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8349-6398-4EFD-9F30-F64B2B90BA2B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221-20AC-40A9-AB44-67919FCD6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8349-6398-4EFD-9F30-F64B2B90BA2B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221-20AC-40A9-AB44-67919FCD6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8349-6398-4EFD-9F30-F64B2B90BA2B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221-20AC-40A9-AB44-67919FCD6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8349-6398-4EFD-9F30-F64B2B90BA2B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221-20AC-40A9-AB44-67919FCD6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8349-6398-4EFD-9F30-F64B2B90BA2B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0221-20AC-40A9-AB44-67919FCD6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8349-6398-4EFD-9F30-F64B2B90BA2B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0221-20AC-40A9-AB44-67919FCD6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9036496" cy="15841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Лекция №1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Тема: Здоровье детей и подростков.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118FB3-9ED2-4835-9D24-8E7DC8F13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78" t="40568" r="26437" b="25585"/>
          <a:stretch/>
        </p:blipFill>
        <p:spPr>
          <a:xfrm>
            <a:off x="1043608" y="2492896"/>
            <a:ext cx="6912768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CEF0FD-4176-4E18-AA43-BD40C0C9C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3614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с замедленным темпом уровня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биологического развития характерны: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зрительного и двигательного анализаторов,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 со стороны опорно-двигательного аппарата,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и сердечно-сосудистой систем.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школьников с ускоренным темпом индивидуального развития: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снижена работоспособность,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состояния иммунной системы,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наблюдаются более высокие уровни общей заболеваемости,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отклонения, в том числе со стороны сердечно-сосудистой системы в виде гипертензивных состояний.</a:t>
            </a:r>
          </a:p>
        </p:txBody>
      </p:sp>
    </p:spTree>
    <p:extLst>
      <p:ext uri="{BB962C8B-B14F-4D97-AF65-F5344CB8AC3E}">
        <p14:creationId xmlns:p14="http://schemas.microsoft.com/office/powerpoint/2010/main" val="4366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C697D-2552-4D16-9D97-4FA225DBB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00" t="38800" r="20075" b="34601"/>
          <a:stretch/>
        </p:blipFill>
        <p:spPr>
          <a:xfrm>
            <a:off x="5652120" y="2924944"/>
            <a:ext cx="3168352" cy="36004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особенность организма  ребенка – это состояние непрерывного роста и развития.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-количественное увеличение размеров и массы тела. 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качественное совершенствование структуры и функций организма.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две взаимосвязанные стороны одного и того же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3099559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0DD2E-BD55-4D7B-A06A-E701182AA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62600" r="58662" b="13601"/>
          <a:stretch/>
        </p:blipFill>
        <p:spPr>
          <a:xfrm>
            <a:off x="6012160" y="2708920"/>
            <a:ext cx="2592288" cy="374441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D983C6E-E9AF-4606-BFB8-C7885EE73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36145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две взаимосвязанные стороны одного и того же процесса.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 дифференцировка идут неравномерно(то рост опережает дифференцировку , то дифференцировка идет быстрее роста).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изменения, постепенно нарастая, переходят в качественные. В этом и заключается единство и взаимосвязь роста и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42421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66F3E7-6EC8-48E2-A112-B3825F902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растущем организме преобладают процессы ассимиляции.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Причем чем меньше возраст тем  интенсивнее процессы ассимиляции.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растущего организма подчиняется определенным закономерностям, которые находят отражение в морфологических и функциональных особенностях, присущих различным возрастным периодам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861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•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период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время, требующееся для завершения определённого этапа морфофункционального развития организма и достижения готовности ребёнка к той или иной деятельности. </a:t>
            </a: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биологической периодизации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выделено 7 периодов созревания. Возрастные периоды чаще меняются в первые годы жизни.</a:t>
            </a:r>
          </a:p>
        </p:txBody>
      </p:sp>
    </p:spTree>
    <p:extLst>
      <p:ext uri="{BB962C8B-B14F-4D97-AF65-F5344CB8AC3E}">
        <p14:creationId xmlns:p14="http://schemas.microsoft.com/office/powerpoint/2010/main" val="325215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oorjak\Desktop\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285728"/>
            <a:ext cx="885831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887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возрастном периоде происходят определенные морфологические и функциональные изменения, знание которых необходимо для правильной постановки обучения и воспитания детей, их умственного и физического развития и создания необходимых условий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3703809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671117-64BA-4D37-95D7-EC1A7D74B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9001000" cy="50712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новорожденности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Длится 10 дней (от момента рождения до момента отпадения пуповины).</a:t>
            </a:r>
          </a:p>
          <a:p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процессами приспособления организма к новым условиям </a:t>
            </a:r>
            <a:r>
              <a:rPr lang="ru-RU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внеутробного</a:t>
            </a: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существования.</a:t>
            </a:r>
          </a:p>
          <a:p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2-4 дня наблюдается снижение  массы тела на 6-7%, желтушное окрашивание, недостаточная терморегуляция.</a:t>
            </a:r>
          </a:p>
          <a:p>
            <a:endParaRPr lang="ru-RU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</a:t>
            </a:r>
          </a:p>
        </p:txBody>
      </p:sp>
    </p:spTree>
    <p:extLst>
      <p:ext uri="{BB962C8B-B14F-4D97-AF65-F5344CB8AC3E}">
        <p14:creationId xmlns:p14="http://schemas.microsoft.com/office/powerpoint/2010/main" val="935077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579296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грудном возрасте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(от10 до1года)происходит увеличение основных морфологических показателей (рост, масса тела, окружность грудной клетки).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1 -го года жизни рост увеличивается на 47 % по отношению к первоначальному.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Наибольшая прибавка массы тела приходится на 1 -й год жизни: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4 -5 мес. она удваивается, 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1 году увеличивается в 3 раза.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014281-FBCA-4549-8C71-31E8420EE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60" t="24801" b="18080"/>
          <a:stretch/>
        </p:blipFill>
        <p:spPr>
          <a:xfrm>
            <a:off x="5469750" y="4077072"/>
            <a:ext cx="323393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8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1.Общие закономерности роста и развития детей и подростков.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2.Оценка состояния здоровья детей и подростков.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3.Критерии определения, методы и принципы изучения здоровья детского населения.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5937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раннего и первого детства  (1-3 года и 4-7 лет)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бурное совершенствование ЦНС,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координированности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движений,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речью, счетом, чувством ритма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рисовать, писать, лепить.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значительный рост нижних конечностей (в возрасте 4 -7 лет длина тела ежегодно увеличивается на    5 -7 %), уменьшается свойственная предшествующим годам округлость форм.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Длительное пребывание в сидячей позе при неподходящей мебели может привести к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нарушению осанки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Эффективно формируются двигательные навыки. Вместе с тем в этот возрастной период наиболее часты детские инфекционные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613999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63367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младшем школьном возрасте отмечается: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недостаточная твердость костей из-за преобладания в них органических веществ над минеральными (кальций, фосфор, магний). В связи с этим возможны деформации скелета , и надо следить за правильной позой во время чтения и письма.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Мышечная система усиленно, но неравномерно развивается: развитие крупных мышц туловища происходит быстрее, чем мелких мышц, например кистей рук, что затрудняет выполнение мелких и точных движений.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Несовершенство движений зависит также от недостаточного развития координационных механизмов в коре большого мозга.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Характерны неустойчивость нервных процессов, преобладание процессов возбуждения над процессами торможения, чем объясняются сравнительно быстрое снижение внимания и наступление утомления как при умственной, так и при физической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2703992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2C4361-D523-4EBD-A110-49508E9D5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62" t="27600" r="24013" b="27600"/>
          <a:stretch/>
        </p:blipFill>
        <p:spPr>
          <a:xfrm>
            <a:off x="6300192" y="3068960"/>
            <a:ext cx="2664296" cy="36004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BBE03FE-19A7-4826-A473-301FBE7B0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детство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8 до 12 лет мальчики, от 8 до 11  лет девочки).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Усиленный рост тела в длину.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среднем к 12-13 годам заканчивается смена зубов.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секреция половых гормонов(особенно у девочек),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результате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начинают развиваться вторичные половые признаки.</a:t>
            </a:r>
          </a:p>
        </p:txBody>
      </p:sp>
    </p:spTree>
    <p:extLst>
      <p:ext uri="{BB962C8B-B14F-4D97-AF65-F5344CB8AC3E}">
        <p14:creationId xmlns:p14="http://schemas.microsoft.com/office/powerpoint/2010/main" val="3788140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4C02F5-1CFF-41FB-B0EA-03D1FCA3B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00" t="44400" r="21650" b="15000"/>
          <a:stretch/>
        </p:blipFill>
        <p:spPr>
          <a:xfrm>
            <a:off x="6156176" y="3645024"/>
            <a:ext cx="2736304" cy="288032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CBACA3F-9CD2-4826-9974-C21E2B6DF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Подростковый возраст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период полового созревания ( пубертатный ) . Он продолжается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13до 16 лет у мальчиков, с 12 до 15 у девочек. 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периоде происходит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увеличение скорости роста, который касается для всех размеров тела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перестройка физиологических систем  организма(кровеносной , мышечной, дыхательной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55577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1E2FAE-1D15-4135-A634-27914881E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Юношеский возраст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17до 21 года для юноши, от 16 до20 лет девушки. В этот  период заканчивается процесс роста и формирования организма.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 основные размеры тела достигают  окончательной величины взрослого.</a:t>
            </a:r>
          </a:p>
        </p:txBody>
      </p:sp>
    </p:spTree>
    <p:extLst>
      <p:ext uri="{BB962C8B-B14F-4D97-AF65-F5344CB8AC3E}">
        <p14:creationId xmlns:p14="http://schemas.microsoft.com/office/powerpoint/2010/main" val="1692943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27D143-6FF1-4D97-B169-359C3624E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62" t="45800" r="24013" b="24800"/>
          <a:stretch/>
        </p:blipFill>
        <p:spPr>
          <a:xfrm>
            <a:off x="5580112" y="2636912"/>
            <a:ext cx="3456384" cy="388843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46F0CEF-551D-43A7-A72F-EC60402D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332656"/>
            <a:ext cx="8579296" cy="5793507"/>
          </a:xfrm>
        </p:spPr>
        <p:txBody>
          <a:bodyPr/>
          <a:lstStyle/>
          <a:p>
            <a:pPr marL="0" indent="0">
              <a:lnSpc>
                <a:spcPts val="1620"/>
              </a:lnSpc>
              <a:spcAft>
                <a:spcPts val="1000"/>
              </a:spcAft>
              <a:buNone/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процессы роста и развития детского организма протекают в соответствии с объективно существующими закономерностями, которые включают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2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неравномерность темпа роста и развития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(протекает непрерывно, носят поступательный характер, их темп носит нелинейную зависимость от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возраста.Чем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моложе организм, тем интенсивнее процессы роста и развития);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2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неодновременность роста и развития отдельных органов и систем (гетерохронность);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2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обусловленность роста и развития полом (половой диморфизм);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2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биологическую надежность функциональных систем и организма в целом;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2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детерминацию процесса роста и развития фактором наследственности;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2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обусловленность роста и развития средовыми факторами;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2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эпохальную тенденцию и цикличность процессов роста и развития детской популяции.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960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83069-94AE-4E66-926C-6ABEFDA4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2. Оценка состояния здоровья детей и подростков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B0601-07B4-4DA3-B8ED-1BAE7AD0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ru-RU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гигиенической оценки состояния здоровья детей и подростков составляют: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или наличие хронических заболеваний в момент обследования;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уровень достигнутого физического и психического развития и степень его гармоничности;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степень сопротивляемости организма неблагоприятным воздействиям;</a:t>
            </a:r>
          </a:p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особенности функционирования основных физиологических систем организма.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36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0F4C70-2E9F-4E05-950B-AA9695EB3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12266"/>
            <a:ext cx="8686800" cy="5433467"/>
          </a:xfrm>
        </p:spPr>
        <p:txBody>
          <a:bodyPr>
            <a:normAutofit fontScale="925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 основании полученных в последние годы данных о состоянии здоровья детей, его особенностях, сведений о течении заболеваний, а также расширившихся диагностических возможностей определили необходимость внесения определенных изменений и дополнений в существующую методику.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Приказом МЗ РФ от 30.12.2003 г. № 621 «О комплексной проверке состояния здоровья детей» не только обращают внимание на отсутствие или наличие заболеваний, но и определяют их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донозологические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преморбидные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40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3DADAE-ABC4-41AA-9097-4EDF9AAE6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оценка физического развития осуществляется в два этапа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устанавливают биологический возраст, который определяют по показателям длины тела стоя, прибавками длины тела за последний год, уровню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оссификации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скелета, срокам прорезывания и смены молочных зубов на постоянные, 10 изменению пропорций телосложения, степени развития вторичных половых признаков, сроку наступления первой менструации у девочек. Для этого используют таблицы со средними значениями показателей биологического развития мальчиков и девочек по возрастам. 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этапе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морфофункциональное состояние по показателям массы тела, окружности груди в дыхательной паузе, мышечной силе кистей рук и жизненной емкости легких, измеряют толщину кожно-жировых складок.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метод индивидуальной оценки физического развития детей и подростков позволяет учитывать как биологический уровень физического развития и морфофункциональное состояние организма, так и гармоничность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1193429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E3F24A-4605-47C0-9AC5-F063AA99B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686800" cy="56494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следующие группы здоровья: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здоровые с нормальными уровнями развития и функций; </a:t>
            </a:r>
          </a:p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здоровые, но имеющие функциональные и некоторые морфологические отклонения, а также сниженную сопротивляемость к острым и хроническим заболеваниям (часто болеющие 4 раза в год и более); </a:t>
            </a:r>
          </a:p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дети, больные хроническими заболеваниями в состоянии компенсации,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сохранѐнными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функциональными возможностями организма; </a:t>
            </a:r>
          </a:p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дети больные хроническими заболеваниями в стадии субкомпенсации, со сниженными функциональными возможностями организма;</a:t>
            </a:r>
          </a:p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группа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дети, больные хроническими заболеваниями в состоянии декомпенсации, со значительно сниженными функциональными возможностями организма. Как правило, дети данной группы – инвалиды, не посещают детские учреждения общего профиля.</a:t>
            </a:r>
          </a:p>
        </p:txBody>
      </p:sp>
    </p:spTree>
    <p:extLst>
      <p:ext uri="{BB962C8B-B14F-4D97-AF65-F5344CB8AC3E}">
        <p14:creationId xmlns:p14="http://schemas.microsoft.com/office/powerpoint/2010/main" val="334285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27DB85-9189-4746-8B1B-05745FF9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детей и подростков наука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изучающая закономерности взаимодействия растущего организма и среды обитания его , для обеспечения оптимальных условий, сохранения жизни и здоровья на всех возрастных этапах.</a:t>
            </a:r>
          </a:p>
        </p:txBody>
      </p:sp>
    </p:spTree>
    <p:extLst>
      <p:ext uri="{BB962C8B-B14F-4D97-AF65-F5344CB8AC3E}">
        <p14:creationId xmlns:p14="http://schemas.microsoft.com/office/powerpoint/2010/main" val="2317920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201F7-A1DA-4DBB-AC2D-DFFBB400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Критерии оценки состояния здоровья детей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C80A1B-397F-4DB6-80AF-3E213F60B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Показатели здоровья в коллективе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Показатели физического развития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3.Показатели физической подготовленности по физическим тестам</a:t>
            </a:r>
          </a:p>
        </p:txBody>
      </p:sp>
    </p:spTree>
    <p:extLst>
      <p:ext uri="{BB962C8B-B14F-4D97-AF65-F5344CB8AC3E}">
        <p14:creationId xmlns:p14="http://schemas.microsoft.com/office/powerpoint/2010/main" val="2745626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457199"/>
          </a:xfrm>
        </p:spPr>
        <p:txBody>
          <a:bodyPr>
            <a:no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здоровья в коллективе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31837"/>
            <a:ext cx="8856984" cy="5851525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заболеваемость (уровень и структура)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заболеваемость (уровень и структура)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детей в случаях, днях на 1 ребенка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часто болеющих детей(ЧБД)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детей с отклонениями в состоянии здоровья, хроническими заболеваниями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детей, отнесенных по состоянию здоровья к медицинским группам для занятий физической культурой(основная, подготовительная, специальная).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детей, функционально незрелых к общению.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детей с нарушениями состояния здоровья, вызванных адаптацией к дошкольному учреждению, школе.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детей , нуждающихся в оздоровительных мероприятиях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детей по группам.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126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8E245-65A8-4A21-AEB9-A0269AD5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Ⅱ. Показатели физического развития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2AA546-ECE2-4F11-A1BE-7F5F6215D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Антропометрия: длина и масса тела, обхват грудной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клетⅡⅡки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(вдох, выдох, экскурсия),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динамометрия,спирометрия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грудной клетки\деформации «куриная», «воронкообразная», «грудь сапожника»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ног-нормальные, Х-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образные,О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Стопа-нормальная, уплощенная,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Осанка-нормальные, лордоз , кифоз, сколиоз.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221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10045-64B6-418E-8D0E-CD3BDB32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Ⅱ. Показатели физического развития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6E0B2E-8C53-42EA-8854-9FB0FC300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1.Толщина жировой складки в 4 точках. Определение жировой массы.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Форма живота (нормальный, впалый, выпуклый, отвислый).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Оценка гармоничности развития по индексам или местным стандартам(или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центильная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оценка). </a:t>
            </a:r>
          </a:p>
        </p:txBody>
      </p:sp>
    </p:spTree>
    <p:extLst>
      <p:ext uri="{BB962C8B-B14F-4D97-AF65-F5344CB8AC3E}">
        <p14:creationId xmlns:p14="http://schemas.microsoft.com/office/powerpoint/2010/main" val="906769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036496" cy="288032"/>
          </a:xfrm>
        </p:spPr>
        <p:txBody>
          <a:bodyPr>
            <a:noAutofit/>
          </a:bodyPr>
          <a:lstStyle/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Ⅲ. Показатели физической подготовленности по физическим тестам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Подтягивание или отжимание (сила)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Быстрота бега на 10,30 метров (мин)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Метание(теннисного мяча) на дальность (м)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в длину, высоту с места 1,5 минут.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09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A3B67-70E3-48E2-A924-33904947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Ⅲ Показатели физической подготовленности по физическим тестам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/>
              <a:t>(продолжение)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6E6C8-47C2-4EC6-923E-13746110C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/>
              <a:t>Дополнительные: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 статическую выносливость (упражнение «рыбака» или «угол») на время в секундах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2.Статическое равновесие, стоя на одной ноге или «ласточка» с закрытыми глазами в секундах.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Гибкость- наклоны вперед, стоя на скамейке в см от нулевой линии.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4.Координация движений- бросание мяча о стену попеременно руками в течение 30 секунд с 1 метра.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058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778C4-D482-4A36-AF46-4DB55DC18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55ED0BB-DFA8-4D88-963E-E3346C8F1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74638"/>
            <a:ext cx="8589639" cy="6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9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1F31CF-3A55-4428-9A61-67229B646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изучения гигиены детей и подростков - здоровье детских и подростковых коллективов, длительное время находящиеся в своеобразных условиях окружающей  среды. </a:t>
            </a:r>
          </a:p>
        </p:txBody>
      </p:sp>
    </p:spTree>
    <p:extLst>
      <p:ext uri="{BB962C8B-B14F-4D97-AF65-F5344CB8AC3E}">
        <p14:creationId xmlns:p14="http://schemas.microsoft.com/office/powerpoint/2010/main" val="305879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A654A34-6C42-4D5C-A88B-AC180271E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подростки- это лица не достигшие совершеннолетия. Как правило, дети- это до 14 лет, подростки-это лица 15-18.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18 лет дети получают помощь в детских ЛПО, далее во взрослой сети.</a:t>
            </a:r>
          </a:p>
        </p:txBody>
      </p:sp>
    </p:spTree>
    <p:extLst>
      <p:ext uri="{BB962C8B-B14F-4D97-AF65-F5344CB8AC3E}">
        <p14:creationId xmlns:p14="http://schemas.microsoft.com/office/powerpoint/2010/main" val="242561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59BB6C-0014-4ABA-BEE4-EC8846EB7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5259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детей одного возраста особенно в 11-14 лет могут наблюдаться существенные  развитии в организме.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возраст ребенка не может объективно отражать степень его развития, поэтому кроме понятия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паспортного возраста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дано введено понятие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возраст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501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674D7A-0929-4D5E-9616-68EE7152C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Паспортный возраст-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возраст по дате рождения и текущей дате, имеющий четкую возрастную границу(день , месяц , год).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возраст-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фактически достигнутый уровень морфологического и функционального развития органов и систем ребенка( в том числе и психического развития).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возраст может не соответствовать по паспортному.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15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4A0578-D046-4187-B9AF-59288DCCF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установления биологического возраста: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1.Время окостенения скелета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Время  прорезывания и смены зубов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Показатели физического развития(рост, масса, окружности)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Вторичные половые признаки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данные сравниваются со стандартами для данного возраста и региона, полученные за 10 лет.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52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E32BED-10AB-44F8-85C9-1CCF6D920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возраст отстает  от паспортного если 2 показателя  не соответствуют указанным требованиям.</a:t>
            </a:r>
          </a:p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 младшем возрасте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признаками являются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 прорезывания, а также длина тела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и старшем возрасте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половые признаки и годовая прибавка в росте.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возраст может  и опережать паспортный.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68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1952</Words>
  <Application>Microsoft Office PowerPoint</Application>
  <PresentationFormat>Экран (4:3)</PresentationFormat>
  <Paragraphs>170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Arial</vt:lpstr>
      <vt:lpstr>Calibri</vt:lpstr>
      <vt:lpstr>Times New Roman</vt:lpstr>
      <vt:lpstr>Wingdings</vt:lpstr>
      <vt:lpstr>Тема Office</vt:lpstr>
      <vt:lpstr>Лекция №1 Тема: Здоровье детей и подростков.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Оценка состояния здоровья детей и подростков</vt:lpstr>
      <vt:lpstr>Презентация PowerPoint</vt:lpstr>
      <vt:lpstr>Презентация PowerPoint</vt:lpstr>
      <vt:lpstr>Презентация PowerPoint</vt:lpstr>
      <vt:lpstr>3. Критерии оценки состояния здоровья детей</vt:lpstr>
      <vt:lpstr>Показатели здоровья в коллективе</vt:lpstr>
      <vt:lpstr>Ⅱ. Показатели физического развития</vt:lpstr>
      <vt:lpstr>Ⅱ. Показатели физического развития (продолжение) </vt:lpstr>
      <vt:lpstr>Ⅲ. Показатели физической подготовленности по физическим тестам</vt:lpstr>
      <vt:lpstr> Ⅲ Показатели физической подготовленности по физическим тестам (продолжение)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детей и подростков</dc:title>
  <dc:creator>oorjak</dc:creator>
  <cp:lastModifiedBy>пользователь пользователь</cp:lastModifiedBy>
  <cp:revision>93</cp:revision>
  <dcterms:created xsi:type="dcterms:W3CDTF">2019-01-17T07:32:30Z</dcterms:created>
  <dcterms:modified xsi:type="dcterms:W3CDTF">2021-01-13T04:01:15Z</dcterms:modified>
</cp:coreProperties>
</file>