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4" r:id="rId7"/>
    <p:sldId id="266" r:id="rId8"/>
    <p:sldId id="267" r:id="rId9"/>
    <p:sldId id="268" r:id="rId10"/>
    <p:sldId id="26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6" autoAdjust="0"/>
    <p:restoredTop sz="94660"/>
  </p:normalViewPr>
  <p:slideViewPr>
    <p:cSldViewPr snapToGrid="0">
      <p:cViewPr>
        <p:scale>
          <a:sx n="100" d="100"/>
          <a:sy n="100" d="100"/>
        </p:scale>
        <p:origin x="-876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latin typeface="Arial" pitchFamily="34" charset="0"/>
              </a:defRPr>
            </a:pPr>
            <a:r>
              <a:rPr lang="ru-RU" sz="1800" baseline="0" dirty="0">
                <a:latin typeface="Arial" pitchFamily="34" charset="0"/>
              </a:rPr>
              <a:t>Участники</a:t>
            </a:r>
            <a:r>
              <a:rPr lang="ru-RU" baseline="0" dirty="0">
                <a:latin typeface="Arial" pitchFamily="34" charset="0"/>
              </a:rPr>
              <a:t> опроса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опроса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7776625963585733E-2"/>
                  <c:y val="-0.1961583696341312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1856436524028029E-2"/>
                  <c:y val="-0.113627693240158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ЛПУ г. Красноярска</c:v>
                </c:pt>
                <c:pt idx="1">
                  <c:v>ЛПУ районов Красноярского края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46</c:v>
                </c:pt>
                <c:pt idx="1">
                  <c:v>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1"/>
        <c:txPr>
          <a:bodyPr/>
          <a:lstStyle/>
          <a:p>
            <a:pPr>
              <a:defRPr baseline="0">
                <a:latin typeface="Arial" pitchFamily="34" charset="0"/>
              </a:defRPr>
            </a:pPr>
            <a:endParaRPr lang="ru-RU"/>
          </a:p>
        </c:txPr>
      </c:legendEntry>
      <c:layout/>
      <c:overlay val="0"/>
      <c:txPr>
        <a:bodyPr/>
        <a:lstStyle/>
        <a:p>
          <a:pPr>
            <a:defRPr baseline="0">
              <a:latin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3125565455353397E-2"/>
          <c:y val="5.6697341513292435E-2"/>
          <c:w val="0.69759911253480644"/>
          <c:h val="0.758163454261468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Максимальный уровеь</c:v>
                </c:pt>
              </c:strCache>
            </c:strRef>
          </c:tx>
          <c:spPr>
            <a:solidFill>
              <a:srgbClr val="730E00"/>
            </a:solidFill>
          </c:spPr>
          <c:invertIfNegative val="0"/>
          <c:dLbls>
            <c:dLbl>
              <c:idx val="3"/>
              <c:layout>
                <c:manualLayout>
                  <c:x val="-2.5114159013494741E-2"/>
                  <c:y val="2.60840141449295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0.67</c:v>
                </c:pt>
                <c:pt idx="1">
                  <c:v>0.7</c:v>
                </c:pt>
                <c:pt idx="2">
                  <c:v>0.72</c:v>
                </c:pt>
                <c:pt idx="3">
                  <c:v>0.42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E5-4438-A04E-CC24A9C8C7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Хороший уровень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Lbls>
            <c:dLbl>
              <c:idx val="3"/>
              <c:layout>
                <c:manualLayout>
                  <c:x val="2.30213124290368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Лист1!$C$2:$C$5</c:f>
              <c:numCache>
                <c:formatCode>0%</c:formatCode>
                <c:ptCount val="4"/>
                <c:pt idx="0">
                  <c:v>0.14000000000000001</c:v>
                </c:pt>
                <c:pt idx="1">
                  <c:v>0.2</c:v>
                </c:pt>
                <c:pt idx="2">
                  <c:v>0.17</c:v>
                </c:pt>
                <c:pt idx="3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7E5-4438-A04E-CC24A9C8C77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Удовлетворительный уровень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10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Лист1!$D$2:$D$5</c:f>
              <c:numCache>
                <c:formatCode>0%</c:formatCode>
                <c:ptCount val="4"/>
                <c:pt idx="0">
                  <c:v>0.11</c:v>
                </c:pt>
                <c:pt idx="1">
                  <c:v>7.0000000000000007E-2</c:v>
                </c:pt>
                <c:pt idx="2">
                  <c:v>0.08</c:v>
                </c:pt>
                <c:pt idx="3">
                  <c:v>0.1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7E5-4438-A04E-CC24A9C8C77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Низкий уровень</c:v>
                </c:pt>
              </c:strCache>
            </c:strRef>
          </c:tx>
          <c:spPr>
            <a:solidFill>
              <a:srgbClr val="730E00">
                <a:lumMod val="20000"/>
                <a:lumOff val="80000"/>
              </a:srgbClr>
            </a:solidFill>
          </c:spPr>
          <c:invertIfNegative val="0"/>
          <c:dLbls>
            <c:dLbl>
              <c:idx val="3"/>
              <c:layout>
                <c:manualLayout>
                  <c:x val="2.0928465844579029E-2"/>
                  <c:y val="6.52100353623239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>
                    <a:highlight>
                      <a:srgbClr val="C0C0C0"/>
                    </a:highligh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Лист1!$E$2:$E$5</c:f>
              <c:numCache>
                <c:formatCode>0%</c:formatCode>
                <c:ptCount val="4"/>
                <c:pt idx="0">
                  <c:v>0.08</c:v>
                </c:pt>
                <c:pt idx="1">
                  <c:v>0.03</c:v>
                </c:pt>
                <c:pt idx="2">
                  <c:v>0.03</c:v>
                </c:pt>
                <c:pt idx="3">
                  <c:v>0.09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7E5-4438-A04E-CC24A9C8C77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7E5-4438-A04E-CC24A9C8C7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8528768"/>
        <c:axId val="68542848"/>
        <c:axId val="0"/>
      </c:bar3DChart>
      <c:catAx>
        <c:axId val="68528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8542848"/>
        <c:crosses val="autoZero"/>
        <c:auto val="1"/>
        <c:lblAlgn val="ctr"/>
        <c:lblOffset val="100"/>
        <c:noMultiLvlLbl val="0"/>
      </c:catAx>
      <c:valAx>
        <c:axId val="6854284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8528768"/>
        <c:crosses val="autoZero"/>
        <c:crossBetween val="between"/>
      </c:valAx>
    </c:plotArea>
    <c:legend>
      <c:legendPos val="r"/>
      <c:legendEntry>
        <c:idx val="2"/>
        <c:txPr>
          <a:bodyPr/>
          <a:lstStyle/>
          <a:p>
            <a:pPr>
              <a:defRPr sz="10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delete val="1"/>
      </c:legendEntry>
      <c:layout>
        <c:manualLayout>
          <c:xMode val="edge"/>
          <c:yMode val="edge"/>
          <c:x val="0.74790520225122425"/>
          <c:y val="0.16958923079400351"/>
          <c:w val="0.23179442594769756"/>
          <c:h val="0.66082153841199298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Что, по Вашему мнению, следует улучшить в подготовке выпускников университета?</a:t>
            </a:r>
          </a:p>
        </c:rich>
      </c:tx>
      <c:layout>
        <c:manualLayout>
          <c:xMode val="edge"/>
          <c:yMode val="edge"/>
          <c:x val="0.12648062942253821"/>
          <c:y val="2.899677813576269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ln>
          <a:solidFill>
            <a:schemeClr val="accent1"/>
          </a:solidFill>
        </a:ln>
      </c:spPr>
    </c:sideWall>
    <c:backWall>
      <c:thickness val="0"/>
    </c:backWall>
    <c:plotArea>
      <c:layout>
        <c:manualLayout>
          <c:layoutTarget val="inner"/>
          <c:xMode val="edge"/>
          <c:yMode val="edge"/>
          <c:x val="0.45605705890252052"/>
          <c:y val="0.20569119771005837"/>
          <c:w val="0.45398432802626271"/>
          <c:h val="0.6982091859074482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ysClr val="windowText" lastClr="000000">
                <a:lumMod val="75000"/>
                <a:lumOff val="25000"/>
              </a:sysClr>
            </a:solidFill>
          </c:spPr>
          <c:invertIfNegative val="0"/>
          <c:dPt>
            <c:idx val="1"/>
            <c:invertIfNegative val="0"/>
            <c:bubble3D val="0"/>
          </c:dPt>
          <c:dLbls>
            <c:dLbl>
              <c:idx val="0"/>
              <c:layout>
                <c:manualLayout>
                  <c:x val="1.2996304183104395E-2"/>
                  <c:y val="9.5099990382551301E-1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21 (</a:t>
                    </a:r>
                    <a:r>
                      <a:rPr lang="en-US" dirty="0" smtClean="0"/>
                      <a:t>33%</a:t>
                    </a:r>
                    <a:r>
                      <a:rPr lang="ru-RU" dirty="0" smtClean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328291874023856E-2"/>
                  <c:y val="-2.593666063247874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 (</a:t>
                    </a:r>
                    <a:r>
                      <a:rPr lang="en-US" dirty="0" smtClean="0"/>
                      <a:t>41%</a:t>
                    </a:r>
                    <a:r>
                      <a:rPr lang="ru-RU" dirty="0" smtClean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9245151760435977E-2"/>
                  <c:y val="-2.593666063247874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23 (</a:t>
                    </a:r>
                    <a:r>
                      <a:rPr lang="en-US" dirty="0" smtClean="0"/>
                      <a:t>37%</a:t>
                    </a:r>
                    <a:r>
                      <a:rPr lang="ru-RU" dirty="0" smtClean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108236586858974E-2"/>
                  <c:y val="-5.1873321264957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27 (</a:t>
                    </a:r>
                    <a:r>
                      <a:rPr lang="en-US" dirty="0" smtClean="0"/>
                      <a:t>43%</a:t>
                    </a:r>
                    <a:r>
                      <a:rPr lang="ru-RU" dirty="0" smtClean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3323566603378753E-2"/>
                  <c:y val="-7.780998189743623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45 (</a:t>
                    </a:r>
                    <a:r>
                      <a:rPr lang="en-US" dirty="0" smtClean="0"/>
                      <a:t>71%</a:t>
                    </a:r>
                    <a:r>
                      <a:rPr lang="ru-RU" dirty="0" smtClean="0"/>
                      <a:t>)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Повысить навыки производственной дисциплины</c:v>
                </c:pt>
                <c:pt idx="1">
                  <c:v>Повысить навыки саморазвития и самообразования</c:v>
                </c:pt>
                <c:pt idx="2">
                  <c:v>Повысить уровень общей культуры</c:v>
                </c:pt>
                <c:pt idx="3">
                  <c:v>Повысить уровень теоретических знаний</c:v>
                </c:pt>
                <c:pt idx="4">
                  <c:v>Улучшить уровень практической подготовки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0.33300000000000002</c:v>
                </c:pt>
                <c:pt idx="1">
                  <c:v>0.41299999999999998</c:v>
                </c:pt>
                <c:pt idx="2">
                  <c:v>0.36499999999999999</c:v>
                </c:pt>
                <c:pt idx="3">
                  <c:v>0.42899999999999999</c:v>
                </c:pt>
                <c:pt idx="4">
                  <c:v>0.71399999999999997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1907328"/>
        <c:axId val="61908864"/>
        <c:axId val="0"/>
      </c:bar3DChart>
      <c:catAx>
        <c:axId val="6190732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61908864"/>
        <c:crosses val="autoZero"/>
        <c:auto val="1"/>
        <c:lblAlgn val="ctr"/>
        <c:lblOffset val="100"/>
        <c:noMultiLvlLbl val="0"/>
      </c:catAx>
      <c:valAx>
        <c:axId val="61908864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crossAx val="619073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3200400"/>
            <a:ext cx="100584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724400"/>
            <a:ext cx="9144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685800"/>
            <a:ext cx="9652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6000" y="685802"/>
            <a:ext cx="24384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1"/>
            <a:ext cx="7620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36320" y="0"/>
            <a:ext cx="100584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3276600"/>
            <a:ext cx="100584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4953000"/>
            <a:ext cx="9144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609601"/>
            <a:ext cx="48768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19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19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36" y="609600"/>
            <a:ext cx="48768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1329264"/>
            <a:ext cx="48768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10119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93536" y="1249362"/>
            <a:ext cx="4876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821" y="457200"/>
            <a:ext cx="6126579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457200"/>
            <a:ext cx="3564876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871259" y="2514336"/>
            <a:ext cx="3810000" cy="211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1936" y="4572000"/>
            <a:ext cx="9046464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320" y="457200"/>
            <a:ext cx="100584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33856" y="3505200"/>
            <a:ext cx="98552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4572000"/>
            <a:ext cx="90424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685800"/>
            <a:ext cx="100584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1200" y="62087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1CA42CD-BDA2-4EE4-A0D4-EE787113A02A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99" y="6208777"/>
            <a:ext cx="6498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5687569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43E7D78-DD52-4B4F-B9C3-CCB0AAB140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1036320" y="0"/>
            <a:ext cx="100584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036320" y="6172200"/>
            <a:ext cx="100584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9" r="1"/>
          <a:stretch/>
        </p:blipFill>
        <p:spPr>
          <a:xfrm rot="16200000" flipV="1">
            <a:off x="2667000" y="-2625671"/>
            <a:ext cx="6858000" cy="12192000"/>
          </a:xfrm>
          <a:prstGeom prst="rect">
            <a:avLst/>
          </a:prstGeom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D5279E09-F8E8-4D5A-B2F8-06BBFAECCA01}"/>
              </a:ext>
            </a:extLst>
          </p:cNvPr>
          <p:cNvSpPr/>
          <p:nvPr/>
        </p:nvSpPr>
        <p:spPr>
          <a:xfrm>
            <a:off x="0" y="0"/>
            <a:ext cx="12192000" cy="120212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B360AE-F5E6-4A59-A844-8CCDA6D220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8" b="3557"/>
          <a:stretch/>
        </p:blipFill>
        <p:spPr>
          <a:xfrm>
            <a:off x="6541272" y="324062"/>
            <a:ext cx="5872399" cy="63815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8A6AD1D5-4FCE-4435-BD23-0C88F5794D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5297" b="44482"/>
          <a:stretch/>
        </p:blipFill>
        <p:spPr>
          <a:xfrm>
            <a:off x="2676478" y="3181239"/>
            <a:ext cx="9737193" cy="3743767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0934" y="1272209"/>
            <a:ext cx="10072496" cy="2663687"/>
          </a:xfrm>
        </p:spPr>
        <p:txBody>
          <a:bodyPr>
            <a:noAutofit/>
          </a:bodyPr>
          <a:lstStyle/>
          <a:p>
            <a:pPr algn="l">
              <a:lnSpc>
                <a:spcPct val="70000"/>
              </a:lnSpc>
            </a:pPr>
            <a:r>
              <a:rPr lang="ru-RU" sz="6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Анализ маркетингового исследования внешних потребителей</a:t>
            </a:r>
            <a:endParaRPr lang="ru-RU" sz="6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DB9E4AD-72F8-475C-A727-FDCA0A5CF703}"/>
              </a:ext>
            </a:extLst>
          </p:cNvPr>
          <p:cNvSpPr txBox="1"/>
          <p:nvPr/>
        </p:nvSpPr>
        <p:spPr>
          <a:xfrm>
            <a:off x="419278" y="324061"/>
            <a:ext cx="8095593" cy="629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ФЕДЕРАЛЬНОЕ ГОСУДАРСТВЕННОЕ БЮДЖЕТНОЕ ОБРАЗОВАТЕЛЬНОЕ УЧРЕЖДЕНИЕ ВЫСШЕГО ОБРАЗОВАНИЯ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«КРАСНОЯРСКИЙ ГОСУДАРСТВЕННЫЙ МЕДИЦИНСКИЙ УНИВЕРСИТЕТ ИМЕНИ ПРОФЕССОРА В.Ф. ВОЙНО-ЯСЕНЕЦКОГО» </a:t>
            </a:r>
          </a:p>
          <a:p>
            <a:pPr>
              <a:lnSpc>
                <a:spcPct val="120000"/>
              </a:lnSpc>
            </a:pPr>
            <a:r>
              <a:rPr lang="ru-RU" sz="1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ЗДРАВООХРАНЕНИЯ РОССИЙСКОЙ ФЕДЕРАЦИИ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34FCA8CA-0A2C-4CD6-9CC1-765323BCAA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78" y="5302929"/>
            <a:ext cx="4514400" cy="1147174"/>
          </a:xfrm>
          <a:prstGeom prst="rect">
            <a:avLst/>
          </a:prstGeom>
        </p:spPr>
      </p:pic>
      <p:sp>
        <p:nvSpPr>
          <p:cNvPr id="18" name="Подзаголовок 2">
            <a:extLst>
              <a:ext uri="{FF2B5EF4-FFF2-40B4-BE49-F238E27FC236}">
                <a16:creationId xmlns="" xmlns:a16="http://schemas.microsoft.com/office/drawing/2014/main" id="{7B9316F7-207D-49BE-96C4-A58DDEA8448C}"/>
              </a:ext>
            </a:extLst>
          </p:cNvPr>
          <p:cNvSpPr txBox="1">
            <a:spLocks/>
          </p:cNvSpPr>
          <p:nvPr/>
        </p:nvSpPr>
        <p:spPr>
          <a:xfrm>
            <a:off x="470934" y="4595853"/>
            <a:ext cx="5429573" cy="3132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одзаголовок 2">
            <a:extLst>
              <a:ext uri="{FF2B5EF4-FFF2-40B4-BE49-F238E27FC236}">
                <a16:creationId xmlns="" xmlns:a16="http://schemas.microsoft.com/office/drawing/2014/main" id="{60F77279-DD59-4D86-861E-48ECD781AF13}"/>
              </a:ext>
            </a:extLst>
          </p:cNvPr>
          <p:cNvSpPr txBox="1">
            <a:spLocks/>
          </p:cNvSpPr>
          <p:nvPr/>
        </p:nvSpPr>
        <p:spPr>
          <a:xfrm>
            <a:off x="7852912" y="5737906"/>
            <a:ext cx="4068684" cy="9676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Совет по качеству от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.06.2024</a:t>
            </a:r>
            <a: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Ткаченко Оксана Владимировна</a:t>
            </a:r>
            <a:endParaRPr lang="ru-RU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4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1202122"/>
            <a:ext cx="12192000" cy="5705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5476858" y="-5513021"/>
            <a:ext cx="1238284" cy="12192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2470" y="238456"/>
            <a:ext cx="8218817" cy="91358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маркетингового исследования внешних потребителей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" y="326280"/>
            <a:ext cx="2587393" cy="65749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11122617" y="326280"/>
            <a:ext cx="0" cy="657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11163947" y="139485"/>
            <a:ext cx="891153" cy="91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6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10</a:t>
            </a:r>
            <a:endParaRPr lang="ru-RU" sz="6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88" y="5186633"/>
            <a:ext cx="2329912" cy="1721449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1013373" y="3045349"/>
            <a:ext cx="10150573" cy="18844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endParaRPr lang="ru-RU" sz="4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</a:pP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10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1202122"/>
            <a:ext cx="12192000" cy="5705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5476858" y="-5513021"/>
            <a:ext cx="1238284" cy="12192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6165" y="238456"/>
            <a:ext cx="7325123" cy="91358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маркетингового исследования внешних потребителей</a:t>
            </a:r>
          </a:p>
          <a:p>
            <a:pPr algn="r">
              <a:lnSpc>
                <a:spcPct val="100000"/>
              </a:lnSpc>
            </a:pP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" y="326280"/>
            <a:ext cx="2587393" cy="65749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11122617" y="326280"/>
            <a:ext cx="0" cy="657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11163947" y="139485"/>
            <a:ext cx="891153" cy="91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6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88" y="5186633"/>
            <a:ext cx="2329912" cy="1721449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719176" y="3266666"/>
            <a:ext cx="5702558" cy="1456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Маркетинговые исследования как инструмент планирования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3863E54F-EDC0-496B-A14A-E4C933257E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737" y="1752995"/>
            <a:ext cx="4475886" cy="448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1202122"/>
            <a:ext cx="12192000" cy="5705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5476858" y="-5513021"/>
            <a:ext cx="1238284" cy="12192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7214" y="238456"/>
            <a:ext cx="7034073" cy="91358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маркетингового исследования внешних потребителей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" y="326280"/>
            <a:ext cx="2587393" cy="65749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11122617" y="326280"/>
            <a:ext cx="0" cy="657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11163947" y="139485"/>
            <a:ext cx="891153" cy="91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6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88" y="5186633"/>
            <a:ext cx="2329912" cy="1721449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1013374" y="1870928"/>
            <a:ext cx="5702558" cy="1456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Оценка удовлетворённости работодателей качеством подготовки специалистов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EF73C675-A1DB-4BB6-9D93-E100E01FD297}"/>
              </a:ext>
            </a:extLst>
          </p:cNvPr>
          <p:cNvSpPr txBox="1"/>
          <p:nvPr/>
        </p:nvSpPr>
        <p:spPr>
          <a:xfrm>
            <a:off x="1013374" y="3317069"/>
            <a:ext cx="5936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Раздел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«ОЦЕНКА УДОВЛЕТВОРЕННОСТИ КАЧЕСТВОМ ПОДГОТОВКИ ВЫПУСКНИКОВ»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AF9DB25-4F0B-4865-A2B5-E97215A0A3CA}"/>
              </a:ext>
            </a:extLst>
          </p:cNvPr>
          <p:cNvSpPr txBox="1"/>
          <p:nvPr/>
        </p:nvSpPr>
        <p:spPr>
          <a:xfrm>
            <a:off x="1013374" y="4586467"/>
            <a:ext cx="5485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Б «МНЕНИЕ РАБОТОДАТЕЛЯ О КАЧЕСТВЕ ПОДГОТОВКИ ВЫПУСКНИКОВ»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CF094373-7067-440B-B9FB-1F190ACD5628}"/>
              </a:ext>
            </a:extLst>
          </p:cNvPr>
          <p:cNvSpPr txBox="1"/>
          <p:nvPr/>
        </p:nvSpPr>
        <p:spPr>
          <a:xfrm>
            <a:off x="1013373" y="5567477"/>
            <a:ext cx="5168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Раздел В «ИНФОРМАЦИЯ О РАБОТОДАТЕЛЕ»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54365490"/>
              </p:ext>
            </p:extLst>
          </p:nvPr>
        </p:nvGraphicFramePr>
        <p:xfrm>
          <a:off x="6577811" y="1411103"/>
          <a:ext cx="4919775" cy="5124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0517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1202122"/>
            <a:ext cx="12192000" cy="5705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5476858" y="-5513021"/>
            <a:ext cx="1238284" cy="12192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0237" y="238456"/>
            <a:ext cx="7201050" cy="91358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маркетингового исследования внешних потребителей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" y="326280"/>
            <a:ext cx="2587393" cy="65749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11122617" y="326280"/>
            <a:ext cx="0" cy="657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11163947" y="139485"/>
            <a:ext cx="891153" cy="91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6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4</a:t>
            </a:r>
            <a:endParaRPr lang="ru-RU" sz="6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88" y="5186633"/>
            <a:ext cx="2329912" cy="1721449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1013372" y="1202123"/>
            <a:ext cx="10013671" cy="98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А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«Оценка удовлетворенности качеством подготовки выпускников»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620465"/>
              </p:ext>
            </p:extLst>
          </p:nvPr>
        </p:nvGraphicFramePr>
        <p:xfrm>
          <a:off x="2162756" y="2186609"/>
          <a:ext cx="7458322" cy="1932166"/>
        </p:xfrm>
        <a:graphic>
          <a:graphicData uri="http://schemas.openxmlformats.org/drawingml/2006/table">
            <a:tbl>
              <a:tblPr firstRow="1" firstCol="1" bandRow="1"/>
              <a:tblGrid>
                <a:gridCol w="1680872"/>
                <a:gridCol w="3976220"/>
                <a:gridCol w="1801230"/>
              </a:tblGrid>
              <a:tr h="443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Интервалы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Уровень </a:t>
                      </a:r>
                      <a:r>
                        <a:rPr lang="ru-RU" sz="11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удовлетворенности качеством подготовки</a:t>
                      </a:r>
                      <a:r>
                        <a:rPr lang="ru-RU" sz="11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выпускников</a:t>
                      </a:r>
                      <a:endParaRPr lang="ru-RU" sz="11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Интервалы (баллы)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 ≤ n &lt; 20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очень низкий 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(абсолютная неудовлетворенность)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 ≤ n &lt; 1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 ≤ n &lt; 40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низкий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 ≤ n &lt; 2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40 ≤ n &lt; 60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удовлетворительный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 ≤ n &lt; 3</a:t>
                      </a:r>
                      <a:endParaRPr lang="ru-RU" sz="11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6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60 ≤ n &lt; 80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хороший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 ≤ n &lt; 4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2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80 ≤ n &lt; 100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максимальный 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(абсолютная удовлетворенность)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 ≤ n ≤5</a:t>
                      </a:r>
                      <a:endParaRPr lang="ru-RU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014782177"/>
              </p:ext>
            </p:extLst>
          </p:nvPr>
        </p:nvGraphicFramePr>
        <p:xfrm>
          <a:off x="1656147" y="4560735"/>
          <a:ext cx="8807770" cy="21740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657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1202122"/>
            <a:ext cx="12192000" cy="5705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5476858" y="-5513021"/>
            <a:ext cx="1238284" cy="12192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85106" y="238456"/>
            <a:ext cx="7996181" cy="91358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маркетингового исследования внешних потребителей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" y="326280"/>
            <a:ext cx="2587393" cy="65749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11122617" y="326280"/>
            <a:ext cx="0" cy="657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11163947" y="139485"/>
            <a:ext cx="891153" cy="91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6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5</a:t>
            </a:r>
            <a:endParaRPr lang="ru-RU" sz="6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88" y="5186633"/>
            <a:ext cx="2329912" cy="1721449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1013373" y="1202122"/>
            <a:ext cx="10150574" cy="8970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Б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«Мнение работодателя о качестве подготовки выпускников»</a:t>
            </a:r>
            <a:endParaRPr lang="en-US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43947773"/>
              </p:ext>
            </p:extLst>
          </p:nvPr>
        </p:nvGraphicFramePr>
        <p:xfrm>
          <a:off x="1137037" y="2099144"/>
          <a:ext cx="10026910" cy="442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669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-1" y="1202122"/>
            <a:ext cx="12258676" cy="56558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5476858" y="-5513021"/>
            <a:ext cx="1238284" cy="12192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1941" y="238456"/>
            <a:ext cx="7479346" cy="91358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маркетингового исследования внешних потребителей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" y="326280"/>
            <a:ext cx="2587393" cy="65749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11122617" y="326280"/>
            <a:ext cx="0" cy="657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11163947" y="139485"/>
            <a:ext cx="891153" cy="91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6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6</a:t>
            </a:r>
            <a:endParaRPr lang="ru-RU" sz="6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88" y="5186633"/>
            <a:ext cx="2329912" cy="1721449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1013373" y="1202122"/>
            <a:ext cx="10150573" cy="435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В </a:t>
            </a:r>
            <a:r>
              <a:rPr lang="ru-RU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«Информация о работодателе»</a:t>
            </a:r>
            <a:endParaRPr lang="ru-RU" sz="2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294453"/>
              </p:ext>
            </p:extLst>
          </p:nvPr>
        </p:nvGraphicFramePr>
        <p:xfrm>
          <a:off x="266701" y="1873903"/>
          <a:ext cx="5324474" cy="4936998"/>
        </p:xfrm>
        <a:graphic>
          <a:graphicData uri="http://schemas.openxmlformats.org/drawingml/2006/table">
            <a:tbl>
              <a:tblPr firstRow="1" firstCol="1" bandRow="1"/>
              <a:tblGrid>
                <a:gridCol w="1943099"/>
                <a:gridCol w="1143000"/>
                <a:gridCol w="1076325"/>
                <a:gridCol w="1162050"/>
              </a:tblGrid>
              <a:tr h="33251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ЛПУ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Трудоустройство,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в ординатуре, выпуск 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в ординатуре, выпуск 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КГАУЗ КГСП №3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ККЦОМД №2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КГСП 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КГДБ №8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КГП№4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КССМП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ККГВВ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Дивногорская 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ККМИАЦ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КККВД1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Тасеевская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КМРД2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Березовская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КМБ № 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Курагинская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Ачинская МРБ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Идринская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Рыбинская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КККЦОМД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Енисейская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КМП № 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Кежемская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Шушенская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6962117"/>
              </p:ext>
            </p:extLst>
          </p:nvPr>
        </p:nvGraphicFramePr>
        <p:xfrm>
          <a:off x="6191899" y="1781175"/>
          <a:ext cx="5561951" cy="5000625"/>
        </p:xfrm>
        <a:graphic>
          <a:graphicData uri="http://schemas.openxmlformats.org/drawingml/2006/table">
            <a:tbl>
              <a:tblPr firstRow="1" firstCol="1" bandRow="1"/>
              <a:tblGrid>
                <a:gridCol w="2571101"/>
                <a:gridCol w="1171575"/>
                <a:gridCol w="933450"/>
                <a:gridCol w="885825"/>
              </a:tblGrid>
              <a:tr h="4762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Название ЛПУ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Трудоустройство,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 лет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в ординатуре, выпуск 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Обучение в ординатуре, выпуск 2023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КМРД №1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Ирбейская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КГП№7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Минусинская 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 КГДП №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Бородинская ГБ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КККОД им. А.И. Крыжановского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КМДКБ№5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Боготольская 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ККВФД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КГАУЗ КГСП №8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2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Нижнеингашская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КМРД №5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Козульская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Каратузская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Лесосибирская МБ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ККБСМЭ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КМКБ № 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5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</a:t>
                      </a: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КМДКБ№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Емельяновская РБ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КГДП №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КГБУЗ ККБ 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ФГБУ </a:t>
                      </a: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ФСНКЦ ФМБА России КБ№42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9749" marR="197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39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1202122"/>
            <a:ext cx="12192000" cy="5705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5476858" y="-5513021"/>
            <a:ext cx="1238284" cy="12192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4578" y="238456"/>
            <a:ext cx="7256710" cy="91358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маркетингового исследования внешних потребителей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" y="326280"/>
            <a:ext cx="2587393" cy="65749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11122617" y="326280"/>
            <a:ext cx="0" cy="657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11163947" y="139485"/>
            <a:ext cx="891153" cy="91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6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7</a:t>
            </a:r>
            <a:endParaRPr lang="ru-RU" sz="6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88" y="5186633"/>
            <a:ext cx="2329912" cy="1721449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1013373" y="1202122"/>
            <a:ext cx="10150573" cy="435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В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«Информация о работодателе»</a:t>
            </a:r>
          </a:p>
          <a:p>
            <a:pPr>
              <a:lnSpc>
                <a:spcPct val="100000"/>
              </a:lnSpc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Потребность во врачах-специалистах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315295"/>
              </p:ext>
            </p:extLst>
          </p:nvPr>
        </p:nvGraphicFramePr>
        <p:xfrm>
          <a:off x="2362198" y="2143125"/>
          <a:ext cx="8267701" cy="4377756"/>
        </p:xfrm>
        <a:graphic>
          <a:graphicData uri="http://schemas.openxmlformats.org/drawingml/2006/table">
            <a:tbl>
              <a:tblPr firstRow="1" firstCol="1" bandRow="1"/>
              <a:tblGrid>
                <a:gridCol w="4846305"/>
                <a:gridCol w="1840247"/>
                <a:gridCol w="1581149"/>
              </a:tblGrid>
              <a:tr h="354396"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</a:p>
                  </a:txBody>
                  <a:tcPr marL="43074" marR="43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 концу 2024 года</a:t>
                      </a:r>
                    </a:p>
                  </a:txBody>
                  <a:tcPr marL="43074" marR="43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1590"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 ближайшие 5 лет</a:t>
                      </a:r>
                    </a:p>
                  </a:txBody>
                  <a:tcPr marL="43074" marR="4307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Терапия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574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Анестезиология и реаниматология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Неврология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Хирургия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Акушерство и гинекология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23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Педиатрия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49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Оториноларингология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21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Офтальмология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Травматология и ортопедия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Стоматология терапевтическая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17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79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Клиническая лабораторная диагностика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Кардиология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376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Общая врачебная практика (семейная медицина)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Инфекционные болезни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Эндокринология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Урология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Дерматовенерология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Рентгенология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Ультразвуковая диагностика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036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Судебно-медицинская экспертиза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954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Неонатология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4007"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Детская хирургия</a:t>
                      </a: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3074" marR="430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5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1202122"/>
            <a:ext cx="12192000" cy="5705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Какие дополнительные социальные гарантии предоставляет Ваше ЛПУ молодым врачам-специалистам?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Выплаты 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молодому специалисту в течение 3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лет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Частичное или полное возмещение расходов на оплату содержания детей в дошкольных учреждениях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Программа "Земский доктор"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Единовременная выплата при трудоустройстве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Компенсационные выплаты, с целью возмещения расходов на транспорт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Санаторно-курортное оздоровление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Дополнительные выплаты молодым специалистам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Выплаты специалисту, впервые окончившему одну из образовательных организаций высшего или среднего профессионального образования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Единовременное пособие в размере двух должностных окладов на работника(и единовременное пособие на каждого пребывающего с ним члена его семьи в размере половины должностного оклада)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Льготный проезд 1 раз в два года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Полный соц. пакет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5476858" y="-5513021"/>
            <a:ext cx="1238284" cy="12192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53016" y="238456"/>
            <a:ext cx="7328271" cy="91358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маркетингового исследования внешних потребителей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" y="326280"/>
            <a:ext cx="2587393" cy="65749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11122617" y="326280"/>
            <a:ext cx="0" cy="657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11163947" y="139485"/>
            <a:ext cx="891153" cy="91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6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8</a:t>
            </a:r>
            <a:endParaRPr lang="ru-RU" sz="6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2088" y="5186633"/>
            <a:ext cx="2329912" cy="1721449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1013373" y="1202122"/>
            <a:ext cx="10150573" cy="4358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 В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«Информация о работодателе»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9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F2CC9492-846C-4ADC-96C4-95E6C5DB3981}"/>
              </a:ext>
            </a:extLst>
          </p:cNvPr>
          <p:cNvSpPr/>
          <p:nvPr/>
        </p:nvSpPr>
        <p:spPr>
          <a:xfrm>
            <a:off x="0" y="1202122"/>
            <a:ext cx="12192000" cy="57059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7378889E-228B-4668-A82E-9A0257E2E7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0" r="1"/>
          <a:stretch/>
        </p:blipFill>
        <p:spPr>
          <a:xfrm rot="16200000" flipV="1">
            <a:off x="5476858" y="-5513021"/>
            <a:ext cx="1238284" cy="12192000"/>
          </a:xfrm>
          <a:prstGeom prst="rect">
            <a:avLst/>
          </a:prstGeom>
          <a:ln>
            <a:noFill/>
          </a:ln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C76491B-142F-4304-9999-AB3E0D2569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2470" y="238456"/>
            <a:ext cx="8218817" cy="913584"/>
          </a:xfr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маркетингового исследования внешних потребителей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2B89FBA-58FC-4592-841E-E7B2A82B1C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1" y="326280"/>
            <a:ext cx="2587393" cy="657494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0390503A-D736-4812-AE7C-081473EAAC75}"/>
              </a:ext>
            </a:extLst>
          </p:cNvPr>
          <p:cNvCxnSpPr/>
          <p:nvPr/>
        </p:nvCxnSpPr>
        <p:spPr>
          <a:xfrm>
            <a:off x="11122617" y="326280"/>
            <a:ext cx="0" cy="65749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одзаголовок 2">
            <a:extLst>
              <a:ext uri="{FF2B5EF4-FFF2-40B4-BE49-F238E27FC236}">
                <a16:creationId xmlns="" xmlns:a16="http://schemas.microsoft.com/office/drawing/2014/main" id="{8DD9B9FD-22C0-43FA-97B7-D539E43F8FAC}"/>
              </a:ext>
            </a:extLst>
          </p:cNvPr>
          <p:cNvSpPr txBox="1">
            <a:spLocks/>
          </p:cNvSpPr>
          <p:nvPr/>
        </p:nvSpPr>
        <p:spPr>
          <a:xfrm>
            <a:off x="11163947" y="139485"/>
            <a:ext cx="891153" cy="91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60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9</a:t>
            </a:r>
            <a:endParaRPr lang="ru-RU" sz="6000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CA921871-A4E8-41BC-80DC-BA1711B6DB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3013" y="5198615"/>
            <a:ext cx="2329912" cy="1721449"/>
          </a:xfrm>
          <a:prstGeom prst="rect">
            <a:avLst/>
          </a:prstGeom>
        </p:spPr>
      </p:pic>
      <p:sp>
        <p:nvSpPr>
          <p:cNvPr id="26" name="Подзаголовок 2">
            <a:extLst>
              <a:ext uri="{FF2B5EF4-FFF2-40B4-BE49-F238E27FC236}">
                <a16:creationId xmlns="" xmlns:a16="http://schemas.microsoft.com/office/drawing/2014/main" id="{C5FA1E4B-9550-477F-93C1-789B2950C0DB}"/>
              </a:ext>
            </a:extLst>
          </p:cNvPr>
          <p:cNvSpPr txBox="1">
            <a:spLocks/>
          </p:cNvSpPr>
          <p:nvPr/>
        </p:nvSpPr>
        <p:spPr>
          <a:xfrm>
            <a:off x="1020713" y="1623278"/>
            <a:ext cx="10150573" cy="14561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редложения </a:t>
            </a:r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совершенствованию качества подготовки </a:t>
            </a:r>
            <a:r>
              <a:rPr lang="ru-RU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специалистов:</a:t>
            </a:r>
          </a:p>
          <a:p>
            <a:pPr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совершенствование практико-ориентированного обучения (в части клинического мышления и коммуникативных навыков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доли использования </a:t>
            </a:r>
            <a:r>
              <a:rPr lang="ru-RU" sz="2800" b="1" dirty="0" err="1">
                <a:latin typeface="Arial" pitchFamily="34" charset="0"/>
                <a:cs typeface="Arial" pitchFamily="34" charset="0"/>
              </a:rPr>
              <a:t>симуляционных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технологий и оборудования (отработка действий в неотложных, нестандартных ситуациях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);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привлечение работодателей к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участию в образовательном процессе</a:t>
            </a: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обучающихся/курсантов;</a:t>
            </a:r>
          </a:p>
          <a:p>
            <a:pPr indent="-457200" algn="just">
              <a:spcBef>
                <a:spcPts val="0"/>
              </a:spcBef>
              <a:buFont typeface="+mj-lt"/>
              <a:buAutoNum type="arabicPeriod"/>
            </a:pPr>
            <a:r>
              <a:rPr lang="ru-RU" sz="28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</a:t>
            </a:r>
            <a:r>
              <a:rPr lang="ru-RU" sz="28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частие работодателей в мероприятиях Университета по карьерной маршрутизации обучающихся.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</a:pP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81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918</TotalTime>
  <Words>874</Words>
  <Application>Microsoft Office PowerPoint</Application>
  <PresentationFormat>Произвольный</PresentationFormat>
  <Paragraphs>350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Филонов Константин</dc:creator>
  <cp:lastModifiedBy>Ткаченко</cp:lastModifiedBy>
  <cp:revision>45</cp:revision>
  <dcterms:created xsi:type="dcterms:W3CDTF">2022-03-21T06:08:00Z</dcterms:created>
  <dcterms:modified xsi:type="dcterms:W3CDTF">2024-06-04T06:31:13Z</dcterms:modified>
</cp:coreProperties>
</file>