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1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1C37-3BDC-409F-9A1A-E9288351A5D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C9A1-338E-4C63-A924-E09E39244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1C37-3BDC-409F-9A1A-E9288351A5D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C9A1-338E-4C63-A924-E09E39244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1C37-3BDC-409F-9A1A-E9288351A5D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C9A1-338E-4C63-A924-E09E39244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1C37-3BDC-409F-9A1A-E9288351A5D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C9A1-338E-4C63-A924-E09E39244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1C37-3BDC-409F-9A1A-E9288351A5D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C9A1-338E-4C63-A924-E09E39244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1C37-3BDC-409F-9A1A-E9288351A5D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C9A1-338E-4C63-A924-E09E39244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1C37-3BDC-409F-9A1A-E9288351A5D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C9A1-338E-4C63-A924-E09E39244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1C37-3BDC-409F-9A1A-E9288351A5D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C9A1-338E-4C63-A924-E09E39244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1C37-3BDC-409F-9A1A-E9288351A5D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C9A1-338E-4C63-A924-E09E39244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1C37-3BDC-409F-9A1A-E9288351A5D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C9A1-338E-4C63-A924-E09E39244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91C37-3BDC-409F-9A1A-E9288351A5D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3C9A1-338E-4C63-A924-E09E39244A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91C37-3BDC-409F-9A1A-E9288351A5D1}" type="datetimeFigureOut">
              <a:rPr lang="ru-RU" smtClean="0"/>
              <a:t>04.12.2020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3C9A1-338E-4C63-A924-E09E39244A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_________Microsoft_Word1.docx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0"/>
            <a:ext cx="7772400" cy="4896543"/>
          </a:xfrm>
        </p:spPr>
        <p:txBody>
          <a:bodyPr>
            <a:normAutofit/>
          </a:bodyPr>
          <a:lstStyle/>
          <a:p>
            <a:r>
              <a:rPr lang="en-US" b="1" dirty="0" smtClean="0"/>
              <a:t>BCG</a:t>
            </a:r>
            <a:r>
              <a:rPr lang="ru-RU" b="1" dirty="0" smtClean="0"/>
              <a:t>-анализ</a:t>
            </a:r>
            <a:br>
              <a:rPr lang="ru-RU" b="1" dirty="0" smtClean="0"/>
            </a:br>
            <a:r>
              <a:rPr lang="ru-RU" b="1" dirty="0" smtClean="0"/>
              <a:t>(практическое применение методики)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Недостатки </a:t>
            </a:r>
            <a:r>
              <a:rPr lang="en-US" sz="3200" b="1" dirty="0" smtClean="0"/>
              <a:t>BCG</a:t>
            </a:r>
            <a:r>
              <a:rPr lang="ru-RU" sz="3200" b="1" dirty="0" smtClean="0"/>
              <a:t>-анализа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Очень трудно достоверно определить долю рынка ближайшего конкурента (таблица 1).</a:t>
            </a:r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2.     Не </a:t>
            </a:r>
            <a:r>
              <a:rPr lang="ru-RU" sz="2400" dirty="0"/>
              <a:t>работает при анализе отраслей с низким уровнем </a:t>
            </a:r>
            <a:r>
              <a:rPr lang="ru-RU" sz="2400" dirty="0" smtClean="0"/>
              <a:t>конкуренции.</a:t>
            </a:r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3.    Сильное </a:t>
            </a:r>
            <a:r>
              <a:rPr lang="ru-RU" sz="2400" dirty="0"/>
              <a:t>упрощение ситуации: высокие темпы роста не всегда являются признаком прибыльности и привлекательности рынка, так как не учитывается, насколько долгосрочным будет тренд и игнорируются другие макро- и микроэкономические </a:t>
            </a:r>
            <a:r>
              <a:rPr lang="ru-RU" sz="2400" dirty="0" smtClean="0"/>
              <a:t>факторы.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10146"/>
          </a:xfrm>
        </p:spPr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en-US" sz="2700" b="1" dirty="0" smtClean="0"/>
              <a:t>BCG – Boston </a:t>
            </a:r>
            <a:r>
              <a:rPr lang="en-US" sz="2700" b="1" dirty="0"/>
              <a:t>C</a:t>
            </a:r>
            <a:r>
              <a:rPr lang="en-US" sz="2700" b="1" dirty="0" smtClean="0"/>
              <a:t>onsulting Group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Бостонская консалтинговая компания</a:t>
            </a:r>
            <a:br>
              <a:rPr lang="ru-RU" sz="2700" b="1" dirty="0" smtClean="0"/>
            </a:br>
            <a:r>
              <a:rPr lang="ru-RU" sz="2700" b="1" dirty="0" smtClean="0"/>
              <a:t> (консультации в области управления)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ru-RU" sz="2400" dirty="0" smtClean="0"/>
              <a:t>Созданная </a:t>
            </a:r>
            <a:r>
              <a:rPr lang="ru-RU" sz="2400" dirty="0"/>
              <a:t>в 1963 г., компания BCG стала первым в </a:t>
            </a:r>
            <a:r>
              <a:rPr lang="ru-RU" sz="2400" dirty="0" smtClean="0"/>
              <a:t>истории стратегическим </a:t>
            </a:r>
            <a:r>
              <a:rPr lang="ru-RU" sz="2400" dirty="0"/>
              <a:t>консультантом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ru-RU" sz="2400" dirty="0" smtClean="0"/>
              <a:t>Имеет офисы более чем в 50 странах.</a:t>
            </a:r>
          </a:p>
          <a:p>
            <a:pPr marL="457200" indent="-457200">
              <a:buAutoNum type="arabicPeriod"/>
            </a:pPr>
            <a:r>
              <a:rPr lang="ru-RU" sz="2400" dirty="0" smtClean="0"/>
              <a:t>Занимается решением следующих задач: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корпоративные </a:t>
            </a:r>
            <a:r>
              <a:rPr lang="ru-RU" sz="2400" dirty="0"/>
              <a:t>инновации и создание цифровых </a:t>
            </a:r>
            <a:r>
              <a:rPr lang="ru-RU" sz="2400" dirty="0" smtClean="0"/>
              <a:t>бизнесов;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углубленная </a:t>
            </a:r>
            <a:r>
              <a:rPr lang="ru-RU" sz="2400" dirty="0"/>
              <a:t>аналитика и исследование </a:t>
            </a:r>
            <a:r>
              <a:rPr lang="ru-RU" sz="2400" dirty="0" smtClean="0"/>
              <a:t>данных;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управление </a:t>
            </a:r>
            <a:r>
              <a:rPr lang="ru-RU" sz="2400" dirty="0"/>
              <a:t>рисками и </a:t>
            </a:r>
            <a:r>
              <a:rPr lang="ru-RU" sz="2400" dirty="0" err="1" smtClean="0"/>
              <a:t>ИТ-решения</a:t>
            </a:r>
            <a:r>
              <a:rPr lang="ru-RU" sz="2400" dirty="0" smtClean="0"/>
              <a:t>;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большие </a:t>
            </a:r>
            <a:r>
              <a:rPr lang="ru-RU" sz="2400" dirty="0"/>
              <a:t>данные и программные </a:t>
            </a:r>
            <a:r>
              <a:rPr lang="ru-RU" sz="2400" dirty="0" smtClean="0"/>
              <a:t>решения;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идеи</a:t>
            </a:r>
            <a:r>
              <a:rPr lang="ru-RU" sz="2400" dirty="0"/>
              <a:t>, формирующие будущее бизнеса и </a:t>
            </a:r>
            <a:r>
              <a:rPr lang="ru-RU" sz="2400" dirty="0" smtClean="0"/>
              <a:t>общества;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поиск </a:t>
            </a:r>
            <a:r>
              <a:rPr lang="ru-RU" sz="2400" dirty="0"/>
              <a:t>и воплощение корпоративного </a:t>
            </a:r>
            <a:r>
              <a:rPr lang="ru-RU" sz="2400" dirty="0" smtClean="0"/>
              <a:t>предназначения;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поддержка </a:t>
            </a:r>
            <a:r>
              <a:rPr lang="ru-RU" sz="2400" dirty="0"/>
              <a:t>принятия финансовых решений, специальные исследования и </a:t>
            </a:r>
            <a:r>
              <a:rPr lang="ru-RU" sz="2400" dirty="0" smtClean="0"/>
              <a:t>аналитика;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управление </a:t>
            </a:r>
            <a:r>
              <a:rPr lang="ru-RU" sz="2400" dirty="0"/>
              <a:t>закупками и цепочками </a:t>
            </a:r>
            <a:r>
              <a:rPr lang="ru-RU" sz="2400" dirty="0" smtClean="0"/>
              <a:t>поставок;</a:t>
            </a:r>
          </a:p>
          <a:p>
            <a:pPr marL="457200" indent="-457200">
              <a:buFontTx/>
              <a:buChar char="-"/>
            </a:pPr>
            <a:r>
              <a:rPr lang="ru-RU" sz="2400" dirty="0" smtClean="0"/>
              <a:t>некоммерческий </a:t>
            </a:r>
            <a:r>
              <a:rPr lang="ru-RU" sz="2400" dirty="0"/>
              <a:t>фонд поддержки положительных изменений в государственном </a:t>
            </a:r>
            <a:r>
              <a:rPr lang="ru-RU" sz="2400" dirty="0" smtClean="0"/>
              <a:t>управлении.</a:t>
            </a:r>
          </a:p>
          <a:p>
            <a:pPr marL="457200" indent="-457200">
              <a:buNone/>
            </a:pPr>
            <a:r>
              <a:rPr lang="ru-RU" sz="2400" dirty="0" smtClean="0"/>
              <a:t>4.      Официальный сайт: </a:t>
            </a:r>
            <a:r>
              <a:rPr lang="en-US" sz="2400" dirty="0" smtClean="0"/>
              <a:t>www.bcg.com</a:t>
            </a:r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Матрица </a:t>
            </a:r>
            <a:r>
              <a:rPr lang="en-US" sz="2800" b="1" dirty="0" smtClean="0"/>
              <a:t>BCG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982783" y="1052513"/>
          <a:ext cx="7178434" cy="507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3" imgW="8019048" imgH="5668166" progId="AcroExch.Document.DC">
                  <p:embed/>
                </p:oleObj>
              </mc:Choice>
              <mc:Fallback>
                <p:oleObj name="Acrobat Document" r:id="rId3" imgW="8019048" imgH="5668166" progId="AcroExch.Document.DC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783" y="1052513"/>
                        <a:ext cx="7178434" cy="5073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Пример применения </a:t>
            </a:r>
            <a:r>
              <a:rPr lang="en-US" sz="2800" b="1" dirty="0" smtClean="0"/>
              <a:t>BCG</a:t>
            </a:r>
            <a:r>
              <a:rPr lang="ru-RU" sz="2800" b="1" dirty="0" smtClean="0"/>
              <a:t>-анализа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Таблица 1 – Характеристика портфеля предложений предприятия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11560" y="1556789"/>
          <a:ext cx="7560840" cy="35947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1368152"/>
                <a:gridCol w="1296144"/>
                <a:gridCol w="1512168"/>
                <a:gridCol w="1512168"/>
              </a:tblGrid>
              <a:tr h="462909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Виды продукции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Объем реализации по годам, тыс.руб.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Доля</a:t>
                      </a:r>
                      <a:r>
                        <a:rPr lang="ru-RU" baseline="0" dirty="0" smtClean="0"/>
                        <a:t> рынка 2020 г., %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6290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2019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 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предприятия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ближайшего конкурента</a:t>
                      </a:r>
                      <a:endParaRPr lang="ru-RU" dirty="0"/>
                    </a:p>
                  </a:txBody>
                  <a:tcPr/>
                </a:tc>
              </a:tr>
              <a:tr h="462909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ru-RU" dirty="0" smtClean="0"/>
                        <a:t>Аспирин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</a:tr>
              <a:tr h="462909">
                <a:tc>
                  <a:txBody>
                    <a:bodyPr/>
                    <a:lstStyle/>
                    <a:p>
                      <a:r>
                        <a:rPr lang="ru-RU" dirty="0" smtClean="0"/>
                        <a:t>2. Пенталгин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649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</a:t>
                      </a:r>
                      <a:endParaRPr lang="ru-RU" dirty="0"/>
                    </a:p>
                  </a:txBody>
                  <a:tcPr/>
                </a:tc>
              </a:tr>
              <a:tr h="462909">
                <a:tc>
                  <a:txBody>
                    <a:bodyPr/>
                    <a:lstStyle/>
                    <a:p>
                      <a:r>
                        <a:rPr lang="ru-RU" dirty="0" smtClean="0"/>
                        <a:t>3. Тонометр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462909">
                <a:tc>
                  <a:txBody>
                    <a:bodyPr/>
                    <a:lstStyle/>
                    <a:p>
                      <a:r>
                        <a:rPr lang="ru-RU" dirty="0" smtClean="0"/>
                        <a:t>4. Витамины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2405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</a:tr>
              <a:tr h="462909">
                <a:tc>
                  <a:txBody>
                    <a:bodyPr/>
                    <a:lstStyle/>
                    <a:p>
                      <a:r>
                        <a:rPr lang="ru-RU" dirty="0" smtClean="0"/>
                        <a:t>5. </a:t>
                      </a:r>
                      <a:r>
                        <a:rPr lang="ru-RU" dirty="0" err="1" smtClean="0"/>
                        <a:t>Небулайзер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280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Таблица 2 – Исходные данные для построения матрицы </a:t>
            </a:r>
            <a:r>
              <a:rPr lang="en-US" sz="2400" dirty="0" smtClean="0"/>
              <a:t>BCG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4783"/>
          <a:ext cx="8229600" cy="2216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58816"/>
                <a:gridCol w="792088"/>
                <a:gridCol w="792088"/>
                <a:gridCol w="792088"/>
                <a:gridCol w="792088"/>
                <a:gridCol w="802432"/>
              </a:tblGrid>
              <a:tr h="468052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N</a:t>
                      </a:r>
                      <a:r>
                        <a:rPr lang="ru-RU" dirty="0" smtClean="0"/>
                        <a:t> продукции</a:t>
                      </a:r>
                    </a:p>
                    <a:p>
                      <a:pPr algn="l"/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1. Темп</a:t>
                      </a:r>
                      <a:r>
                        <a:rPr lang="ru-RU" baseline="0" dirty="0" smtClean="0"/>
                        <a:t> роста рынка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0,86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1,44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1,60</a:t>
                      </a:r>
                      <a:endParaRPr lang="ru-RU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2. Относительная доля рынка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1,57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0,71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1,50</a:t>
                      </a:r>
                      <a:endParaRPr lang="ru-RU" dirty="0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r>
                        <a:rPr lang="ru-RU" dirty="0" smtClean="0"/>
                        <a:t>3. Доля продукции в общем объеме реализации предприятия,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40,76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10,60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2,12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39,22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7,30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Как рассчитать таблицу 2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Темп роста рынка (ТРР):</a:t>
            </a:r>
          </a:p>
          <a:p>
            <a:pPr marL="514350" indent="-514350">
              <a:buNone/>
            </a:pPr>
            <a:r>
              <a:rPr lang="ru-RU" sz="2400" dirty="0"/>
              <a:t>о</a:t>
            </a:r>
            <a:r>
              <a:rPr lang="ru-RU" sz="2400" dirty="0" smtClean="0"/>
              <a:t>бъем реализации 2020 г. : объем реализации 2019 г. (из таблицы 1)</a:t>
            </a:r>
          </a:p>
          <a:p>
            <a:pPr marL="514350" indent="-514350">
              <a:buNone/>
            </a:pP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2. Относительная доля рынка (ОДР):</a:t>
            </a:r>
          </a:p>
          <a:p>
            <a:pPr marL="514350" indent="-514350">
              <a:buNone/>
            </a:pPr>
            <a:r>
              <a:rPr lang="ru-RU" sz="2400" dirty="0"/>
              <a:t>д</a:t>
            </a:r>
            <a:r>
              <a:rPr lang="ru-RU" sz="2400" dirty="0" smtClean="0"/>
              <a:t>оля рынка предприятия : долю рынка ближайшего конкурента (из таблицы 1)</a:t>
            </a:r>
          </a:p>
          <a:p>
            <a:pPr marL="514350" indent="-514350">
              <a:buNone/>
            </a:pPr>
            <a:endParaRPr lang="ru-RU" sz="2400" dirty="0"/>
          </a:p>
          <a:p>
            <a:pPr marL="514350" indent="-514350">
              <a:buNone/>
            </a:pPr>
            <a:r>
              <a:rPr lang="ru-RU" sz="2400" dirty="0" smtClean="0"/>
              <a:t>3. Доля продукции в обще объеме реализации предприятия:</a:t>
            </a:r>
          </a:p>
          <a:p>
            <a:pPr marL="514350" indent="-514350">
              <a:buFontTx/>
              <a:buChar char="-"/>
            </a:pPr>
            <a:r>
              <a:rPr lang="ru-RU" sz="2400" dirty="0"/>
              <a:t>с</a:t>
            </a:r>
            <a:r>
              <a:rPr lang="ru-RU" sz="2400" dirty="0" smtClean="0"/>
              <a:t>кладываем все пять продуктов в 2020 г. в столбике реализация;</a:t>
            </a:r>
          </a:p>
          <a:p>
            <a:pPr marL="514350" indent="-514350">
              <a:buFontTx/>
              <a:buChar char="-"/>
            </a:pPr>
            <a:r>
              <a:rPr lang="ru-RU" sz="2400" dirty="0"/>
              <a:t>п</a:t>
            </a:r>
            <a:r>
              <a:rPr lang="ru-RU" sz="2400" dirty="0" smtClean="0"/>
              <a:t>ропорцией через Х находим долю каждого продукта в общем объеме реализации</a:t>
            </a:r>
          </a:p>
          <a:p>
            <a:pPr marL="514350" indent="-514350">
              <a:buFontTx/>
              <a:buChar char="-"/>
            </a:pP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Например, считаем для аспирина:</a:t>
            </a:r>
          </a:p>
          <a:p>
            <a:pPr marL="514350" indent="-514350">
              <a:buNone/>
            </a:pPr>
            <a:r>
              <a:rPr lang="ru-RU" sz="2400" dirty="0" smtClean="0"/>
              <a:t>ТРР 2500:2900=0,86</a:t>
            </a:r>
          </a:p>
          <a:p>
            <a:pPr marL="514350" indent="-514350">
              <a:buNone/>
            </a:pPr>
            <a:r>
              <a:rPr lang="ru-RU" sz="2400" dirty="0" smtClean="0"/>
              <a:t>ОДР 34:17=2</a:t>
            </a:r>
          </a:p>
          <a:p>
            <a:pPr marL="514350" indent="-514350">
              <a:buNone/>
            </a:pPr>
            <a:r>
              <a:rPr lang="ru-RU" sz="2400" dirty="0" smtClean="0"/>
              <a:t>Доля аспирина в общем объеме реализации за 2020 г.</a:t>
            </a:r>
          </a:p>
          <a:p>
            <a:pPr marL="514350" indent="-514350">
              <a:buNone/>
            </a:pPr>
            <a:r>
              <a:rPr lang="ru-RU" sz="2400" dirty="0" smtClean="0"/>
              <a:t>Общий объем реализации в 2020 г. 6132 руб.</a:t>
            </a:r>
          </a:p>
          <a:p>
            <a:pPr marL="514350" indent="-514350">
              <a:buNone/>
            </a:pPr>
            <a:r>
              <a:rPr lang="ru-RU" sz="2400" dirty="0" smtClean="0"/>
              <a:t>6132 – 100%</a:t>
            </a:r>
          </a:p>
          <a:p>
            <a:pPr marL="514350" indent="-514350">
              <a:buNone/>
            </a:pPr>
            <a:r>
              <a:rPr lang="ru-RU" sz="2400" dirty="0" smtClean="0"/>
              <a:t>2500 – </a:t>
            </a:r>
            <a:r>
              <a:rPr lang="ru-RU" sz="2400" dirty="0" err="1" smtClean="0"/>
              <a:t>х%</a:t>
            </a:r>
            <a:endParaRPr lang="ru-RU" sz="2400" dirty="0" smtClean="0"/>
          </a:p>
          <a:p>
            <a:pPr marL="514350" indent="-514350">
              <a:buNone/>
            </a:pPr>
            <a:r>
              <a:rPr lang="ru-RU" sz="2400" dirty="0" smtClean="0"/>
              <a:t>Х= 2500 </a:t>
            </a:r>
            <a:r>
              <a:rPr lang="en-US" sz="2400" dirty="0" smtClean="0"/>
              <a:t>*100</a:t>
            </a:r>
            <a:r>
              <a:rPr lang="ru-RU" sz="2400" dirty="0" smtClean="0"/>
              <a:t>:6132</a:t>
            </a:r>
          </a:p>
          <a:p>
            <a:pPr marL="514350" indent="-514350">
              <a:buNone/>
            </a:pPr>
            <a:r>
              <a:rPr lang="ru-RU" sz="2400" dirty="0" smtClean="0"/>
              <a:t>Х=41%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Матрица </a:t>
            </a:r>
            <a:r>
              <a:rPr lang="en-US" sz="2800" dirty="0" smtClean="0"/>
              <a:t>BCG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</p:nvPr>
        </p:nvGraphicFramePr>
        <p:xfrm>
          <a:off x="829468" y="908720"/>
          <a:ext cx="7774980" cy="52174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Документ" r:id="rId4" imgW="10002959" imgH="6048312" progId="Word.Document.12">
                  <p:embed/>
                </p:oleObj>
              </mc:Choice>
              <mc:Fallback>
                <p:oleObj name="Документ" r:id="rId4" imgW="10002959" imgH="6048312" progId="Word.Document.12">
                  <p:embed/>
                  <p:pic>
                    <p:nvPicPr>
                      <p:cNvPr id="0" name="Содержимое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468" y="908720"/>
                        <a:ext cx="7774980" cy="52174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Выводы по </a:t>
            </a:r>
            <a:r>
              <a:rPr lang="en-US" sz="2800" b="1" dirty="0" smtClean="0"/>
              <a:t>BCG</a:t>
            </a:r>
            <a:r>
              <a:rPr lang="ru-RU" sz="2800" b="1" dirty="0" smtClean="0"/>
              <a:t>-анализу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Общая схема говорит о том, что исследуемое предприятие является достаточно стабильным и прибыльным – все 100%  объема реализуемой продукции приходятся на «звезды», «дойные коровы» и «дикие кошки». 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Некоторую нестабильность приносят «дикие кошки» - тонометры и витамины – объем потребителей по ним не растет. Поэтому предлагаются следующие стратегии по товарам: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Тонометры – снижение цены на 15% и почтовая реклама в ближайшие 10 домов;</a:t>
            </a:r>
          </a:p>
          <a:p>
            <a:pPr marL="514350" indent="-514350">
              <a:buFontTx/>
              <a:buChar char="-"/>
            </a:pPr>
            <a:r>
              <a:rPr lang="ru-RU" dirty="0" smtClean="0"/>
              <a:t>Витамины – снижение цены на 10%, реклама на подъездах 10 ближайших жилых домов, вручение рекламных буклетов каждому покупателю.</a:t>
            </a:r>
          </a:p>
          <a:p>
            <a:pPr marL="514350" indent="-514350">
              <a:buNone/>
            </a:pPr>
            <a:r>
              <a:rPr lang="ru-RU" dirty="0" smtClean="0"/>
              <a:t>Общие затраты на стратегию 50 тыс. руб. Сроки реализации с 01 января 2021 год по 01 марта 2021 год.</a:t>
            </a:r>
          </a:p>
          <a:p>
            <a:pPr marL="514350" indent="-514350">
              <a:buNone/>
            </a:pPr>
            <a:r>
              <a:rPr lang="ru-RU" dirty="0" smtClean="0"/>
              <a:t>Ответственный – провизор Петров В.В.</a:t>
            </a:r>
          </a:p>
          <a:p>
            <a:pPr marL="514350" indent="-514350">
              <a:buNone/>
            </a:pPr>
            <a:r>
              <a:rPr lang="ru-RU" dirty="0" smtClean="0"/>
              <a:t>3. Так как предприятие прибыльное, то стоит расширить ассортимент </a:t>
            </a:r>
            <a:r>
              <a:rPr lang="ru-RU" dirty="0" err="1" smtClean="0"/>
              <a:t>БАДами</a:t>
            </a:r>
            <a:r>
              <a:rPr lang="ru-RU" dirty="0" smtClean="0"/>
              <a:t> с сайта </a:t>
            </a:r>
            <a:r>
              <a:rPr lang="en-US" dirty="0" smtClean="0"/>
              <a:t>I</a:t>
            </a:r>
            <a:r>
              <a:rPr lang="ru-RU" dirty="0" smtClean="0"/>
              <a:t>Н</a:t>
            </a:r>
            <a:r>
              <a:rPr lang="en-US" dirty="0" err="1" smtClean="0"/>
              <a:t>erb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Общие рекомендации </a:t>
            </a:r>
            <a:r>
              <a:rPr lang="ru-RU" sz="2800" b="1" smtClean="0"/>
              <a:t>к выводам </a:t>
            </a:r>
            <a:r>
              <a:rPr lang="ru-RU" sz="2800" b="1" dirty="0" smtClean="0"/>
              <a:t>по матрице </a:t>
            </a:r>
            <a:r>
              <a:rPr lang="en-US" sz="2800" b="1" dirty="0" smtClean="0"/>
              <a:t>BCG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ru-RU" sz="2400" dirty="0" smtClean="0"/>
              <a:t>Матрица строится за три периода и только затем делается вывод и разрабатывается стратегия для каждого продукта фирмы.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Позволяет сформировать оптимальный продуктовый портфель предприятия.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Те продукты, которые находятся в поле «звезды» – это продукты, которые приносят максимальную прибыль предприятию. Они не нуждаются ни в каких маркетинговых усилиях.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Те продукты, которые попали в поле «дойные коровы» – приносят стабильную, но не большую прибыль предприятию. Они имеют консервативных потребителей, доля которых не растет. 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По «коровам» необходим жесткий контроль финансовых вложений.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Те продукты, которые находятся в поле «дикие кошки» – это продукты, имеющие высокий темп роста рынка, но низкую долю рынка. Обычно это новые для потребителя продукты. Они нуждаются в изучении чтобы понять, при каких финансовых вложениях они могут перейти в «звезды».</a:t>
            </a:r>
          </a:p>
          <a:p>
            <a:pPr marL="514350" indent="-514350">
              <a:buAutoNum type="arabicPeriod"/>
            </a:pPr>
            <a:r>
              <a:rPr lang="ru-RU" sz="2400" dirty="0" smtClean="0"/>
              <a:t>Продукты «собаки» нужно убирать из продуктового портфеля предприятия. Но могут быть веские причины, сохранять их (например, социальная направленность).</a:t>
            </a:r>
          </a:p>
          <a:p>
            <a:pPr marL="514350" indent="-514350">
              <a:buAutoNum type="arabicPeriod"/>
            </a:pPr>
            <a:endParaRPr lang="ru-RU" sz="2400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736</Words>
  <Application>Microsoft Office PowerPoint</Application>
  <PresentationFormat>Экран (4:3)</PresentationFormat>
  <Paragraphs>119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Тема Office</vt:lpstr>
      <vt:lpstr>Acrobat Document</vt:lpstr>
      <vt:lpstr>Документ</vt:lpstr>
      <vt:lpstr>BCG-анализ (практическое применение методики)</vt:lpstr>
      <vt:lpstr>  BCG – Boston Consulting Group Бостонская консалтинговая компания  (консультации в области управления) </vt:lpstr>
      <vt:lpstr>Матрица BCG</vt:lpstr>
      <vt:lpstr>Пример применения BCG-анализа</vt:lpstr>
      <vt:lpstr>Таблица 2 – Исходные данные для построения матрицы BCG   </vt:lpstr>
      <vt:lpstr>Как рассчитать таблицу 2</vt:lpstr>
      <vt:lpstr>Матрица BCG</vt:lpstr>
      <vt:lpstr>Выводы по BCG-анализу</vt:lpstr>
      <vt:lpstr>Общие рекомендации к выводам по матрице BCG</vt:lpstr>
      <vt:lpstr>Недостатки BCG-анализа</vt:lpstr>
    </vt:vector>
  </TitlesOfParts>
  <Company>DG Win&amp;Soft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BCG-анализ (практическое применение методики)</dc:title>
  <dc:creator>asus</dc:creator>
  <cp:lastModifiedBy>ЮрьеваЕА</cp:lastModifiedBy>
  <cp:revision>17</cp:revision>
  <dcterms:created xsi:type="dcterms:W3CDTF">2020-12-03T06:56:33Z</dcterms:created>
  <dcterms:modified xsi:type="dcterms:W3CDTF">2020-12-04T03:17:37Z</dcterms:modified>
</cp:coreProperties>
</file>