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4" r:id="rId8"/>
    <p:sldId id="268" r:id="rId9"/>
    <p:sldId id="272" r:id="rId10"/>
    <p:sldId id="274" r:id="rId11"/>
    <p:sldId id="276" r:id="rId12"/>
    <p:sldId id="277" r:id="rId13"/>
    <p:sldId id="278" r:id="rId14"/>
    <p:sldId id="279" r:id="rId15"/>
    <p:sldId id="259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9" d="100"/>
          <a:sy n="69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7B11AF-BE55-4A13-8CC4-83DC50C3933F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907ED8-DC64-40A5-8615-EC7D33D7A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8001024" cy="1470025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«Стволовые ГЛАЗА »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589240"/>
            <a:ext cx="6400800" cy="1752600"/>
          </a:xfrm>
        </p:spPr>
        <p:txBody>
          <a:bodyPr/>
          <a:lstStyle/>
          <a:p>
            <a:r>
              <a:rPr lang="ru-RU" dirty="0" err="1" smtClean="0"/>
              <a:t>Джумаев</a:t>
            </a:r>
            <a:r>
              <a:rPr lang="ru-RU" dirty="0" smtClean="0"/>
              <a:t> </a:t>
            </a:r>
            <a:r>
              <a:rPr lang="ru-RU" dirty="0" err="1" smtClean="0"/>
              <a:t>Зухриддин</a:t>
            </a:r>
            <a:r>
              <a:rPr lang="ru-RU" dirty="0" smtClean="0"/>
              <a:t> </a:t>
            </a:r>
            <a:r>
              <a:rPr lang="ru-RU" dirty="0" err="1" smtClean="0"/>
              <a:t>Зокирович</a:t>
            </a:r>
            <a:endParaRPr lang="ru-RU" dirty="0"/>
          </a:p>
        </p:txBody>
      </p:sp>
      <p:pic>
        <p:nvPicPr>
          <p:cNvPr id="5" name="Рисунок 4" descr="img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492896"/>
            <a:ext cx="4464496" cy="2964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 и индустрия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Нынешнее время много конкуренций между  частными поликлиниками, если приобретут такой способ много спроса и клиентов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56992"/>
            <a:ext cx="432048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Джумаев</a:t>
            </a:r>
            <a:r>
              <a:rPr lang="ru-RU" dirty="0" smtClean="0"/>
              <a:t> </a:t>
            </a:r>
            <a:r>
              <a:rPr lang="ru-RU" dirty="0" err="1" smtClean="0"/>
              <a:t>Зухриддин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руководитель проекта </a:t>
            </a:r>
          </a:p>
          <a:p>
            <a:r>
              <a:rPr lang="ru-RU" dirty="0" smtClean="0"/>
              <a:t>Иванов Дмитрий Геннадьевич ученый</a:t>
            </a:r>
          </a:p>
          <a:p>
            <a:r>
              <a:rPr lang="ru-RU" dirty="0" err="1" smtClean="0"/>
              <a:t>Мандарова</a:t>
            </a:r>
            <a:r>
              <a:rPr lang="ru-RU" dirty="0" smtClean="0"/>
              <a:t> Галина Андреевна врач</a:t>
            </a:r>
            <a:endParaRPr lang="ru-RU" dirty="0"/>
          </a:p>
        </p:txBody>
      </p:sp>
      <p:pic>
        <p:nvPicPr>
          <p:cNvPr id="5" name="Рисунок 4" descr="780307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149080"/>
            <a:ext cx="3944119" cy="232255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Рекламы</a:t>
            </a:r>
          </a:p>
          <a:p>
            <a:r>
              <a:rPr lang="ru-RU" dirty="0" smtClean="0"/>
              <a:t>Интернет, выставки </a:t>
            </a:r>
          </a:p>
          <a:p>
            <a:r>
              <a:rPr lang="ru-RU" dirty="0" smtClean="0"/>
              <a:t>Теле- и видео- передачи </a:t>
            </a:r>
          </a:p>
          <a:p>
            <a:r>
              <a:rPr lang="ru-RU" dirty="0" smtClean="0"/>
              <a:t>Новости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Проектные Риски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826768" cy="4846320"/>
          </a:xfrm>
        </p:spPr>
        <p:txBody>
          <a:bodyPr/>
          <a:lstStyle/>
          <a:p>
            <a:r>
              <a:rPr lang="ru-RU" dirty="0" smtClean="0"/>
              <a:t>Небольшой бюджет </a:t>
            </a:r>
          </a:p>
          <a:p>
            <a:r>
              <a:rPr lang="ru-RU" dirty="0" smtClean="0"/>
              <a:t>Недостаток знания </a:t>
            </a:r>
          </a:p>
          <a:p>
            <a:r>
              <a:rPr lang="ru-RU" dirty="0" smtClean="0"/>
              <a:t>Слабая команда, надо увеличить число команд для различных идей и  экспериментов </a:t>
            </a:r>
          </a:p>
          <a:p>
            <a:r>
              <a:rPr lang="ru-RU" dirty="0" smtClean="0"/>
              <a:t>Конкуренция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376" y="1556792"/>
            <a:ext cx="352839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ru-RU" dirty="0" smtClean="0"/>
              <a:t>Текущий статус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Начало 15.02.2017г</a:t>
            </a:r>
          </a:p>
          <a:p>
            <a:r>
              <a:rPr lang="ru-RU" dirty="0" smtClean="0"/>
              <a:t>На данный момент идет активная разработка стволовых клеток</a:t>
            </a:r>
          </a:p>
          <a:p>
            <a:r>
              <a:rPr lang="ru-RU" dirty="0" smtClean="0"/>
              <a:t>Цель: Разработка нового инновационного метода для получения глаза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194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Зухриддин</a:t>
            </a:r>
            <a:r>
              <a:rPr lang="ru-RU" dirty="0" smtClean="0"/>
              <a:t> </a:t>
            </a:r>
            <a:r>
              <a:rPr lang="ru-RU" dirty="0" err="1" smtClean="0"/>
              <a:t>Зокирович</a:t>
            </a:r>
            <a:endParaRPr lang="ru-RU" dirty="0" smtClean="0"/>
          </a:p>
          <a:p>
            <a:r>
              <a:rPr lang="en-US" dirty="0" smtClean="0"/>
              <a:t>E-mail: d.z.@mail.ru</a:t>
            </a:r>
          </a:p>
          <a:p>
            <a:r>
              <a:rPr lang="ru-RU" dirty="0" err="1" smtClean="0">
                <a:latin typeface="Calibri" pitchFamily="34" charset="0"/>
              </a:rPr>
              <a:t>Моб.тел</a:t>
            </a:r>
            <a:r>
              <a:rPr lang="ru-RU" dirty="0" smtClean="0">
                <a:latin typeface="Calibri" pitchFamily="34" charset="0"/>
              </a:rPr>
              <a:t>.: </a:t>
            </a:r>
            <a:r>
              <a:rPr lang="en-US" dirty="0" smtClean="0">
                <a:latin typeface="Calibri" pitchFamily="34" charset="0"/>
              </a:rPr>
              <a:t>+792344444444</a:t>
            </a:r>
            <a:endParaRPr lang="ru-RU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44824"/>
            <a:ext cx="8158162" cy="4429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80928"/>
            <a:ext cx="432048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Потребительский сегмент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Полное отсутствие глаза</a:t>
            </a:r>
          </a:p>
          <a:p>
            <a:r>
              <a:rPr lang="ru-RU" dirty="0" smtClean="0"/>
              <a:t>Дефект зрительного нерва </a:t>
            </a:r>
          </a:p>
          <a:p>
            <a:r>
              <a:rPr lang="ru-RU" dirty="0" smtClean="0"/>
              <a:t>Непереносимость глазного протеза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gl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429000"/>
            <a:ext cx="5248581" cy="2952328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потребителей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Финансирование 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органа определенных размера и формы, и как заставить клетки принимать именно их, а не превращать в бесформенную клеточную </a:t>
            </a:r>
            <a:r>
              <a:rPr lang="ru-RU" dirty="0" smtClean="0"/>
              <a:t>массу</a:t>
            </a:r>
          </a:p>
          <a:p>
            <a:r>
              <a:rPr lang="ru-RU" dirty="0" smtClean="0"/>
              <a:t>Вживить орган </a:t>
            </a:r>
          </a:p>
          <a:p>
            <a:r>
              <a:rPr lang="ru-RU" dirty="0" smtClean="0"/>
              <a:t>Неизвестные последствия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проблем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имплантационном методе и в других протезных изделий есть ряд отграничений и противопоказаний из-за того что это инородное тело, а стволовые клетки </a:t>
            </a:r>
            <a:r>
              <a:rPr lang="ru-RU" dirty="0"/>
              <a:t>это «родители» абсолютно всех видов клеток в человеческом </a:t>
            </a:r>
            <a:r>
              <a:rPr lang="ru-RU" dirty="0" smtClean="0"/>
              <a:t>организме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imgpreview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944888"/>
            <a:ext cx="2913112" cy="29131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Ценность для пользователя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Хорошая </a:t>
            </a:r>
            <a:r>
              <a:rPr lang="ru-RU" dirty="0" smtClean="0"/>
              <a:t>репутация</a:t>
            </a:r>
            <a:endParaRPr lang="ru-RU" dirty="0" smtClean="0"/>
          </a:p>
          <a:p>
            <a:r>
              <a:rPr lang="ru-RU" dirty="0" smtClean="0"/>
              <a:t>Привлечение спонсоров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organisation-cultu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501008"/>
            <a:ext cx="3898900" cy="2927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бизнеса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Будет составлять сильную конкуренцию среди ведущих методик</a:t>
            </a:r>
          </a:p>
          <a:p>
            <a:r>
              <a:rPr lang="ru-RU" dirty="0" smtClean="0"/>
              <a:t> Привлечение инвестиции для дальнейшего усовершенствования нашей методики </a:t>
            </a:r>
          </a:p>
          <a:p>
            <a:r>
              <a:rPr lang="ru-RU" dirty="0" smtClean="0"/>
              <a:t>Возможность обучения и выдача сертификатов данной методики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Научная составляющая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Японским ученым удалось вырастить </a:t>
            </a:r>
            <a:r>
              <a:rPr lang="ru-RU" dirty="0" smtClean="0"/>
              <a:t>глаз </a:t>
            </a:r>
            <a:r>
              <a:rPr lang="ru-RU" dirty="0"/>
              <a:t>из стволовых клеток. Этого они добились, взяв стволовые клетки у мыши, а затем соединили их в капле специального раствора. Сначала  получили лишь зародыш будущего </a:t>
            </a:r>
            <a:r>
              <a:rPr lang="ru-RU" dirty="0" smtClean="0"/>
              <a:t>глаза.</a:t>
            </a:r>
            <a:endParaRPr lang="ru-RU" dirty="0"/>
          </a:p>
          <a:p>
            <a:r>
              <a:rPr lang="ru-RU" dirty="0"/>
              <a:t>Затем этот зародыш был помещен в </a:t>
            </a:r>
            <a:r>
              <a:rPr lang="ru-RU" dirty="0" smtClean="0"/>
              <a:t>глазницу, </a:t>
            </a:r>
            <a:r>
              <a:rPr lang="ru-RU" dirty="0"/>
              <a:t>которая осталась </a:t>
            </a:r>
            <a:r>
              <a:rPr lang="ru-RU" dirty="0" smtClean="0"/>
              <a:t>у </a:t>
            </a:r>
            <a:r>
              <a:rPr lang="ru-RU" dirty="0"/>
              <a:t>мыши после </a:t>
            </a:r>
            <a:r>
              <a:rPr lang="ru-RU" dirty="0" smtClean="0"/>
              <a:t>удаления глаза(манипуляция </a:t>
            </a:r>
            <a:r>
              <a:rPr lang="ru-RU" dirty="0"/>
              <a:t>проходила под </a:t>
            </a:r>
            <a:r>
              <a:rPr lang="ru-RU" dirty="0" smtClean="0"/>
              <a:t>обезболиванием). </a:t>
            </a:r>
            <a:r>
              <a:rPr lang="ru-RU" dirty="0"/>
              <a:t>Для того, чтобы наблюдать за растущим органом, в клетки добавили ген флуоресцентного белка зеленого цвета. Это позволяло видеть, как именно делились клетки, и не возникало ли каких-либо осложнений.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Научная составляющая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500694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Проведенные </a:t>
            </a:r>
            <a:r>
              <a:rPr lang="ru-RU" dirty="0"/>
              <a:t>исследования показали, что полученный орган ничем не отличался от остальных по внешнему виду и прочности. Новый </a:t>
            </a:r>
            <a:r>
              <a:rPr lang="ru-RU" dirty="0" smtClean="0"/>
              <a:t>глаз </a:t>
            </a:r>
            <a:r>
              <a:rPr lang="ru-RU" dirty="0"/>
              <a:t>по </a:t>
            </a:r>
            <a:r>
              <a:rPr lang="ru-RU" dirty="0" smtClean="0"/>
              <a:t>строению был </a:t>
            </a:r>
            <a:r>
              <a:rPr lang="ru-RU" dirty="0"/>
              <a:t>таким </a:t>
            </a:r>
            <a:r>
              <a:rPr lang="ru-RU" dirty="0" smtClean="0"/>
              <a:t>же. </a:t>
            </a:r>
            <a:r>
              <a:rPr lang="ru-RU" dirty="0" smtClean="0"/>
              <a:t>Исследователи </a:t>
            </a:r>
            <a:r>
              <a:rPr lang="ru-RU" dirty="0"/>
              <a:t>утверждают, что эта работа – отличная основа для дальнейших исследований, которые в будущем  помогут </a:t>
            </a:r>
            <a:r>
              <a:rPr lang="ru-RU" dirty="0" smtClean="0"/>
              <a:t>для выращивания.</a:t>
            </a:r>
            <a:endParaRPr lang="ru-RU" dirty="0"/>
          </a:p>
        </p:txBody>
      </p:sp>
      <p:pic>
        <p:nvPicPr>
          <p:cNvPr id="5" name="Рисунок 4" descr="23d999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3560" y="4005064"/>
            <a:ext cx="3960440" cy="23762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Технология. Интеллектуальная собственность.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7372672" cy="4466896"/>
          </a:xfrm>
        </p:spPr>
        <p:txBody>
          <a:bodyPr/>
          <a:lstStyle/>
          <a:p>
            <a:r>
              <a:rPr lang="ru-RU" dirty="0" smtClean="0"/>
              <a:t>Объект индивидуальной собственности: произведения науки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41576"/>
            <a:ext cx="504056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2368</TotalTime>
  <Words>271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«Стволовые ГЛАЗА »</vt:lpstr>
      <vt:lpstr>Потребительский сегмент</vt:lpstr>
      <vt:lpstr>Проблемы потребителей</vt:lpstr>
      <vt:lpstr>Решение проблем </vt:lpstr>
      <vt:lpstr>Ценность для пользователя </vt:lpstr>
      <vt:lpstr>Специфика бизнеса</vt:lpstr>
      <vt:lpstr>Научная составляющая проекта </vt:lpstr>
      <vt:lpstr>Научная составляющая проекта</vt:lpstr>
      <vt:lpstr>Технология. Интеллектуальная собственность.</vt:lpstr>
      <vt:lpstr>Рынок и индустрия </vt:lpstr>
      <vt:lpstr>Команда проекта</vt:lpstr>
      <vt:lpstr>Бизнес модель</vt:lpstr>
      <vt:lpstr>Проектные Риски</vt:lpstr>
      <vt:lpstr>Текущий статус</vt:lpstr>
      <vt:lpstr>Контакты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bait</dc:creator>
  <cp:lastModifiedBy>Студент</cp:lastModifiedBy>
  <cp:revision>75</cp:revision>
  <dcterms:created xsi:type="dcterms:W3CDTF">2015-12-14T11:18:27Z</dcterms:created>
  <dcterms:modified xsi:type="dcterms:W3CDTF">2017-02-18T03:10:27Z</dcterms:modified>
</cp:coreProperties>
</file>