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82" r:id="rId2"/>
    <p:sldId id="258" r:id="rId3"/>
    <p:sldId id="25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92" r:id="rId19"/>
    <p:sldId id="293" r:id="rId20"/>
    <p:sldId id="294" r:id="rId21"/>
    <p:sldId id="295" r:id="rId22"/>
    <p:sldId id="283" r:id="rId23"/>
    <p:sldId id="284" r:id="rId24"/>
    <p:sldId id="288" r:id="rId25"/>
    <p:sldId id="285" r:id="rId26"/>
    <p:sldId id="286" r:id="rId27"/>
    <p:sldId id="289" r:id="rId28"/>
    <p:sldId id="290" r:id="rId29"/>
    <p:sldId id="291" r:id="rId30"/>
    <p:sldId id="296" r:id="rId31"/>
    <p:sldId id="287" r:id="rId32"/>
    <p:sldId id="261" r:id="rId33"/>
    <p:sldId id="26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layout/>
    </c:title>
    <c:view3D>
      <c:hPercent val="70"/>
      <c:depthPercent val="100"/>
      <c:rAngAx val="1"/>
    </c:view3D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Sheet1!$B$1:$C$1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Sheet1!$B$2:$C$2</c:f>
              <c:numCache>
                <c:formatCode>\О\с\н\о\в\н\о\й</c:formatCode>
                <c:ptCount val="2"/>
                <c:pt idx="0">
                  <c:v>54</c:v>
                </c:pt>
                <c:pt idx="1">
                  <c:v>46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layout/>
    </c:title>
    <c:view3D>
      <c:perspective val="0"/>
    </c:view3D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Sheet1!$B$1:$C$1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Sheet1!$B$2:$C$2</c:f>
              <c:numCache>
                <c:formatCode>\О\с\н\о\в\н\о\й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86081761828416714"/>
          <c:y val="0.48911249117084593"/>
          <c:w val="8.188340126943032E-2"/>
          <c:h val="0.12496295072926242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/>
    <c:view3D>
      <c:hPercent val="70"/>
      <c:depthPercent val="100"/>
      <c:rAngAx val="1"/>
    </c:view3D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Sheet1!$B$1:$C$1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Sheet1!$B$2:$C$2</c:f>
              <c:numCache>
                <c:formatCode>\О\с\н\о\в\н\о\й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/>
    <c:view3D>
      <c:hPercent val="70"/>
      <c:depthPercent val="100"/>
      <c:rAngAx val="1"/>
    </c:view3D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Sheet1!$B$1:$C$1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Sheet1!$B$2:$C$2</c:f>
              <c:numCache>
                <c:formatCode>\О\с\н\о\в\н\о\й</c:formatCode>
                <c:ptCount val="2"/>
                <c:pt idx="0">
                  <c:v>44</c:v>
                </c:pt>
                <c:pt idx="1">
                  <c:v>56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85439918278740878"/>
          <c:y val="0.49840581976536696"/>
          <c:w val="8.5659477830442518E-2"/>
          <c:h val="0.13072567161410475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layout/>
    </c:title>
    <c:view3D>
      <c:hPercent val="70"/>
      <c:depthPercent val="100"/>
      <c:rAngAx val="1"/>
    </c:view3D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Sheet1!$B$1:$C$1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Sheet1!$B$2:$C$2</c:f>
              <c:numCache>
                <c:formatCode>\О\с\н\о\в\н\о\й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layout/>
    </c:title>
    <c:view3D>
      <c:hPercent val="70"/>
      <c:depthPercent val="100"/>
      <c:rAngAx val="1"/>
    </c:view3D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Sheet1!$B$1:$C$1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Sheet1!$B$2:$C$2</c:f>
              <c:numCache>
                <c:formatCode>\О\с\н\о\в\н\о\й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Sheet1!$B$1:$C$1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layout/>
    </c:title>
    <c:view3D>
      <c:hPercent val="70"/>
      <c:depthPercent val="100"/>
      <c:rAngAx val="1"/>
    </c:view3D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Sheet1!$B$1:$C$1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Sheet1!$B$2:$C$2</c:f>
              <c:numCache>
                <c:formatCode>\О\с\н\о\в\н\о\й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5506334983495216"/>
          <c:y val="0.7131672481374165"/>
          <c:w val="7.9029943000683542E-2"/>
          <c:h val="0.12060825914399892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layout/>
    </c:title>
    <c:view3D>
      <c:hPercent val="70"/>
      <c:depthPercent val="100"/>
      <c:rAngAx val="1"/>
    </c:view3D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Sheet1!$B$1:$C$1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Sheet1!$B$2:$C$2</c:f>
              <c:numCache>
                <c:formatCode>\О\с\н\о\в\н\о\й</c:formatCode>
                <c:ptCount val="2"/>
                <c:pt idx="0">
                  <c:v>62</c:v>
                </c:pt>
                <c:pt idx="1">
                  <c:v>28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layout/>
    </c:title>
    <c:view3D>
      <c:hPercent val="70"/>
      <c:depthPercent val="100"/>
      <c:rAngAx val="1"/>
    </c:view3D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Sheet1!$B$1:$D$1</c:f>
              <c:strCache>
                <c:ptCount val="3"/>
                <c:pt idx="0">
                  <c:v>до 18</c:v>
                </c:pt>
                <c:pt idx="1">
                  <c:v>18-25</c:v>
                </c:pt>
                <c:pt idx="2">
                  <c:v>25 и старше</c:v>
                </c:pt>
              </c:strCache>
            </c:strRef>
          </c:cat>
          <c:val>
            <c:numRef>
              <c:f>Sheet1!$B$2:$D$2</c:f>
              <c:numCache>
                <c:formatCode>\О\с\н\о\в\н\о\й</c:formatCode>
                <c:ptCount val="3"/>
                <c:pt idx="0">
                  <c:v>35</c:v>
                </c:pt>
                <c:pt idx="1">
                  <c:v>43</c:v>
                </c:pt>
                <c:pt idx="2">
                  <c:v>22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layout/>
    </c:title>
    <c:view3D>
      <c:hPercent val="70"/>
      <c:depthPercent val="100"/>
      <c:rAngAx val="1"/>
    </c:view3D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Sheet1!$B$1:$C$1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Sheet1!$B$2:$C$2</c:f>
              <c:numCache>
                <c:formatCode>\О\с\н\о\в\н\о\й</c:formatCode>
                <c:ptCount val="2"/>
                <c:pt idx="0">
                  <c:v>66</c:v>
                </c:pt>
                <c:pt idx="1">
                  <c:v>34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>
                <a:solidFill>
                  <a:schemeClr val="bg1"/>
                </a:solidFill>
              </a:rPr>
              <a:t>Всего 74 студента (100%)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2916666666666682E-2"/>
          <c:y val="0.12525"/>
          <c:w val="0.61246866797900268"/>
          <c:h val="0.824750000000000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74 студента Таблица1[[#Заголовки];[Всего 74 студента (100%)</c:v>
                </c:pt>
              </c:strCache>
            </c:strRef>
          </c:tx>
          <c:explosion val="16"/>
          <c:cat>
            <c:strRef>
              <c:f>Лист1!$A$2:$A$5</c:f>
              <c:strCache>
                <c:ptCount val="4"/>
                <c:pt idx="0">
                  <c:v>Подписаны на группы о суициде</c:v>
                </c:pt>
                <c:pt idx="1">
                  <c:v>Считают суицид решением проблем</c:v>
                </c:pt>
                <c:pt idx="2">
                  <c:v>Думали о совершении суицида</c:v>
                </c:pt>
                <c:pt idx="3">
                  <c:v>Меланхолики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0.61000000000000054</c:v>
                </c:pt>
                <c:pt idx="1">
                  <c:v>0.31000000000000028</c:v>
                </c:pt>
                <c:pt idx="2">
                  <c:v>0.56999999999999995</c:v>
                </c:pt>
                <c:pt idx="3">
                  <c:v>0.68000000000000083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layout/>
    </c:title>
    <c:view3D>
      <c:hPercent val="70"/>
      <c:depthPercent val="100"/>
      <c:rAngAx val="1"/>
    </c:view3D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Sheet1!$B$1:$D$1</c:f>
              <c:strCache>
                <c:ptCount val="3"/>
                <c:pt idx="0">
                  <c:v>школьники</c:v>
                </c:pt>
                <c:pt idx="1">
                  <c:v>студенты</c:v>
                </c:pt>
                <c:pt idx="2">
                  <c:v>рабочие</c:v>
                </c:pt>
              </c:strCache>
            </c:strRef>
          </c:cat>
          <c:val>
            <c:numRef>
              <c:f>Sheet1!$B$2:$D$2</c:f>
              <c:numCache>
                <c:formatCode>\О\с\н\о\в\н\о\й</c:formatCode>
                <c:ptCount val="3"/>
                <c:pt idx="0">
                  <c:v>23</c:v>
                </c:pt>
                <c:pt idx="1">
                  <c:v>57</c:v>
                </c:pt>
                <c:pt idx="2">
                  <c:v>20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3.5900456302328521E-3"/>
          <c:y val="0"/>
          <c:w val="0.84741251564221243"/>
          <c:h val="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пол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Sheet1!$B$1:$C$1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Sheet1!$B$2:$C$2</c:f>
              <c:numCache>
                <c:formatCode>\О\с\н\о\в\н\о\й</c:formatCode>
                <c:ptCount val="2"/>
                <c:pt idx="0">
                  <c:v>44</c:v>
                </c:pt>
                <c:pt idx="1">
                  <c:v>56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438204459922692"/>
          <c:y val="0.76962406598697042"/>
          <c:w val="0.36404724416126277"/>
          <c:h val="6.2204982922125507E-2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layout/>
    </c:title>
    <c:view3D>
      <c:perspective val="0"/>
    </c:view3D>
    <c:plotArea>
      <c:layout>
        <c:manualLayout>
          <c:layoutTarget val="inner"/>
          <c:xMode val="edge"/>
          <c:yMode val="edge"/>
          <c:x val="3.2815307953578073E-3"/>
          <c:y val="0"/>
          <c:w val="0.88786725045185655"/>
          <c:h val="0.9718661990328735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Sheet1!$B$1:$D$1</c:f>
              <c:strCache>
                <c:ptCount val="3"/>
                <c:pt idx="0">
                  <c:v>до 18 лет</c:v>
                </c:pt>
                <c:pt idx="1">
                  <c:v>18 - 25 лет</c:v>
                </c:pt>
                <c:pt idx="2">
                  <c:v>старше 25</c:v>
                </c:pt>
              </c:strCache>
            </c:strRef>
          </c:cat>
          <c:val>
            <c:numRef>
              <c:f>Sheet1!$B$2:$D$2</c:f>
              <c:numCache>
                <c:formatCode>\О\с\н\о\в\н\о\й</c:formatCode>
                <c:ptCount val="3"/>
                <c:pt idx="0">
                  <c:v>22</c:v>
                </c:pt>
                <c:pt idx="1">
                  <c:v>75</c:v>
                </c:pt>
                <c:pt idx="2">
                  <c:v>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7342618945801769"/>
          <c:y val="0.73078299887257792"/>
          <c:w val="0.17234186316016606"/>
          <c:h val="0.20651627731577071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layout/>
    </c:title>
    <c:view3D>
      <c:hPercent val="70"/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4.9979112101215736E-2"/>
          <c:w val="0.7364178088095118"/>
          <c:h val="0.9500208878987853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Sheet1!$B$1:$E$1</c:f>
              <c:strCache>
                <c:ptCount val="4"/>
                <c:pt idx="0">
                  <c:v>женат/замужем</c:v>
                </c:pt>
                <c:pt idx="1">
                  <c:v> холост/холоста</c:v>
                </c:pt>
                <c:pt idx="2">
                  <c:v>вдовец/вдова</c:v>
                </c:pt>
                <c:pt idx="3">
                  <c:v>разведен/разведена</c:v>
                </c:pt>
              </c:strCache>
            </c:strRef>
          </c:cat>
          <c:val>
            <c:numRef>
              <c:f>Sheet1!$B$2:$E$2</c:f>
              <c:numCache>
                <c:formatCode>\О\с\н\о\в\н\о\й</c:formatCode>
                <c:ptCount val="4"/>
                <c:pt idx="0">
                  <c:v>65</c:v>
                </c:pt>
                <c:pt idx="1">
                  <c:v>33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707306499909971"/>
          <c:y val="6.8579200886302968E-2"/>
          <c:w val="0.30541115252856627"/>
          <c:h val="0.24986239048595382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layout/>
    </c:title>
    <c:view3D>
      <c:hPercent val="70"/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0"/>
          <c:w val="0.81554992870313081"/>
          <c:h val="0.8775821495201285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Sheet1!$B$1:$C$1</c:f>
              <c:strCache>
                <c:ptCount val="2"/>
                <c:pt idx="0">
                  <c:v>полная</c:v>
                </c:pt>
                <c:pt idx="1">
                  <c:v>неполная</c:v>
                </c:pt>
              </c:strCache>
            </c:strRef>
          </c:cat>
          <c:val>
            <c:numRef>
              <c:f>Sheet1!$B$2:$C$2</c:f>
              <c:numCache>
                <c:formatCode>\О\с\н\о\в\н\о\й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layout/>
    </c:title>
    <c:view3D>
      <c:hPercent val="70"/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2.7677249857113367E-2"/>
          <c:w val="0.81117402049667464"/>
          <c:h val="0.9723227501428867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Sheet1!$B$1:$D$1</c:f>
              <c:strCache>
                <c:ptCount val="3"/>
                <c:pt idx="0">
                  <c:v>Учащийся школы</c:v>
                </c:pt>
                <c:pt idx="1">
                  <c:v>студент ВУЗа</c:v>
                </c:pt>
                <c:pt idx="2">
                  <c:v>рабочий</c:v>
                </c:pt>
              </c:strCache>
            </c:strRef>
          </c:cat>
          <c:val>
            <c:numRef>
              <c:f>Sheet1!$B$2:$D$2</c:f>
              <c:numCache>
                <c:formatCode>\О\с\н\о\в\н\о\й</c:formatCode>
                <c:ptCount val="3"/>
                <c:pt idx="0">
                  <c:v>10</c:v>
                </c:pt>
                <c:pt idx="1">
                  <c:v>74</c:v>
                </c:pt>
                <c:pt idx="2">
                  <c:v>16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hPercent val="80"/>
      <c:depthPercent val="100"/>
      <c:rAngAx val="1"/>
    </c:view3D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Sheet1!$B$1:$C$1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Sheet1!$B$2:$C$2</c:f>
              <c:numCache>
                <c:formatCode>\О\с\н\о\в\н\о\й</c:formatCode>
                <c:ptCount val="2"/>
                <c:pt idx="0">
                  <c:v>56</c:v>
                </c:pt>
                <c:pt idx="1">
                  <c:v>44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title>
      <c:layout/>
    </c:title>
    <c:view3D>
      <c:hPercent val="70"/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4.3743877269034212E-2"/>
          <c:w val="0.78790537009010164"/>
          <c:h val="0.884696128062118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Sheet1!$B$1:$D$1</c:f>
              <c:strCache>
                <c:ptCount val="3"/>
                <c:pt idx="0">
                  <c:v>1-3 ч в день</c:v>
                </c:pt>
                <c:pt idx="1">
                  <c:v>3-6 ч в день </c:v>
                </c:pt>
                <c:pt idx="2">
                  <c:v>6-12 ч в днь</c:v>
                </c:pt>
              </c:strCache>
            </c:strRef>
          </c:cat>
          <c:val>
            <c:numRef>
              <c:f>Sheet1!$B$2:$D$2</c:f>
              <c:numCache>
                <c:formatCode>\О\с\н\о\в\н\о\й</c:formatCode>
                <c:ptCount val="3"/>
                <c:pt idx="0">
                  <c:v>17</c:v>
                </c:pt>
                <c:pt idx="1">
                  <c:v>40</c:v>
                </c:pt>
                <c:pt idx="2">
                  <c:v>43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4688989769211125"/>
          <c:y val="0.69365807432440096"/>
          <c:w val="0.2060237532436269"/>
          <c:h val="0.19143299576896239"/>
        </c:manualLayout>
      </c:layout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0.43706</cdr:x>
      <cdr:y>0.40753</cdr:y>
    </cdr:from>
    <cdr:to>
      <cdr:x>0.59062</cdr:x>
      <cdr:y>0.4984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4296" y="1656184"/>
          <a:ext cx="936104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0.11812</cdr:x>
      <cdr:y>0.35437</cdr:y>
    </cdr:from>
    <cdr:to>
      <cdr:x>0.24806</cdr:x>
      <cdr:y>0.44525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0080" y="1440160"/>
          <a:ext cx="792088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700" dirty="0" smtClean="0"/>
            <a:t>68%</a:t>
          </a:r>
          <a:endParaRPr lang="ru-RU" sz="1700" dirty="0"/>
        </a:p>
      </cdr:txBody>
    </cdr:sp>
  </cdr:relSizeAnchor>
  <cdr:relSizeAnchor xmlns:cdr="http://schemas.openxmlformats.org/drawingml/2006/chartDrawing">
    <cdr:from>
      <cdr:x>0.24806</cdr:x>
      <cdr:y>0.54927</cdr:y>
    </cdr:from>
    <cdr:to>
      <cdr:x>0.35437</cdr:x>
      <cdr:y>0.62015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12168" y="2232248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700" dirty="0" smtClean="0"/>
            <a:t>57%</a:t>
          </a:r>
          <a:endParaRPr lang="ru-RU" sz="1700" dirty="0"/>
        </a:p>
      </cdr:txBody>
    </cdr:sp>
  </cdr:relSizeAnchor>
  <cdr:relSizeAnchor xmlns:cdr="http://schemas.openxmlformats.org/drawingml/2006/chartDrawing">
    <cdr:from>
      <cdr:x>0.41343</cdr:x>
      <cdr:y>0.31893</cdr:y>
    </cdr:from>
    <cdr:to>
      <cdr:x>0.50793</cdr:x>
      <cdr:y>0.42524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20280" y="1296144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700" dirty="0" smtClean="0"/>
            <a:t>61%</a:t>
          </a:r>
          <a:endParaRPr lang="ru-RU" sz="1700" dirty="0"/>
        </a:p>
      </cdr:txBody>
    </cdr:sp>
  </cdr:relSizeAnchor>
  <cdr:relSizeAnchor xmlns:cdr="http://schemas.openxmlformats.org/drawingml/2006/chartDrawing">
    <cdr:from>
      <cdr:x>0.44887</cdr:x>
      <cdr:y>0.51384</cdr:y>
    </cdr:from>
    <cdr:to>
      <cdr:x>0.54337</cdr:x>
      <cdr:y>0.58471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36304" y="2088232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700" dirty="0" smtClean="0"/>
            <a:t>31%</a:t>
          </a:r>
          <a:endParaRPr lang="ru-RU" sz="17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21720-FEFA-46C4-93FA-C4B257DDFC05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90935-42E3-44CA-99AE-F1E7B89FE7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90935-42E3-44CA-99AE-F1E7B89FE762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Социально-психологическое исследование «Проблема использования </a:t>
            </a:r>
            <a:r>
              <a:rPr lang="ru-RU" sz="2800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соцсетей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как инструмента формирования суицидального поведения молодёжи»</a:t>
            </a:r>
            <a:endParaRPr lang="ru-RU" sz="28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229200"/>
            <a:ext cx="3344416" cy="119898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Выполнили студенты 101 группы ФКП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Айвазова </a:t>
            </a:r>
            <a:r>
              <a:rPr lang="ru-RU" dirty="0" err="1" smtClean="0">
                <a:solidFill>
                  <a:schemeClr val="bg1"/>
                </a:solidFill>
              </a:rPr>
              <a:t>Гюнай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Аллаз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кызы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Лазарян</a:t>
            </a:r>
            <a:r>
              <a:rPr lang="ru-RU" dirty="0" smtClean="0">
                <a:solidFill>
                  <a:schemeClr val="bg1"/>
                </a:solidFill>
              </a:rPr>
              <a:t> Варсена </a:t>
            </a:r>
            <a:r>
              <a:rPr lang="ru-RU" dirty="0" err="1" smtClean="0">
                <a:solidFill>
                  <a:schemeClr val="bg1"/>
                </a:solidFill>
              </a:rPr>
              <a:t>Вановна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Мишин Валерий Игоревич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4624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Государственное бюджетное образовательное учреждение высшего профессионального образования "Красноярский государственный медицинский университет имени профессора </a:t>
            </a:r>
            <a:r>
              <a:rPr lang="ru-RU" sz="1200" dirty="0" err="1">
                <a:solidFill>
                  <a:schemeClr val="bg1"/>
                </a:solidFill>
              </a:rPr>
              <a:t>В.Ф.Войно-Ясенецкого</a:t>
            </a:r>
            <a:r>
              <a:rPr lang="ru-RU" sz="1200" dirty="0">
                <a:solidFill>
                  <a:schemeClr val="bg1"/>
                </a:solidFill>
              </a:rPr>
              <a:t>" </a:t>
            </a:r>
            <a:endParaRPr lang="ru-RU" sz="1200" dirty="0" smtClean="0">
              <a:solidFill>
                <a:schemeClr val="bg1"/>
              </a:solidFill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Министерства </a:t>
            </a:r>
            <a:r>
              <a:rPr lang="ru-RU" sz="1200" dirty="0">
                <a:solidFill>
                  <a:schemeClr val="bg1"/>
                </a:solidFill>
              </a:rPr>
              <a:t>здравоохранения Российской Федерации</a:t>
            </a:r>
          </a:p>
          <a:p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16386" name="AutoShape 2" descr="Картинки по запросу красгм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Картинки по запросу красгм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http://professorrating.ru/images/university/id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2"/>
            <a:ext cx="1080120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2" name="Picture 8" descr="http://kartavuzov.ru/logo/cb33d43a431853e0822c8227c22208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476672"/>
            <a:ext cx="1072967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059832" y="6309320"/>
            <a:ext cx="1899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Красноярск, 2016</a:t>
            </a:r>
            <a:endParaRPr lang="ru-RU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7.На сколько  часто Вы пользуетесь </a:t>
            </a:r>
            <a:r>
              <a:rPr lang="ru-RU" dirty="0" err="1" smtClean="0">
                <a:solidFill>
                  <a:schemeClr val="bg1"/>
                </a:solidFill>
              </a:rPr>
              <a:t>соцсетью</a:t>
            </a:r>
            <a:r>
              <a:rPr lang="ru-RU" dirty="0" smtClean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683568" y="1392832"/>
          <a:ext cx="8029977" cy="5312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8.Подписаны ли Вы на группы о суициде?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971600" y="1628800"/>
          <a:ext cx="7020192" cy="464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9.Подвергались ли Вы влиянию информации, содержащейся в группах о суициде?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331596" y="1057705"/>
          <a:ext cx="8200844" cy="542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10.Вызывало ли у Вас когда-нибудь интерес содержимое  сайтов о самоубийстве ?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467544" y="1772816"/>
          <a:ext cx="7101831" cy="4698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11.Когда-нибудь у Вас возникали ли мысли о суициде ?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539552" y="1195277"/>
          <a:ext cx="7839331" cy="5186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12.Знакомы ли Вам случаи о влиянии </a:t>
            </a:r>
            <a:r>
              <a:rPr lang="ru-RU" sz="3200" dirty="0" err="1" smtClean="0">
                <a:solidFill>
                  <a:schemeClr val="bg1"/>
                </a:solidFill>
              </a:rPr>
              <a:t>соцсети</a:t>
            </a:r>
            <a:r>
              <a:rPr lang="ru-RU" sz="3200" dirty="0" smtClean="0">
                <a:solidFill>
                  <a:schemeClr val="bg1"/>
                </a:solidFill>
              </a:rPr>
              <a:t> на формирование суицидальных мыслей у людей молодого возраста? 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311500" y="1044410"/>
          <a:ext cx="8502778" cy="562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13.Возникало ли у Вас когда-нибудь желание зайти на сайты с информацией суицидального характера? 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-252536" y="980727"/>
          <a:ext cx="8424936" cy="5573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14.Считаете ли Вы самоубийство решением проблемы? 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467544" y="1147639"/>
          <a:ext cx="8496944" cy="5621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1576388" y="1881188"/>
          <a:ext cx="5989637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40466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Из опрошенных с темпераментом Меланхолик 69% считают, что суицид является решением проблем!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У опрошенных в возрасте от 18 до 25 чаще появляется желание зайти в группы о суициде, так же часто  возникает желание и у тех, кто младше 18 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683568" y="1628800"/>
          <a:ext cx="7475944" cy="494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700" dirty="0" smtClean="0">
                <a:solidFill>
                  <a:schemeClr val="bg1"/>
                </a:solidFill>
              </a:rPr>
              <a:t>АКТУАЛЬНОСТЬ ПРОЕКТА</a:t>
            </a:r>
            <a:endParaRPr lang="ru-RU" sz="47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7239000" cy="4846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результатов социально-психологического опроса «Использование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соцсетей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инструмента формирования суицидального поведения» были сделаны выводы : 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1)в группе риска находятся молодые люди возраста от 18 до 25 лет;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2)считают суицид решением проблем молодые люди, преимущественно являющиеся студентами ВУЗа. 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этим, группа специалистов клинических психологов предлагает свой проект «Кафе занятости», которое представляет собой уютное заведение, созданное для интересного и полезного времяпрепровождения студентов университета.</a:t>
            </a:r>
          </a:p>
          <a:p>
            <a:pPr marL="0" indent="0" algn="just">
              <a:buNone/>
            </a:pP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41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Среди тех, кто проводит в </a:t>
            </a:r>
            <a:r>
              <a:rPr lang="ru-RU" sz="2400" dirty="0" err="1" smtClean="0">
                <a:solidFill>
                  <a:schemeClr val="bg1"/>
                </a:solidFill>
              </a:rPr>
              <a:t>соцсетях</a:t>
            </a:r>
            <a:r>
              <a:rPr lang="ru-RU" sz="2400" dirty="0" smtClean="0">
                <a:solidFill>
                  <a:schemeClr val="bg1"/>
                </a:solidFill>
              </a:rPr>
              <a:t> 6-12 часов в день, больше подписчиков в группах о суициде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539552" y="1195277"/>
          <a:ext cx="7560840" cy="5001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У студентов  чаще возникает желание  зайти в группы о суициде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539552" y="1484784"/>
          <a:ext cx="7920880" cy="513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-25-06-16-09-53-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04664"/>
            <a:ext cx="3881840" cy="2911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age-25-06-16-09-53-1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501008"/>
            <a:ext cx="3881840" cy="2911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age-25-06-16-09-53-1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4664"/>
            <a:ext cx="3881840" cy="2911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image-25-06-16-10-0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501008"/>
            <a:ext cx="3881840" cy="2911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572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-25-06-16-09-53-1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16532" y="3897052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-25-06-16-09-5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16532" y="584684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age-25-06-16-10-1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1484784"/>
            <a:ext cx="5233123" cy="392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229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Проект:</a:t>
            </a:r>
            <a:br>
              <a:rPr lang="ru-RU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«Кафе занятости»</a:t>
            </a:r>
            <a:endParaRPr lang="ru-RU" sz="6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48680"/>
            <a:ext cx="75608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 ДЛЯ ПРИЯТНОГО И ИНТЕРЕСНОГО </a:t>
            </a:r>
            <a:r>
              <a:rPr lang="ru-RU" sz="2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ВРЕМЯПРЕПРОВОЖДЕНИЯ!</a:t>
            </a:r>
            <a:endParaRPr lang="ru-RU" sz="2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41" y="1628800"/>
            <a:ext cx="3463637" cy="3224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7744" y="3217208"/>
            <a:ext cx="3888432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250480" y="3271570"/>
            <a:ext cx="4032448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знакомства,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интересное общение,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полезное проведение досуга!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661248"/>
            <a:ext cx="3364202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636" y="5840635"/>
            <a:ext cx="43973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681" y="5792215"/>
            <a:ext cx="67627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838985"/>
            <a:ext cx="464765" cy="45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743797"/>
            <a:ext cx="554037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607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86658"/>
            <a:ext cx="4392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 занятости представляет собой уютное помещение, оборудованное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максимального комфорта студентов,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благоприятными условиями для активного и яркого времяпрепровождения. Кафе предусмотрено для искреннего, душевного или весёлого общения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проведения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конкурсов и т.д.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512" y="603555"/>
            <a:ext cx="3548912" cy="2661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82120" y="3531357"/>
            <a:ext cx="3960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кафе занятости имеются три зоны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80" y="3645024"/>
            <a:ext cx="3799780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22417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Первая зона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24744"/>
            <a:ext cx="3456384" cy="10801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предусмотрена для общения студентов за чашечкой чая или кофе</a:t>
            </a:r>
            <a:endParaRPr lang="ru-RU" sz="2400" dirty="0"/>
          </a:p>
        </p:txBody>
      </p:sp>
      <p:pic>
        <p:nvPicPr>
          <p:cNvPr id="3074" name="Picture 2" descr="http://www.obed.ru/images/send/hachapu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12776"/>
            <a:ext cx="4397896" cy="2293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http://lamcdn.net/the-village.ru/post_image-image/B_wseQPShsTD93Ke3uAWEA-arti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3851920" cy="2566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0" name="Picture 8" descr="http://img07.rl0.ru/afisha/-x746/s1.afisha.net/MediaStorage/40/e5/d383c96ef1734f88aa8a13d1e5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789040"/>
            <a:ext cx="421623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derestoran.com/attaches/1381898108_g1tx9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24744"/>
            <a:ext cx="399775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Вторая зона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3707904" cy="158417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с милыми и дружелюбными животными, с которыми студенческая молодёжь может ,весело играя, проводить досуг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http://inturism.com/wp-content/uploads/2012/06/kafe-soba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56992"/>
            <a:ext cx="5375920" cy="3225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Третья зона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3240360" cy="93610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оборудована для чтения.</a:t>
            </a:r>
            <a:endParaRPr lang="ru-RU" dirty="0"/>
          </a:p>
        </p:txBody>
      </p:sp>
      <p:pic>
        <p:nvPicPr>
          <p:cNvPr id="1026" name="Picture 2" descr="http://lamcdn.net/the-village.ru/post_image-image/GAqFLSX5MOX-icnFGUKFVw-w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24744"/>
            <a:ext cx="3600400" cy="2400267"/>
          </a:xfrm>
          <a:prstGeom prst="rect">
            <a:avLst/>
          </a:prstGeom>
          <a:noFill/>
        </p:spPr>
      </p:pic>
      <p:pic>
        <p:nvPicPr>
          <p:cNvPr id="1028" name="Picture 4" descr="http://www.pinwin.ru/imgs/users/rabots/45314/biggest/file1412000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05064"/>
            <a:ext cx="3816424" cy="2541738"/>
          </a:xfrm>
          <a:prstGeom prst="rect">
            <a:avLst/>
          </a:prstGeom>
          <a:noFill/>
        </p:spPr>
      </p:pic>
      <p:pic>
        <p:nvPicPr>
          <p:cNvPr id="1030" name="Picture 6" descr="http://cs540108.vk.me/c618927/v618927581/302b/oMbih62_1z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348880"/>
            <a:ext cx="4709526" cy="3312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Результаты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опроса</a:t>
            </a:r>
            <a:endParaRPr lang="ru-RU" sz="44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973765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="" xmlns:p14="http://schemas.microsoft.com/office/powerpoint/2010/main" val="3730431094"/>
              </p:ext>
            </p:extLst>
          </p:nvPr>
        </p:nvGraphicFramePr>
        <p:xfrm>
          <a:off x="1187624" y="141277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29590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Четвертая зона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6856" y="1024136"/>
            <a:ext cx="3754760" cy="118072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Специально оборудованный кабинет психологической помощи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psycounseling.ru/upload/14132663861526111709_9e8ed73ad5d18c21ec6eaff643e14c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484784"/>
            <a:ext cx="4788643" cy="3190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stm-psihoterapevt.ru/UserFiles/Image/img7_10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3624337" cy="241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7750299" cy="37856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 действует браслетная система пребывания в различных зонах заведения, браслеты трёх цветов: </a:t>
            </a:r>
          </a:p>
          <a:p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-браслет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синего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цвета означает, что сейчас молодой человек не готов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общаться или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хочет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время один; </a:t>
            </a:r>
          </a:p>
          <a:p>
            <a:r>
              <a:rPr lang="ru-RU" sz="2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зелёный </a:t>
            </a:r>
            <a:r>
              <a:rPr lang="ru-RU" sz="2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браслет </a:t>
            </a:r>
            <a:r>
              <a:rPr lang="ru-RU" sz="20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руке </a:t>
            </a:r>
            <a:r>
              <a:rPr lang="ru-RU" sz="2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свидетельствует о том, что </a:t>
            </a:r>
            <a:r>
              <a:rPr lang="ru-RU" sz="2000" b="1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пришёл </a:t>
            </a:r>
            <a:r>
              <a:rPr lang="ru-RU" sz="2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кафе за веселым общением и не прочь завести новых друзей;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наконец, красный браслет свидетельствует о том,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хочется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поговорить с кем-то по душам, поделиться проблемами или же самому выслушать кого-то, оказать ему  моральную поддержку.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этих браслетов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лёгкостью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смогут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в нашем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13336"/>
            <a:ext cx="3300779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06056"/>
            <a:ext cx="3842605" cy="2124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28607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Красноярск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Железняка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купол главного корпуса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8692" y="5183584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работы: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14:00 - 20:00.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92" y="1687116"/>
            <a:ext cx="7671048" cy="3109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94131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72390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   Спасибо за внимание!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122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2390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1.Пол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1" name="Содержимое 9"/>
          <p:cNvGraphicFramePr>
            <a:graphicFrameLocks noGrp="1" noChangeAspect="1"/>
          </p:cNvGraphicFramePr>
          <p:nvPr>
            <p:ph idx="1"/>
          </p:nvPr>
        </p:nvGraphicFramePr>
        <p:xfrm>
          <a:off x="467544" y="1463424"/>
          <a:ext cx="7978235" cy="5277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2.Возраст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9" name="Содержимое 7"/>
          <p:cNvGraphicFramePr>
            <a:graphicFrameLocks noGrp="1" noChangeAspect="1"/>
          </p:cNvGraphicFramePr>
          <p:nvPr>
            <p:ph idx="1"/>
          </p:nvPr>
        </p:nvGraphicFramePr>
        <p:xfrm>
          <a:off x="864158" y="1410017"/>
          <a:ext cx="7740290" cy="5120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3.Семейное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положение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611560" y="1196752"/>
          <a:ext cx="8202929" cy="5426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4.Состав семьи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827584" y="1386876"/>
          <a:ext cx="7848872" cy="5192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5.Социальный статус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251520" y="1412776"/>
          <a:ext cx="8064896" cy="5335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6.Вы задумывались когда-нибудь о том, что </a:t>
            </a:r>
            <a:r>
              <a:rPr lang="ru-RU" sz="2400" dirty="0" err="1" smtClean="0">
                <a:solidFill>
                  <a:schemeClr val="bg1"/>
                </a:solidFill>
              </a:rPr>
              <a:t>соцсеть</a:t>
            </a:r>
            <a:r>
              <a:rPr lang="ru-RU" sz="2400" dirty="0" smtClean="0">
                <a:solidFill>
                  <a:schemeClr val="bg1"/>
                </a:solidFill>
              </a:rPr>
              <a:t> может являются инструментом формирования суицидальных мыслей/поведения у молодежи?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611560" y="1693858"/>
          <a:ext cx="7416824" cy="490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569</Words>
  <Application>Microsoft Office PowerPoint</Application>
  <PresentationFormat>Экран (4:3)</PresentationFormat>
  <Paragraphs>67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Социально-психологическое исследование «Проблема использования соцсетей как инструмента формирования суицидального поведения молодёжи»</vt:lpstr>
      <vt:lpstr>АКТУАЛЬНОСТЬ ПРОЕКТА</vt:lpstr>
      <vt:lpstr>Результаты опроса</vt:lpstr>
      <vt:lpstr>1.Пол</vt:lpstr>
      <vt:lpstr>2.Возраст</vt:lpstr>
      <vt:lpstr>3.Семейное положение</vt:lpstr>
      <vt:lpstr>4.Состав семьи </vt:lpstr>
      <vt:lpstr>5.Социальный статус</vt:lpstr>
      <vt:lpstr>6.Вы задумывались когда-нибудь о том, что соцсеть может являются инструментом формирования суицидальных мыслей/поведения у молодежи?</vt:lpstr>
      <vt:lpstr>7.На сколько  часто Вы пользуетесь соцсетью?</vt:lpstr>
      <vt:lpstr>8.Подписаны ли Вы на группы о суициде? </vt:lpstr>
      <vt:lpstr>9.Подвергались ли Вы влиянию информации, содержащейся в группах о суициде?</vt:lpstr>
      <vt:lpstr>10.Вызывало ли у Вас когда-нибудь интерес содержимое  сайтов о самоубийстве ?</vt:lpstr>
      <vt:lpstr>11.Когда-нибудь у Вас возникали ли мысли о суициде ?</vt:lpstr>
      <vt:lpstr>12.Знакомы ли Вам случаи о влиянии соцсети на формирование суицидальных мыслей у людей молодого возраста? </vt:lpstr>
      <vt:lpstr>13.Возникало ли у Вас когда-нибудь желание зайти на сайты с информацией суицидального характера? </vt:lpstr>
      <vt:lpstr>14.Считаете ли Вы самоубийство решением проблемы? </vt:lpstr>
      <vt:lpstr>Слайд 18</vt:lpstr>
      <vt:lpstr>У опрошенных в возрасте от 18 до 25 чаще появляется желание зайти в группы о суициде, так же часто  возникает желание и у тех, кто младше 18 </vt:lpstr>
      <vt:lpstr>Среди тех, кто проводит в соцсетях 6-12 часов в день, больше подписчиков в группах о суициде</vt:lpstr>
      <vt:lpstr>У студентов  чаще возникает желание  зайти в группы о суициде</vt:lpstr>
      <vt:lpstr>Слайд 22</vt:lpstr>
      <vt:lpstr>Слайд 23</vt:lpstr>
      <vt:lpstr>Проект: «Кафе занятости»</vt:lpstr>
      <vt:lpstr>Слайд 25</vt:lpstr>
      <vt:lpstr>Слайд 26</vt:lpstr>
      <vt:lpstr>Первая зона</vt:lpstr>
      <vt:lpstr>Вторая зона</vt:lpstr>
      <vt:lpstr>Третья зона</vt:lpstr>
      <vt:lpstr>Четвертая зона</vt:lpstr>
      <vt:lpstr>Слайд 31</vt:lpstr>
      <vt:lpstr>Слайд 32</vt:lpstr>
      <vt:lpstr>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SSS</dc:creator>
  <cp:lastModifiedBy>Варсена</cp:lastModifiedBy>
  <cp:revision>26</cp:revision>
  <dcterms:created xsi:type="dcterms:W3CDTF">2016-06-11T00:31:53Z</dcterms:created>
  <dcterms:modified xsi:type="dcterms:W3CDTF">2016-06-30T10:44:58Z</dcterms:modified>
</cp:coreProperties>
</file>