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4" r:id="rId3"/>
    <p:sldId id="285" r:id="rId4"/>
    <p:sldId id="286" r:id="rId5"/>
    <p:sldId id="257" r:id="rId6"/>
    <p:sldId id="258" r:id="rId7"/>
    <p:sldId id="259" r:id="rId8"/>
    <p:sldId id="260" r:id="rId9"/>
    <p:sldId id="287" r:id="rId10"/>
    <p:sldId id="288" r:id="rId11"/>
    <p:sldId id="289" r:id="rId12"/>
    <p:sldId id="290" r:id="rId13"/>
    <p:sldId id="291" r:id="rId14"/>
    <p:sldId id="292" r:id="rId15"/>
    <p:sldId id="293" r:id="rId16"/>
    <p:sldId id="294" r:id="rId17"/>
    <p:sldId id="295" r:id="rId18"/>
    <p:sldId id="296" r:id="rId19"/>
    <p:sldId id="297" r:id="rId20"/>
    <p:sldId id="298" r:id="rId21"/>
    <p:sldId id="299" r:id="rId22"/>
    <p:sldId id="300" r:id="rId23"/>
    <p:sldId id="301" r:id="rId24"/>
    <p:sldId id="302" r:id="rId25"/>
    <p:sldId id="303" r:id="rId26"/>
    <p:sldId id="304" r:id="rId27"/>
    <p:sldId id="305" r:id="rId28"/>
    <p:sldId id="306" r:id="rId29"/>
    <p:sldId id="307" r:id="rId30"/>
    <p:sldId id="308" r:id="rId31"/>
    <p:sldId id="309" r:id="rId32"/>
    <p:sldId id="320" r:id="rId33"/>
    <p:sldId id="321" r:id="rId34"/>
    <p:sldId id="322" r:id="rId35"/>
    <p:sldId id="323" r:id="rId36"/>
    <p:sldId id="324" r:id="rId3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44000" r="-4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heel spokes="8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/>
              <a:t>Неотложная помощь детям и подросткам на </a:t>
            </a:r>
            <a:r>
              <a:rPr lang="ru-RU" sz="3600" b="1" dirty="0" err="1" smtClean="0"/>
              <a:t>догоспитальном</a:t>
            </a:r>
            <a:r>
              <a:rPr lang="ru-RU" sz="3600" b="1" dirty="0" smtClean="0"/>
              <a:t> этапе. </a:t>
            </a:r>
            <a:endParaRPr lang="ru-RU" sz="36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14876" y="5000636"/>
            <a:ext cx="3914780" cy="1066792"/>
          </a:xfrm>
        </p:spPr>
        <p:txBody>
          <a:bodyPr>
            <a:normAutofit fontScale="47500" lnSpcReduction="20000"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Выполнила: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Аксенова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Дарья </a:t>
            </a:r>
            <a:r>
              <a:rPr lang="ru-RU" b="1" dirty="0" smtClean="0">
                <a:solidFill>
                  <a:schemeClr val="tx1"/>
                </a:solidFill>
              </a:rPr>
              <a:t>Алексеевна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501 педиатрия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6866" name="AutoShape 2" descr="http://lavitacable.ru/imags/48307-po-okazaniyu-skoroy-medicinskoy-pomoschi-dlya-vrachey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6868" name="AutoShape 4" descr="http://lavitacable.ru/imags/48307-po-okazaniyu-skoroy-medicinskoy-pomoschi-dlya-vrachey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ransition>
    <p:wheel spokes="8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Минимальная частота сердечных сокращений.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1714487"/>
          <a:ext cx="8001056" cy="4286280"/>
        </p:xfrm>
        <a:graphic>
          <a:graphicData uri="http://schemas.openxmlformats.org/drawingml/2006/table">
            <a:tbl>
              <a:tblPr/>
              <a:tblGrid>
                <a:gridCol w="4000110"/>
                <a:gridCol w="4000946"/>
              </a:tblGrid>
              <a:tr h="8572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u="sng" dirty="0">
                          <a:latin typeface="Times New Roman"/>
                          <a:ea typeface="TimesNewRomanPS-BoldMT"/>
                        </a:rPr>
                        <a:t>Возраст</a:t>
                      </a:r>
                      <a:endParaRPr lang="ru-RU" sz="1200" b="1" u="sng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u="sng">
                          <a:latin typeface="Times New Roman"/>
                          <a:ea typeface="TimesNewRomanPS-BoldMT"/>
                        </a:rPr>
                        <a:t>Частота сердечных сокращений</a:t>
                      </a:r>
                      <a:endParaRPr lang="ru-RU" sz="1200" b="1" u="sng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72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u="sng">
                          <a:latin typeface="Times New Roman"/>
                          <a:ea typeface="TimesNewRomanPSMT"/>
                        </a:rPr>
                        <a:t>Старше 5 лет</a:t>
                      </a:r>
                      <a:endParaRPr lang="ru-RU" sz="1200" b="1" u="sng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u="sng" dirty="0">
                          <a:latin typeface="Times New Roman"/>
                          <a:ea typeface="TimesNewRomanPS-BoldMT"/>
                        </a:rPr>
                        <a:t>60</a:t>
                      </a:r>
                      <a:endParaRPr lang="ru-RU" sz="1200" b="1" u="sng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72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u="sng">
                          <a:latin typeface="Times New Roman"/>
                          <a:ea typeface="TimesNewRomanPSMT"/>
                        </a:rPr>
                        <a:t>Младше 5 лет</a:t>
                      </a:r>
                      <a:endParaRPr lang="ru-RU" sz="1200" b="1" u="sng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u="sng">
                          <a:latin typeface="Times New Roman"/>
                          <a:ea typeface="TimesNewRomanPS-BoldMT"/>
                        </a:rPr>
                        <a:t>80</a:t>
                      </a:r>
                      <a:endParaRPr lang="ru-RU" sz="1200" b="1" u="sng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72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u="sng" dirty="0">
                          <a:latin typeface="Times New Roman"/>
                          <a:ea typeface="TimesNewRomanPSMT"/>
                        </a:rPr>
                        <a:t>Первый год жизни</a:t>
                      </a:r>
                      <a:endParaRPr lang="ru-RU" sz="1200" b="1" u="sng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u="sng">
                          <a:latin typeface="Times New Roman"/>
                          <a:ea typeface="TimesNewRomanPS-BoldMT"/>
                        </a:rPr>
                        <a:t>100</a:t>
                      </a:r>
                      <a:endParaRPr lang="ru-RU" sz="1200" b="1" u="sng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72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u="sng">
                          <a:latin typeface="Times New Roman"/>
                          <a:ea typeface="TimesNewRomanPSMT"/>
                        </a:rPr>
                        <a:t>Первая неделя жизни</a:t>
                      </a:r>
                      <a:endParaRPr lang="ru-RU" sz="1200" b="1" u="sng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u="sng" dirty="0">
                          <a:latin typeface="Times New Roman"/>
                          <a:ea typeface="TimesNewRomanPS-BoldMT"/>
                        </a:rPr>
                        <a:t>95</a:t>
                      </a:r>
                      <a:endParaRPr lang="ru-RU" sz="1200" b="1" u="sng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heel spokes="8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u="sng" dirty="0" smtClean="0"/>
              <a:t>Основным механизмом, ведущим к гибели ребенка, является первичная респираторная дисфункция - ключевой элемент патогенеза остановки кровообращения и танатогенеза у детей</a:t>
            </a:r>
            <a:endParaRPr lang="ru-RU" b="1" u="sng" dirty="0"/>
          </a:p>
        </p:txBody>
      </p:sp>
    </p:spTree>
  </p:cSld>
  <p:clrMapOvr>
    <a:masterClrMapping/>
  </p:clrMapOvr>
  <p:transition>
    <p:wheel spokes="8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91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357166"/>
            <a:ext cx="8344851" cy="5786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8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u="sng" dirty="0" smtClean="0"/>
              <a:t>Основными механизмами остановки кровообращения у детей являются фибрилляция желудочков/желудочковая тахикардия без пульса, асистолия, либо электромеханическая диссоциация. Основные причины остановки сердца и механизмы ее развития могут быть представлены в виде правила «4H–4T»</a:t>
            </a:r>
            <a:endParaRPr lang="ru-RU" b="1" u="sng" dirty="0"/>
          </a:p>
        </p:txBody>
      </p:sp>
    </p:spTree>
  </p:cSld>
  <p:clrMapOvr>
    <a:masterClrMapping/>
  </p:clrMapOvr>
  <p:transition>
    <p:wheel spokes="8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71472" y="857232"/>
          <a:ext cx="8001056" cy="5500725"/>
        </p:xfrm>
        <a:graphic>
          <a:graphicData uri="http://schemas.openxmlformats.org/drawingml/2006/table">
            <a:tbl>
              <a:tblPr/>
              <a:tblGrid>
                <a:gridCol w="1139134"/>
                <a:gridCol w="6861922"/>
              </a:tblGrid>
              <a:tr h="244476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200" b="1" u="sng" dirty="0">
                          <a:latin typeface="Times New Roman"/>
                          <a:ea typeface="TimesNewRomanPS-BoldMT"/>
                        </a:rPr>
                        <a:t>4 «H»</a:t>
                      </a:r>
                      <a:endParaRPr lang="ru-RU" sz="1200" b="1" u="sng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u="sng" dirty="0">
                          <a:latin typeface="Times New Roman"/>
                          <a:ea typeface="TimesNewRomanPSMT"/>
                        </a:rPr>
                        <a:t>1. </a:t>
                      </a:r>
                      <a:r>
                        <a:rPr lang="ru-RU" sz="1200" b="1" u="sng" dirty="0" err="1">
                          <a:latin typeface="Times New Roman"/>
                          <a:ea typeface="TimesNewRomanPSMT"/>
                        </a:rPr>
                        <a:t>Hypoxia</a:t>
                      </a:r>
                      <a:r>
                        <a:rPr lang="ru-RU" sz="1200" b="1" u="sng" dirty="0">
                          <a:latin typeface="Times New Roman"/>
                          <a:ea typeface="TimesNewRomanPSMT"/>
                        </a:rPr>
                        <a:t> (гипоксия)</a:t>
                      </a:r>
                      <a:endParaRPr lang="ru-RU" sz="1200" b="1" u="sng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u="sng" dirty="0">
                          <a:latin typeface="Times New Roman"/>
                          <a:ea typeface="TimesNewRomanPSMT"/>
                        </a:rPr>
                        <a:t>2. </a:t>
                      </a:r>
                      <a:r>
                        <a:rPr lang="ru-RU" sz="1200" b="1" u="sng" dirty="0" err="1">
                          <a:latin typeface="Times New Roman"/>
                          <a:ea typeface="TimesNewRomanPSMT"/>
                        </a:rPr>
                        <a:t>Hypovolaemia</a:t>
                      </a:r>
                      <a:r>
                        <a:rPr lang="ru-RU" sz="1200" b="1" u="sng" dirty="0">
                          <a:latin typeface="Times New Roman"/>
                          <a:ea typeface="TimesNewRomanPSMT"/>
                        </a:rPr>
                        <a:t> (</a:t>
                      </a:r>
                      <a:r>
                        <a:rPr lang="ru-RU" sz="1200" b="1" u="sng" dirty="0" err="1">
                          <a:latin typeface="Times New Roman"/>
                          <a:ea typeface="TimesNewRomanPSMT"/>
                        </a:rPr>
                        <a:t>гиповолемия</a:t>
                      </a:r>
                      <a:r>
                        <a:rPr lang="ru-RU" sz="1200" b="1" u="sng" dirty="0">
                          <a:latin typeface="Times New Roman"/>
                          <a:ea typeface="TimesNewRomanPSMT"/>
                        </a:rPr>
                        <a:t>)</a:t>
                      </a:r>
                      <a:endParaRPr lang="ru-RU" sz="1200" b="1" u="sng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u="sng" dirty="0">
                          <a:latin typeface="Times New Roman"/>
                          <a:ea typeface="TimesNewRomanPSMT"/>
                        </a:rPr>
                        <a:t>3. </a:t>
                      </a:r>
                      <a:r>
                        <a:rPr lang="ru-RU" sz="1200" b="1" u="sng" dirty="0" err="1">
                          <a:latin typeface="Times New Roman"/>
                          <a:ea typeface="TimesNewRomanPSMT"/>
                        </a:rPr>
                        <a:t>Hyper</a:t>
                      </a:r>
                      <a:r>
                        <a:rPr lang="ru-RU" sz="1200" b="1" u="sng" dirty="0">
                          <a:latin typeface="Times New Roman"/>
                          <a:ea typeface="TimesNewRomanPSMT"/>
                        </a:rPr>
                        <a:t>- </a:t>
                      </a:r>
                      <a:r>
                        <a:rPr lang="ru-RU" sz="1200" b="1" u="sng" dirty="0" err="1">
                          <a:latin typeface="Times New Roman"/>
                          <a:ea typeface="TimesNewRomanPSMT"/>
                        </a:rPr>
                        <a:t>or</a:t>
                      </a:r>
                      <a:r>
                        <a:rPr lang="ru-RU" sz="1200" b="1" u="sng" dirty="0">
                          <a:latin typeface="Times New Roman"/>
                          <a:ea typeface="TimesNewRomanPSMT"/>
                        </a:rPr>
                        <a:t> </a:t>
                      </a:r>
                      <a:r>
                        <a:rPr lang="ru-RU" sz="1200" b="1" u="sng" dirty="0" err="1">
                          <a:latin typeface="Times New Roman"/>
                          <a:ea typeface="TimesNewRomanPSMT"/>
                        </a:rPr>
                        <a:t>hypokalaemia</a:t>
                      </a:r>
                      <a:r>
                        <a:rPr lang="ru-RU" sz="1200" b="1" u="sng" dirty="0">
                          <a:latin typeface="Times New Roman"/>
                          <a:ea typeface="TimesNewRomanPSMT"/>
                        </a:rPr>
                        <a:t> (</a:t>
                      </a:r>
                      <a:r>
                        <a:rPr lang="ru-RU" sz="1200" b="1" u="sng" dirty="0" err="1">
                          <a:latin typeface="Times New Roman"/>
                          <a:ea typeface="TimesNewRomanPSMT"/>
                        </a:rPr>
                        <a:t>гипер</a:t>
                      </a:r>
                      <a:r>
                        <a:rPr lang="ru-RU" sz="1200" b="1" u="sng" dirty="0">
                          <a:latin typeface="Times New Roman"/>
                          <a:ea typeface="TimesNewRomanPSMT"/>
                        </a:rPr>
                        <a:t>- или </a:t>
                      </a:r>
                      <a:r>
                        <a:rPr lang="ru-RU" sz="1200" b="1" u="sng" dirty="0" err="1">
                          <a:latin typeface="Times New Roman"/>
                          <a:ea typeface="TimesNewRomanPSMT"/>
                        </a:rPr>
                        <a:t>гипокалиемия</a:t>
                      </a:r>
                      <a:r>
                        <a:rPr lang="ru-RU" sz="1200" b="1" u="sng" dirty="0">
                          <a:latin typeface="Times New Roman"/>
                          <a:ea typeface="TimesNewRomanPSMT"/>
                        </a:rPr>
                        <a:t>)</a:t>
                      </a:r>
                      <a:endParaRPr lang="ru-RU" sz="1200" b="1" u="sng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200" b="1" u="sng" dirty="0">
                          <a:latin typeface="Times New Roman"/>
                          <a:ea typeface="TimesNewRomanPSMT"/>
                        </a:rPr>
                        <a:t>4. </a:t>
                      </a:r>
                      <a:r>
                        <a:rPr lang="ru-RU" sz="1200" b="1" u="sng" dirty="0" err="1">
                          <a:latin typeface="Times New Roman"/>
                          <a:ea typeface="TimesNewRomanPSMT"/>
                        </a:rPr>
                        <a:t>Hypothermia</a:t>
                      </a:r>
                      <a:r>
                        <a:rPr lang="ru-RU" sz="1200" b="1" u="sng" dirty="0">
                          <a:latin typeface="Times New Roman"/>
                          <a:ea typeface="TimesNewRomanPSMT"/>
                        </a:rPr>
                        <a:t> (гипотермия)</a:t>
                      </a:r>
                      <a:endParaRPr lang="ru-RU" sz="1200" b="1" u="sng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5595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200" b="1" u="sng">
                          <a:latin typeface="Times New Roman"/>
                          <a:ea typeface="TimesNewRomanPS-BoldMT"/>
                        </a:rPr>
                        <a:t>4 «Т»</a:t>
                      </a:r>
                      <a:endParaRPr lang="ru-RU" sz="1200" b="1" u="sng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u="sng" dirty="0">
                          <a:latin typeface="Times New Roman"/>
                          <a:ea typeface="TimesNewRomanPSMT"/>
                        </a:rPr>
                        <a:t>1. </a:t>
                      </a:r>
                      <a:r>
                        <a:rPr lang="ru-RU" sz="1200" b="1" u="sng" dirty="0" err="1">
                          <a:latin typeface="Times New Roman"/>
                          <a:ea typeface="TimesNewRomanPSMT"/>
                        </a:rPr>
                        <a:t>Tension</a:t>
                      </a:r>
                      <a:r>
                        <a:rPr lang="ru-RU" sz="1200" b="1" u="sng" dirty="0">
                          <a:latin typeface="Times New Roman"/>
                          <a:ea typeface="TimesNewRomanPSMT"/>
                        </a:rPr>
                        <a:t> </a:t>
                      </a:r>
                      <a:r>
                        <a:rPr lang="ru-RU" sz="1200" b="1" u="sng" dirty="0" err="1">
                          <a:latin typeface="Times New Roman"/>
                          <a:ea typeface="TimesNewRomanPSMT"/>
                        </a:rPr>
                        <a:t>pneumothorax</a:t>
                      </a:r>
                      <a:r>
                        <a:rPr lang="ru-RU" sz="1200" b="1" u="sng" dirty="0">
                          <a:latin typeface="Times New Roman"/>
                          <a:ea typeface="TimesNewRomanPSMT"/>
                        </a:rPr>
                        <a:t> (напряженный пневмоторакс)</a:t>
                      </a:r>
                      <a:endParaRPr lang="ru-RU" sz="1200" b="1" u="sng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u="sng" dirty="0">
                          <a:latin typeface="Times New Roman"/>
                          <a:ea typeface="TimesNewRomanPSMT"/>
                        </a:rPr>
                        <a:t>2. </a:t>
                      </a:r>
                      <a:r>
                        <a:rPr lang="ru-RU" sz="1200" b="1" u="sng" dirty="0" err="1">
                          <a:latin typeface="Times New Roman"/>
                          <a:ea typeface="TimesNewRomanPSMT"/>
                        </a:rPr>
                        <a:t>Tamponade</a:t>
                      </a:r>
                      <a:r>
                        <a:rPr lang="ru-RU" sz="1200" b="1" u="sng" dirty="0">
                          <a:latin typeface="Times New Roman"/>
                          <a:ea typeface="TimesNewRomanPSMT"/>
                        </a:rPr>
                        <a:t> (тампонада)</a:t>
                      </a:r>
                      <a:endParaRPr lang="ru-RU" sz="1200" b="1" u="sng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u="sng" dirty="0">
                          <a:latin typeface="Times New Roman"/>
                          <a:ea typeface="TimesNewRomanPSMT"/>
                        </a:rPr>
                        <a:t>3. </a:t>
                      </a:r>
                      <a:r>
                        <a:rPr lang="ru-RU" sz="1200" b="1" u="sng" dirty="0" err="1">
                          <a:latin typeface="Times New Roman"/>
                          <a:ea typeface="TimesNewRomanPSMT"/>
                        </a:rPr>
                        <a:t>Toxic</a:t>
                      </a:r>
                      <a:r>
                        <a:rPr lang="ru-RU" sz="1200" b="1" u="sng" dirty="0">
                          <a:latin typeface="Times New Roman"/>
                          <a:ea typeface="TimesNewRomanPSMT"/>
                        </a:rPr>
                        <a:t> </a:t>
                      </a:r>
                      <a:r>
                        <a:rPr lang="ru-RU" sz="1200" b="1" u="sng" dirty="0" err="1">
                          <a:latin typeface="Times New Roman"/>
                          <a:ea typeface="TimesNewRomanPSMT"/>
                        </a:rPr>
                        <a:t>or</a:t>
                      </a:r>
                      <a:r>
                        <a:rPr lang="ru-RU" sz="1200" b="1" u="sng" dirty="0">
                          <a:latin typeface="Times New Roman"/>
                          <a:ea typeface="TimesNewRomanPSMT"/>
                        </a:rPr>
                        <a:t> </a:t>
                      </a:r>
                      <a:r>
                        <a:rPr lang="ru-RU" sz="1200" b="1" u="sng" dirty="0" err="1">
                          <a:latin typeface="Times New Roman"/>
                          <a:ea typeface="TimesNewRomanPSMT"/>
                        </a:rPr>
                        <a:t>therapeutic</a:t>
                      </a:r>
                      <a:r>
                        <a:rPr lang="ru-RU" sz="1200" b="1" u="sng" dirty="0">
                          <a:latin typeface="Times New Roman"/>
                          <a:ea typeface="TimesNewRomanPSMT"/>
                        </a:rPr>
                        <a:t> </a:t>
                      </a:r>
                      <a:r>
                        <a:rPr lang="ru-RU" sz="1200" b="1" u="sng" dirty="0" err="1">
                          <a:latin typeface="Times New Roman"/>
                          <a:ea typeface="TimesNewRomanPSMT"/>
                        </a:rPr>
                        <a:t>disturbances</a:t>
                      </a:r>
                      <a:r>
                        <a:rPr lang="ru-RU" sz="1200" b="1" u="sng" dirty="0">
                          <a:latin typeface="Times New Roman"/>
                          <a:ea typeface="TimesNewRomanPSMT"/>
                        </a:rPr>
                        <a:t> (токсические или</a:t>
                      </a:r>
                      <a:endParaRPr lang="ru-RU" sz="1200" b="1" u="sng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u="sng" dirty="0">
                          <a:latin typeface="Times New Roman"/>
                          <a:ea typeface="TimesNewRomanPSMT"/>
                        </a:rPr>
                        <a:t>лекарственные воздействия, включая отравления и передозировки)</a:t>
                      </a:r>
                      <a:endParaRPr lang="ru-RU" sz="1200" b="1" u="sng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200" b="1" u="sng" dirty="0">
                          <a:latin typeface="Times New Roman"/>
                          <a:ea typeface="TimesNewRomanPSMT"/>
                        </a:rPr>
                        <a:t>4. </a:t>
                      </a:r>
                      <a:r>
                        <a:rPr lang="ru-RU" sz="1200" b="1" u="sng" dirty="0" err="1">
                          <a:latin typeface="Times New Roman"/>
                          <a:ea typeface="TimesNewRomanPSMT"/>
                        </a:rPr>
                        <a:t>Thromboembolism</a:t>
                      </a:r>
                      <a:r>
                        <a:rPr lang="ru-RU" sz="1200" b="1" u="sng" dirty="0">
                          <a:latin typeface="Times New Roman"/>
                          <a:ea typeface="TimesNewRomanPSMT"/>
                        </a:rPr>
                        <a:t> (тромбоэмболия)</a:t>
                      </a:r>
                      <a:endParaRPr lang="ru-RU" sz="1200" b="1" u="sng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heel spokes="8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b="1" i="1" u="sng" dirty="0" smtClean="0"/>
              <a:t>Критерии диагностики остановки кровообращения</a:t>
            </a:r>
            <a:endParaRPr lang="ru-RU" b="1" u="sng" dirty="0" smtClean="0"/>
          </a:p>
          <a:p>
            <a:r>
              <a:rPr lang="ru-RU" b="1" u="sng" dirty="0" smtClean="0"/>
              <a:t> отсутствие сознания</a:t>
            </a:r>
          </a:p>
          <a:p>
            <a:r>
              <a:rPr lang="ru-RU" b="1" u="sng" dirty="0" smtClean="0"/>
              <a:t>отсутствие дыхания</a:t>
            </a:r>
          </a:p>
          <a:p>
            <a:r>
              <a:rPr lang="ru-RU" b="1" u="sng" dirty="0" smtClean="0"/>
              <a:t>отсутствие пульса на крупных артериях (бедренные, сонные, подмышечные), отсутствие сердцебиения</a:t>
            </a:r>
          </a:p>
          <a:p>
            <a:r>
              <a:rPr lang="ru-RU" b="1" u="sng" dirty="0" err="1" smtClean="0"/>
              <a:t>мидриаз</a:t>
            </a:r>
            <a:endParaRPr lang="ru-RU" b="1" u="sng" dirty="0" smtClean="0"/>
          </a:p>
          <a:p>
            <a:r>
              <a:rPr lang="ru-RU" b="1" u="sng" dirty="0" smtClean="0"/>
              <a:t>цианоз или бледность кожных покровов</a:t>
            </a:r>
          </a:p>
          <a:p>
            <a:r>
              <a:rPr lang="ru-RU" b="1" u="sng" dirty="0" smtClean="0"/>
              <a:t>тотальное мышечное расслабление</a:t>
            </a:r>
          </a:p>
          <a:p>
            <a:r>
              <a:rPr lang="ru-RU" b="1" u="sng" dirty="0" smtClean="0"/>
              <a:t>арефлексия</a:t>
            </a:r>
          </a:p>
          <a:p>
            <a:endParaRPr lang="ru-RU" b="1" u="sng" dirty="0"/>
          </a:p>
        </p:txBody>
      </p:sp>
    </p:spTree>
  </p:cSld>
  <p:clrMapOvr>
    <a:masterClrMapping/>
  </p:clrMapOvr>
  <p:transition>
    <p:wheel spokes="8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Базовая СЛР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u="sng" dirty="0" smtClean="0"/>
              <a:t>Перед началом проведения СЛР необходимо убедиться в безопасности ситуации для спасателя. При подозрении на критическое состояние или остановку кровообращения первым элементом диагностики является обращение к ребенку (с учетом его возраста) с вопросом: «У тебя все в порядке?». Если пациент не отвечает на вопрос и сознание отсутствует, дыхание отсутствует или патологическое, СЛР должна быть начата незамедлительно</a:t>
            </a:r>
            <a:endParaRPr lang="ru-RU" b="1" u="sng" dirty="0"/>
          </a:p>
        </p:txBody>
      </p:sp>
    </p:spTree>
  </p:cSld>
  <p:clrMapOvr>
    <a:masterClrMapping/>
  </p:clrMapOvr>
  <p:transition>
    <p:wheel spokes="8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u="sng" dirty="0" smtClean="0"/>
              <a:t>Рекомендуемая частота компрессий у детей всех возрастных групп составляет не менее 100 и не более 120 в 1 минуту. Оптимальная глубина компрессий должна составлять не менее 1/3 от поперечного размера грудной клетки.</a:t>
            </a:r>
          </a:p>
          <a:p>
            <a:r>
              <a:rPr lang="ru-RU" b="1" u="sng" dirty="0" smtClean="0"/>
              <a:t>После каждой компрессии необходимо видеть полное расправление грудной клетки.</a:t>
            </a:r>
          </a:p>
          <a:p>
            <a:endParaRPr lang="ru-RU" b="1" u="sng" dirty="0"/>
          </a:p>
        </p:txBody>
      </p:sp>
    </p:spTree>
  </p:cSld>
  <p:clrMapOvr>
    <a:masterClrMapping/>
  </p:clrMapOvr>
  <p:transition>
    <p:wheel spokes="8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i="1" u="sng" dirty="0" smtClean="0"/>
              <a:t>	Для восстановления проходимости дыхательных путей необходимо выполнить</a:t>
            </a:r>
            <a:endParaRPr lang="ru-RU" b="1" u="sng" dirty="0" smtClean="0"/>
          </a:p>
          <a:p>
            <a:r>
              <a:rPr lang="ru-RU" b="1" i="1" u="sng" dirty="0" smtClean="0"/>
              <a:t>"тройной прием" </a:t>
            </a:r>
            <a:r>
              <a:rPr lang="ru-RU" b="1" i="1" u="sng" dirty="0" err="1" smtClean="0"/>
              <a:t>Сафара</a:t>
            </a:r>
            <a:r>
              <a:rPr lang="ru-RU" b="1" i="1" u="sng" dirty="0" smtClean="0"/>
              <a:t>, который включает в себя три этапа:</a:t>
            </a:r>
            <a:endParaRPr lang="ru-RU" b="1" u="sng" dirty="0" smtClean="0"/>
          </a:p>
          <a:p>
            <a:r>
              <a:rPr lang="ru-RU" b="1" u="sng" dirty="0" smtClean="0"/>
              <a:t>1. запрокинуть назад голову (разогнуть в шейном отделе),</a:t>
            </a:r>
          </a:p>
          <a:p>
            <a:r>
              <a:rPr lang="ru-RU" b="1" u="sng" dirty="0" smtClean="0"/>
              <a:t>2. открыть рот пациента,</a:t>
            </a:r>
          </a:p>
          <a:p>
            <a:r>
              <a:rPr lang="ru-RU" b="1" u="sng" dirty="0" smtClean="0"/>
              <a:t>3. выдвинуть нижнюю челюсть и удалить все видимые инородные тела (обломки зубов, слизь, рвотные массы и т.п.).</a:t>
            </a:r>
          </a:p>
          <a:p>
            <a:endParaRPr lang="ru-RU" b="1" u="sng" dirty="0"/>
          </a:p>
        </p:txBody>
      </p:sp>
    </p:spTree>
  </p:cSld>
  <p:clrMapOvr>
    <a:masterClrMapping/>
  </p:clrMapOvr>
  <p:transition>
    <p:wheel spokes="8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042982"/>
          </a:xfrm>
        </p:spPr>
        <p:txBody>
          <a:bodyPr>
            <a:normAutofit fontScale="55000" lnSpcReduction="20000"/>
          </a:bodyPr>
          <a:lstStyle/>
          <a:p>
            <a:r>
              <a:rPr lang="ru-RU" b="1" i="1" u="sng" dirty="0" smtClean="0"/>
              <a:t>Восстановление и поддержание проходимости дыхательных путей при подозрении на травму головы и шеи должно быть выполнено в условиях иммобилизации шейного отдела позвоночника (воротник Шанца).</a:t>
            </a:r>
            <a:endParaRPr lang="ru-RU" b="1" u="sng" dirty="0" smtClean="0"/>
          </a:p>
          <a:p>
            <a:endParaRPr lang="ru-RU" b="1" u="sng" dirty="0"/>
          </a:p>
        </p:txBody>
      </p:sp>
      <p:pic>
        <p:nvPicPr>
          <p:cNvPr id="56322" name="Picture 2" descr="http://healthpoint.com.ua/files/product/9/5555699/555569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2714620"/>
            <a:ext cx="3771900" cy="2819401"/>
          </a:xfrm>
          <a:prstGeom prst="rect">
            <a:avLst/>
          </a:prstGeom>
          <a:noFill/>
        </p:spPr>
      </p:pic>
      <p:pic>
        <p:nvPicPr>
          <p:cNvPr id="56326" name="Picture 6" descr="http://images.ua.prom.st/45930706_w640_h640_neckbandage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9124" y="2786058"/>
            <a:ext cx="4557947" cy="2747815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i="1" dirty="0" smtClean="0"/>
              <a:t>	</a:t>
            </a:r>
            <a:r>
              <a:rPr lang="ru-RU" b="1" i="1" u="sng" dirty="0" smtClean="0"/>
              <a:t>Ранние признаки биологической смерти:</a:t>
            </a:r>
            <a:endParaRPr lang="ru-RU" b="1" u="sng" dirty="0" smtClean="0"/>
          </a:p>
          <a:p>
            <a:pPr>
              <a:buNone/>
            </a:pPr>
            <a:r>
              <a:rPr lang="ru-RU" b="1" u="sng" dirty="0" smtClean="0"/>
              <a:t>1. Стойкое отсутствие сердечной деятельности, кровообращения и дыхания в течение 30 и более минут.</a:t>
            </a:r>
          </a:p>
          <a:p>
            <a:pPr>
              <a:buNone/>
            </a:pPr>
            <a:r>
              <a:rPr lang="ru-RU" b="1" u="sng" dirty="0" smtClean="0"/>
              <a:t>2. Помутнение роговицы и зрачка, образование треугольников высыхания (пятен </a:t>
            </a:r>
            <a:r>
              <a:rPr lang="ru-RU" b="1" u="sng" dirty="0" err="1" smtClean="0"/>
              <a:t>Лярше</a:t>
            </a:r>
            <a:r>
              <a:rPr lang="ru-RU" b="1" u="sng" dirty="0" smtClean="0"/>
              <a:t>).</a:t>
            </a:r>
          </a:p>
          <a:p>
            <a:pPr>
              <a:buNone/>
            </a:pPr>
            <a:r>
              <a:rPr lang="ru-RU" b="1" u="sng" dirty="0" smtClean="0"/>
              <a:t>3. Появление симптома «кошачьего глаза» (при </a:t>
            </a:r>
            <a:r>
              <a:rPr lang="ru-RU" b="1" u="sng" dirty="0" err="1" smtClean="0"/>
              <a:t>сдавлении</a:t>
            </a:r>
            <a:r>
              <a:rPr lang="ru-RU" b="1" u="sng" dirty="0" smtClean="0"/>
              <a:t> глазного яблока зрачок трансформируется в вертикальную веретенообразную щель).</a:t>
            </a:r>
          </a:p>
          <a:p>
            <a:endParaRPr lang="ru-RU" dirty="0"/>
          </a:p>
        </p:txBody>
      </p:sp>
    </p:spTree>
  </p:cSld>
  <p:clrMapOvr>
    <a:masterClrMapping/>
  </p:clrMapOvr>
  <p:transition>
    <p:wheel spokes="8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u="sng" dirty="0" smtClean="0"/>
              <a:t>Если ребенок адекватно дышит, у него нет никаких признаков травмы, и ему не требуется проведения искусственного дыхания или других приемов СЛР, то необходимо повернуть ребенка на бок в так называемое «положение восстановления», его еще называют «боковое стабильное положение», или «устойчивое боковое положение» («безопасное положение»), выполняя ряд последовательных действий.</a:t>
            </a:r>
            <a:endParaRPr lang="ru-RU" b="1" u="sng" dirty="0"/>
          </a:p>
        </p:txBody>
      </p:sp>
    </p:spTree>
  </p:cSld>
  <p:clrMapOvr>
    <a:masterClrMapping/>
  </p:clrMapOvr>
  <p:transition>
    <p:wheel spokes="8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4274" name="Picture 2" descr="http://www.studfiles.ru/html/2706/312/html_KQx4gwlhDQ.JY9s/htmlconvd-gvuhtK_html_m4d56f75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90" y="500042"/>
            <a:ext cx="5448951" cy="5762658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u="sng" dirty="0" smtClean="0"/>
              <a:t>Искусственная вентиляция легких (ИВЛ) во время проведения базовой </a:t>
            </a:r>
            <a:r>
              <a:rPr lang="ru-RU" b="1" u="sng" dirty="0" err="1" smtClean="0"/>
              <a:t>сердечнолегочной</a:t>
            </a:r>
            <a:r>
              <a:rPr lang="ru-RU" b="1" u="sng" dirty="0" smtClean="0"/>
              <a:t> реанимации может быть осуществлена вдуванием спасателем воздуха в ДП ребенка методом «рот в рот» или «рот в нос»</a:t>
            </a:r>
          </a:p>
          <a:p>
            <a:endParaRPr lang="ru-RU" b="1" u="sng" dirty="0"/>
          </a:p>
        </p:txBody>
      </p:sp>
    </p:spTree>
  </p:cSld>
  <p:clrMapOvr>
    <a:masterClrMapping/>
  </p:clrMapOvr>
  <p:transition>
    <p:wheel spokes="8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Расширенная СЛР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b="1" u="sng" dirty="0" smtClean="0"/>
              <a:t>При проведении расширенной СЛР, также как и при базовой, используют компрессии грудной клетки и </a:t>
            </a:r>
            <a:r>
              <a:rPr lang="ru-RU" b="1" u="sng" dirty="0" err="1" smtClean="0"/>
              <a:t>дефибрилляцию</a:t>
            </a:r>
            <a:r>
              <a:rPr lang="ru-RU" b="1" u="sng" dirty="0" smtClean="0"/>
              <a:t>.</a:t>
            </a:r>
          </a:p>
          <a:p>
            <a:r>
              <a:rPr lang="ru-RU" b="1" i="1" u="sng" dirty="0" err="1" smtClean="0"/>
              <a:t>Дефибрилляция</a:t>
            </a:r>
            <a:r>
              <a:rPr lang="ru-RU" b="1" i="1" u="sng" dirty="0" smtClean="0"/>
              <a:t> </a:t>
            </a:r>
            <a:r>
              <a:rPr lang="ru-RU" b="1" u="sng" dirty="0" smtClean="0"/>
              <a:t>– это применение контролируемого электрического разряда для восстановления нормального сердечного ритма в случае остановки кровообращения</a:t>
            </a:r>
          </a:p>
          <a:p>
            <a:pPr>
              <a:buNone/>
            </a:pPr>
            <a:r>
              <a:rPr lang="ru-RU" b="1" u="sng" dirty="0" smtClean="0"/>
              <a:t>	вследствие фибрилляции желудочков или желудочковой тахикардии без пульса.</a:t>
            </a:r>
          </a:p>
          <a:p>
            <a:endParaRPr lang="ru-RU" b="1" u="sng" dirty="0"/>
          </a:p>
        </p:txBody>
      </p:sp>
    </p:spTree>
  </p:cSld>
  <p:clrMapOvr>
    <a:masterClrMapping/>
  </p:clrMapOvr>
  <p:transition>
    <p:wheel spokes="8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b="1" i="1" u="sng" dirty="0" smtClean="0"/>
              <a:t>	Основные правила проведения </a:t>
            </a:r>
            <a:r>
              <a:rPr lang="ru-RU" b="1" i="1" u="sng" dirty="0" err="1" smtClean="0"/>
              <a:t>дефибрилляции</a:t>
            </a:r>
            <a:endParaRPr lang="ru-RU" b="1" u="sng" dirty="0" smtClean="0"/>
          </a:p>
          <a:p>
            <a:pPr>
              <a:buNone/>
            </a:pPr>
            <a:r>
              <a:rPr lang="ru-RU" b="1" u="sng" dirty="0" smtClean="0"/>
              <a:t>1. Обеспечение безопасности пациента и медицинского персонала;</a:t>
            </a:r>
          </a:p>
          <a:p>
            <a:pPr>
              <a:buNone/>
            </a:pPr>
            <a:r>
              <a:rPr lang="ru-RU" b="1" u="sng" dirty="0" smtClean="0"/>
              <a:t>2. Использование стандартного положения электродов: первый электрод устанавливается у правого края грудины непосредственно под ключицей, а второй с кнопкой разряда - </a:t>
            </a:r>
            <a:r>
              <a:rPr lang="ru-RU" b="1" u="sng" dirty="0" err="1" smtClean="0"/>
              <a:t>латеральнее</a:t>
            </a:r>
            <a:r>
              <a:rPr lang="ru-RU" b="1" u="sng" dirty="0" smtClean="0"/>
              <a:t> левого соска с центром по </a:t>
            </a:r>
            <a:r>
              <a:rPr lang="ru-RU" b="1" i="1" u="sng" dirty="0" smtClean="0"/>
              <a:t>срединно-подмышечной </a:t>
            </a:r>
            <a:r>
              <a:rPr lang="ru-RU" b="1" u="sng" dirty="0" smtClean="0"/>
              <a:t>линии</a:t>
            </a:r>
            <a:endParaRPr lang="ru-RU" b="1" u="sng" dirty="0"/>
          </a:p>
        </p:txBody>
      </p:sp>
    </p:spTree>
  </p:cSld>
  <p:clrMapOvr>
    <a:masterClrMapping/>
  </p:clrMapOvr>
  <p:transition>
    <p:wheel spokes="8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b="1" u="sng" dirty="0" smtClean="0"/>
              <a:t>3.С целью снижения импеданса (сопротивления) грудной клетки между электродами и поверхностью грудной клетки должен быть создан токопроводящий слой, использованием геля, марлевых салфеток, смоченных гипертоническим раствором хлорида натрия;</a:t>
            </a:r>
          </a:p>
          <a:p>
            <a:pPr>
              <a:buNone/>
            </a:pPr>
            <a:r>
              <a:rPr lang="ru-RU" b="1" u="sng" dirty="0" smtClean="0"/>
              <a:t>4. </a:t>
            </a:r>
            <a:r>
              <a:rPr lang="ru-RU" b="1" u="sng" dirty="0" err="1" smtClean="0"/>
              <a:t>Дефибрилляция</a:t>
            </a:r>
            <a:r>
              <a:rPr lang="ru-RU" b="1" u="sng" dirty="0" smtClean="0"/>
              <a:t> должна проводиться с минимальной потерей времени на ее проведение, на фоне непрекращающейся СЛР (интервалы «выключенных рук» должны быть сведены практически к нулю – «изоляция» от рук проводящих СЛР только на момент нанесения разряда);</a:t>
            </a:r>
          </a:p>
          <a:p>
            <a:pPr>
              <a:buNone/>
            </a:pPr>
            <a:r>
              <a:rPr lang="ru-RU" b="1" u="sng" dirty="0" smtClean="0"/>
              <a:t>5. Максимальная мощность разряда при проведении </a:t>
            </a:r>
            <a:r>
              <a:rPr lang="ru-RU" b="1" u="sng" dirty="0" err="1" smtClean="0"/>
              <a:t>дефибрилляции</a:t>
            </a:r>
            <a:r>
              <a:rPr lang="ru-RU" b="1" u="sng" dirty="0" smtClean="0"/>
              <a:t> у детей не должна быть более 10 Дж/кг.</a:t>
            </a:r>
          </a:p>
          <a:p>
            <a:endParaRPr lang="ru-RU" b="1" u="sng" dirty="0"/>
          </a:p>
        </p:txBody>
      </p:sp>
    </p:spTree>
  </p:cSld>
  <p:clrMapOvr>
    <a:masterClrMapping/>
  </p:clrMapOvr>
  <p:transition>
    <p:wheel spokes="8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u="sng" dirty="0" smtClean="0"/>
              <a:t>Лекарственные препараты при проведении СЛР могут вводиться через  периферические или центральные вены, </a:t>
            </a:r>
            <a:r>
              <a:rPr lang="ru-RU" b="1" u="sng" dirty="0" err="1" smtClean="0"/>
              <a:t>внутрикостно</a:t>
            </a:r>
            <a:r>
              <a:rPr lang="ru-RU" b="1" u="sng" dirty="0" smtClean="0"/>
              <a:t> или </a:t>
            </a:r>
            <a:r>
              <a:rPr lang="ru-RU" b="1" u="sng" dirty="0" err="1" smtClean="0"/>
              <a:t>эндотрахеально</a:t>
            </a:r>
            <a:endParaRPr lang="ru-RU" b="1" u="sng" dirty="0"/>
          </a:p>
        </p:txBody>
      </p:sp>
    </p:spTree>
  </p:cSld>
  <p:clrMapOvr>
    <a:masterClrMapping/>
  </p:clrMapOvr>
  <p:transition>
    <p:wheel spokes="8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u="sng" dirty="0" err="1" smtClean="0"/>
              <a:t>Эндотрахеальный</a:t>
            </a:r>
            <a:r>
              <a:rPr lang="ru-RU" b="1" u="sng" dirty="0" smtClean="0"/>
              <a:t> способ введения представляет собой альтернативный путь для введения лекарственных веществ, использование которого целесообразно только при полном отсутствии возможностей обеспечения сосудистого и внутрикостного доступа.</a:t>
            </a:r>
          </a:p>
          <a:p>
            <a:endParaRPr lang="ru-RU" b="1" u="sng" dirty="0"/>
          </a:p>
        </p:txBody>
      </p:sp>
    </p:spTree>
  </p:cSld>
  <p:clrMapOvr>
    <a:masterClrMapping/>
  </p:clrMapOvr>
  <p:transition>
    <p:wheel spokes="8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u="sng" dirty="0" err="1" smtClean="0"/>
              <a:t>Эндотрахеально</a:t>
            </a:r>
            <a:r>
              <a:rPr lang="ru-RU" b="1" u="sng" dirty="0" smtClean="0"/>
              <a:t> можно вводить только жирорастворимые препараты: адреналин, атропин, </a:t>
            </a:r>
            <a:r>
              <a:rPr lang="ru-RU" b="1" u="sng" dirty="0" err="1" smtClean="0"/>
              <a:t>лидокаин</a:t>
            </a:r>
            <a:r>
              <a:rPr lang="ru-RU" b="1" u="sng" dirty="0" smtClean="0"/>
              <a:t> и </a:t>
            </a:r>
            <a:r>
              <a:rPr lang="ru-RU" b="1" u="sng" dirty="0" err="1" smtClean="0"/>
              <a:t>налоксон</a:t>
            </a:r>
            <a:endParaRPr lang="ru-RU" b="1" u="sng" dirty="0"/>
          </a:p>
        </p:txBody>
      </p:sp>
    </p:spTree>
  </p:cSld>
  <p:clrMapOvr>
    <a:masterClrMapping/>
  </p:clrMapOvr>
  <p:transition>
    <p:wheel spokes="8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u="sng" dirty="0" smtClean="0"/>
              <a:t>При </a:t>
            </a:r>
            <a:r>
              <a:rPr lang="ru-RU" b="1" u="sng" dirty="0" err="1" smtClean="0"/>
              <a:t>эндотрахеальном</a:t>
            </a:r>
            <a:r>
              <a:rPr lang="ru-RU" b="1" u="sng" dirty="0" smtClean="0"/>
              <a:t> пути введения препарат нужно растворить в 3-5 мл изотонического раствора хлорида натрия (в зависимости от веса ребенка) для обеспечения должного его всасывания в трахеобронхиальном дереве. Кроме этого, следует отметить, что всасывание препаратов из трахеобронхиального дерева может быть неполным, в связи, с чем может потребоваться использовать более высокие дозы препаратов для достижения их терапевтического эффекта. Сразу после введения препарата необходимо введение в ТБД как минимум 5 мл изотонического раствора хлорида натрия с последующей ИВЛ (5 вдохов).</a:t>
            </a:r>
          </a:p>
          <a:p>
            <a:endParaRPr lang="ru-RU" b="1" u="sng" dirty="0"/>
          </a:p>
        </p:txBody>
      </p:sp>
    </p:spTree>
  </p:cSld>
  <p:clrMapOvr>
    <a:masterClrMapping/>
  </p:clrMapOvr>
  <p:transition>
    <p:wheel spokes="8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i="1" dirty="0" smtClean="0"/>
              <a:t>	</a:t>
            </a:r>
            <a:r>
              <a:rPr lang="ru-RU" b="1" i="1" u="sng" dirty="0" smtClean="0"/>
              <a:t>Достоверные признаки биологической смерти:</a:t>
            </a:r>
            <a:endParaRPr lang="ru-RU" b="1" u="sng" dirty="0" smtClean="0"/>
          </a:p>
          <a:p>
            <a:pPr>
              <a:buNone/>
            </a:pPr>
            <a:r>
              <a:rPr lang="ru-RU" b="1" u="sng" dirty="0" smtClean="0"/>
              <a:t>1. Снижение температуры тела (1 градус через каждый час после наступления смерти) становится достоверным через 2-4 часа и позже.</a:t>
            </a:r>
          </a:p>
          <a:p>
            <a:pPr>
              <a:buNone/>
            </a:pPr>
            <a:r>
              <a:rPr lang="ru-RU" b="1" u="sng" dirty="0" smtClean="0"/>
              <a:t>2. Трупные пятна – начинают формироваться через 2-4 часа после остановки сердца и кровообращения.</a:t>
            </a:r>
          </a:p>
          <a:p>
            <a:pPr>
              <a:buNone/>
            </a:pPr>
            <a:r>
              <a:rPr lang="ru-RU" b="1" u="sng" dirty="0" smtClean="0"/>
              <a:t>3. Трупное окоченение (посмертное сокращение скелетных мышц «</a:t>
            </a:r>
            <a:r>
              <a:rPr lang="ru-RU" b="1" u="sng" dirty="0" err="1" smtClean="0"/>
              <a:t>сверху-вниз</a:t>
            </a:r>
            <a:r>
              <a:rPr lang="ru-RU" b="1" u="sng" dirty="0" smtClean="0"/>
              <a:t>» – появляется через 2-4 часа после остановки кровообращения, достигает максимума к концу первых суток и самопроизвольно проходит на 3-4 сутки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>
    <p:wheel spokes="8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u="sng" dirty="0" smtClean="0"/>
              <a:t>Метод внутрикостного доступа был впервые предложен </a:t>
            </a:r>
            <a:r>
              <a:rPr lang="ru-RU" b="1" u="sng" dirty="0" err="1" smtClean="0"/>
              <a:t>Drinker</a:t>
            </a:r>
            <a:r>
              <a:rPr lang="ru-RU" b="1" u="sng" dirty="0" smtClean="0"/>
              <a:t> в еще 1922 году как способ достижения системной циркуляции через </a:t>
            </a:r>
            <a:r>
              <a:rPr lang="ru-RU" b="1" u="sng" dirty="0" err="1" smtClean="0"/>
              <a:t>неспадаемые</a:t>
            </a:r>
            <a:r>
              <a:rPr lang="ru-RU" b="1" u="sng" dirty="0" smtClean="0"/>
              <a:t> венозные сплетения костного мозга.</a:t>
            </a:r>
            <a:endParaRPr lang="ru-RU" b="1" u="sng" dirty="0"/>
          </a:p>
        </p:txBody>
      </p:sp>
    </p:spTree>
  </p:cSld>
  <p:clrMapOvr>
    <a:masterClrMapping/>
  </p:clrMapOvr>
  <p:transition>
    <p:wheel spokes="8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u="sng" dirty="0" smtClean="0"/>
              <a:t>	Преимущества перед другими методиками введения лекарственных средств. </a:t>
            </a:r>
          </a:p>
          <a:p>
            <a:r>
              <a:rPr lang="ru-RU" b="1" u="sng" dirty="0" smtClean="0"/>
              <a:t>ВСЕ медицинские препараты и препараты крови, которые назначаются в/</a:t>
            </a:r>
            <a:r>
              <a:rPr lang="ru-RU" b="1" u="sng" dirty="0" err="1" smtClean="0"/>
              <a:t>в</a:t>
            </a:r>
            <a:r>
              <a:rPr lang="ru-RU" b="1" u="sng" dirty="0" smtClean="0"/>
              <a:t>, могут вводится </a:t>
            </a:r>
            <a:r>
              <a:rPr lang="ru-RU" b="1" u="sng" dirty="0" err="1" smtClean="0"/>
              <a:t>внутрикостно</a:t>
            </a:r>
            <a:r>
              <a:rPr lang="ru-RU" b="1" u="sng" dirty="0" smtClean="0"/>
              <a:t>. </a:t>
            </a:r>
          </a:p>
          <a:p>
            <a:r>
              <a:rPr lang="ru-RU" b="1" u="sng" dirty="0" smtClean="0"/>
              <a:t>Начало действия и пиковая концентрация лекарственных веществ при внутрикостном введении сравнимы с таковыми при их внутривенном назначении. </a:t>
            </a:r>
          </a:p>
          <a:p>
            <a:r>
              <a:rPr lang="ru-RU" b="1" u="sng" dirty="0" smtClean="0"/>
              <a:t>Внутрикостный доступ предпочтительнее </a:t>
            </a:r>
            <a:r>
              <a:rPr lang="ru-RU" b="1" u="sng" dirty="0" err="1" smtClean="0"/>
              <a:t>эндотрахеального</a:t>
            </a:r>
            <a:r>
              <a:rPr lang="ru-RU" b="1" u="sng" dirty="0" smtClean="0"/>
              <a:t> при невозможности быстрой установки в/</a:t>
            </a:r>
            <a:r>
              <a:rPr lang="ru-RU" b="1" u="sng" dirty="0" err="1" smtClean="0"/>
              <a:t>в</a:t>
            </a:r>
            <a:r>
              <a:rPr lang="ru-RU" b="1" u="sng" dirty="0" smtClean="0"/>
              <a:t> доступа. </a:t>
            </a:r>
          </a:p>
          <a:p>
            <a:endParaRPr lang="ru-RU" b="1" u="sng" dirty="0"/>
          </a:p>
        </p:txBody>
      </p:sp>
    </p:spTree>
  </p:cSld>
  <p:clrMapOvr>
    <a:masterClrMapping/>
  </p:clrMapOvr>
  <p:transition>
    <p:wheel spokes="8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i="1" u="sng" dirty="0" smtClean="0"/>
              <a:t>	Лекарственные средства, используемые при расширенной СЛР</a:t>
            </a:r>
            <a:endParaRPr lang="ru-RU" b="1" u="sng" dirty="0" smtClean="0"/>
          </a:p>
          <a:p>
            <a:pPr>
              <a:buNone/>
            </a:pPr>
            <a:r>
              <a:rPr lang="ru-RU" b="1" u="sng" dirty="0" smtClean="0"/>
              <a:t>1. Препараты, используемые для восстановления объема циркулирующей крови.</a:t>
            </a:r>
          </a:p>
          <a:p>
            <a:pPr>
              <a:buNone/>
            </a:pPr>
            <a:r>
              <a:rPr lang="ru-RU" b="1" u="sng" dirty="0" smtClean="0"/>
              <a:t>2. Препараты для коррекции гемодинамических нарушений</a:t>
            </a:r>
            <a:endParaRPr lang="ru-RU" b="1" u="sng" dirty="0"/>
          </a:p>
        </p:txBody>
      </p:sp>
    </p:spTree>
  </p:cSld>
  <p:clrMapOvr>
    <a:masterClrMapping/>
  </p:clrMapOvr>
  <p:transition>
    <p:wheel spokes="8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45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"/>
            <a:ext cx="6286544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8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Мониторинг эффективности реанимации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u="sng" dirty="0" smtClean="0"/>
              <a:t>1. </a:t>
            </a:r>
            <a:r>
              <a:rPr lang="ru-RU" b="1" u="sng" dirty="0" err="1" smtClean="0"/>
              <a:t>Электрокардиоскопия</a:t>
            </a:r>
            <a:r>
              <a:rPr lang="ru-RU" b="1" u="sng" dirty="0" smtClean="0"/>
              <a:t>, выявление нарушений ритма сердца.</a:t>
            </a:r>
          </a:p>
          <a:p>
            <a:pPr>
              <a:buNone/>
            </a:pPr>
            <a:r>
              <a:rPr lang="ru-RU" b="1" u="sng" dirty="0" smtClean="0"/>
              <a:t>2. Непрерывный мониторинг насыщения гемоглобина кислородом пульсирующей крови (SatO2).</a:t>
            </a:r>
          </a:p>
          <a:p>
            <a:pPr>
              <a:buNone/>
            </a:pPr>
            <a:r>
              <a:rPr lang="ru-RU" b="1" u="sng" dirty="0" smtClean="0"/>
              <a:t>3. Оптимальный уровень насыщения гемоглобина кислородом (SatO2) составляет не менее 95%.</a:t>
            </a:r>
          </a:p>
          <a:p>
            <a:pPr>
              <a:buNone/>
            </a:pPr>
            <a:r>
              <a:rPr lang="ru-RU" b="1" u="sng" dirty="0" smtClean="0"/>
              <a:t>4. Для оценки положения </a:t>
            </a:r>
            <a:r>
              <a:rPr lang="ru-RU" b="1" u="sng" dirty="0" err="1" smtClean="0"/>
              <a:t>эндотрахеальной</a:t>
            </a:r>
            <a:r>
              <a:rPr lang="ru-RU" b="1" u="sng" dirty="0" smtClean="0"/>
              <a:t> трубки при проведении сердечно-легочной реанимации могут быть использованы аускультация легких, </a:t>
            </a:r>
            <a:r>
              <a:rPr lang="ru-RU" b="1" u="sng" dirty="0" err="1" smtClean="0"/>
              <a:t>капнография</a:t>
            </a:r>
            <a:r>
              <a:rPr lang="ru-RU" b="1" u="sng" dirty="0" smtClean="0"/>
              <a:t> и </a:t>
            </a:r>
            <a:r>
              <a:rPr lang="ru-RU" b="1" u="sng" dirty="0" err="1" smtClean="0"/>
              <a:t>капнометрия</a:t>
            </a:r>
            <a:r>
              <a:rPr lang="ru-RU" b="1" u="sng" dirty="0" smtClean="0"/>
              <a:t> (исследование EtCO2), аускультация </a:t>
            </a:r>
            <a:r>
              <a:rPr lang="ru-RU" b="1" u="sng" dirty="0" err="1" smtClean="0"/>
              <a:t>эпигастральной</a:t>
            </a:r>
            <a:r>
              <a:rPr lang="ru-RU" b="1" u="sng" dirty="0" smtClean="0"/>
              <a:t> области.</a:t>
            </a:r>
            <a:endParaRPr lang="ru-RU" b="1" u="sng" dirty="0"/>
          </a:p>
        </p:txBody>
      </p:sp>
    </p:spTree>
  </p:cSld>
  <p:clrMapOvr>
    <a:masterClrMapping/>
  </p:clrMapOvr>
  <p:transition>
    <p:wheel spokes="8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Правила прекращения реанимационных мероприятий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b="1" u="sng" dirty="0" smtClean="0"/>
              <a:t>	Реанимационные мероприятия прекращаются при признании их абсолютно бесперспективными, а именно:</a:t>
            </a:r>
          </a:p>
          <a:p>
            <a:r>
              <a:rPr lang="ru-RU" b="1" u="sng" dirty="0" smtClean="0"/>
              <a:t> при констатации смерти человека на основании смерти головного мозга;</a:t>
            </a:r>
          </a:p>
          <a:p>
            <a:r>
              <a:rPr lang="ru-RU" b="1" u="sng" dirty="0" smtClean="0"/>
              <a:t> при неэффективности реанимационных мероприятий, направленных на восстановление жизненно важных функций, в течение 30 минут;</a:t>
            </a:r>
          </a:p>
          <a:p>
            <a:r>
              <a:rPr lang="ru-RU" b="1" u="sng" dirty="0" smtClean="0"/>
              <a:t> при отсутствии у новорожденного сердцебиения по истечении 10 минут с начала</a:t>
            </a:r>
          </a:p>
          <a:p>
            <a:r>
              <a:rPr lang="ru-RU" b="1" u="sng" dirty="0" smtClean="0"/>
              <a:t>проведения реанимационных мероприятий в полном объеме (искусственной вентиляции легких, массажа сердца, введения лекарственных препаратов).</a:t>
            </a:r>
          </a:p>
          <a:p>
            <a:endParaRPr lang="ru-RU" b="1" u="sng" dirty="0"/>
          </a:p>
        </p:txBody>
      </p:sp>
    </p:spTree>
  </p:cSld>
  <p:clrMapOvr>
    <a:masterClrMapping/>
  </p:clrMapOvr>
  <p:transition>
    <p:wheel spokes="8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u="sng" dirty="0" smtClean="0"/>
              <a:t>	 Реанимационные мероприятия не проводятся:</a:t>
            </a:r>
          </a:p>
          <a:p>
            <a:r>
              <a:rPr lang="ru-RU" b="1" u="sng" dirty="0" smtClean="0"/>
              <a:t> при наличии признаков биологической смерти;</a:t>
            </a:r>
          </a:p>
          <a:p>
            <a:r>
              <a:rPr lang="ru-RU" b="1" u="sng" dirty="0" smtClean="0"/>
              <a:t> при состоянии клинической смерти на фоне прогрессирования достоверно установленных неизлечимых заболеваний или неизлечимых последствий острой травмы, несовместимых с жизнью.</a:t>
            </a:r>
          </a:p>
          <a:p>
            <a:endParaRPr lang="ru-RU" b="1" u="sng" dirty="0"/>
          </a:p>
        </p:txBody>
      </p:sp>
    </p:spTree>
  </p:cSld>
  <p:clrMapOvr>
    <a:masterClrMapping/>
  </p:clrMapOvr>
  <p:transition>
    <p:wheel spokes="8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i="1" u="sng" dirty="0" smtClean="0"/>
              <a:t>	Совокупность признаков, позволяющая констатировать биологическую смерть</a:t>
            </a:r>
            <a:r>
              <a:rPr lang="ru-RU" b="1" u="sng" dirty="0" smtClean="0"/>
              <a:t> </a:t>
            </a:r>
            <a:r>
              <a:rPr lang="ru-RU" b="1" i="1" u="sng" dirty="0" smtClean="0"/>
              <a:t>до появления достоверных признаков:</a:t>
            </a:r>
            <a:endParaRPr lang="ru-RU" b="1" u="sng" dirty="0" smtClean="0"/>
          </a:p>
          <a:p>
            <a:pPr>
              <a:buNone/>
            </a:pPr>
            <a:r>
              <a:rPr lang="ru-RU" b="1" u="sng" dirty="0" smtClean="0"/>
              <a:t>1. Отсутствие сердечной деятельности, кровообращения и дыхания в течение 30 и более минут в условиях нормальной температуры окружающей среды.</a:t>
            </a:r>
          </a:p>
          <a:p>
            <a:pPr>
              <a:buNone/>
            </a:pPr>
            <a:r>
              <a:rPr lang="ru-RU" b="1" u="sng" dirty="0" smtClean="0"/>
              <a:t>2. Двусторонний </a:t>
            </a:r>
            <a:r>
              <a:rPr lang="ru-RU" b="1" u="sng" dirty="0" err="1" smtClean="0"/>
              <a:t>мидриаз</a:t>
            </a:r>
            <a:r>
              <a:rPr lang="ru-RU" b="1" u="sng" dirty="0" smtClean="0"/>
              <a:t> с отсутствием </a:t>
            </a:r>
            <a:r>
              <a:rPr lang="ru-RU" b="1" u="sng" dirty="0" err="1" smtClean="0"/>
              <a:t>фотореакции</a:t>
            </a:r>
            <a:r>
              <a:rPr lang="ru-RU" b="1" u="sng" dirty="0" smtClean="0"/>
              <a:t>, в сочетании с помутнением  роговицы и зрачка.</a:t>
            </a:r>
          </a:p>
          <a:p>
            <a:pPr>
              <a:buNone/>
            </a:pPr>
            <a:r>
              <a:rPr lang="ru-RU" b="1" u="sng" dirty="0" smtClean="0"/>
              <a:t>3. Мышечная атония и полная арефлексия (отсутствие всех рефлексов с уровня ствола и полушарий мозга).</a:t>
            </a:r>
          </a:p>
          <a:p>
            <a:pPr>
              <a:buNone/>
            </a:pPr>
            <a:r>
              <a:rPr lang="ru-RU" b="1" u="sng" dirty="0" smtClean="0"/>
              <a:t>4. Симптом «кошачьего» глаза - появляется через 10-15 минут после смерти.</a:t>
            </a:r>
          </a:p>
          <a:p>
            <a:pPr>
              <a:buNone/>
            </a:pPr>
            <a:r>
              <a:rPr lang="ru-RU" b="1" u="sng" dirty="0" smtClean="0"/>
              <a:t>5. Наличие посмертного гипостаза в отлогих частях тела (через 1-2 часа после смерти).</a:t>
            </a:r>
          </a:p>
          <a:p>
            <a:endParaRPr lang="ru-RU" b="1" u="sng" dirty="0"/>
          </a:p>
        </p:txBody>
      </p:sp>
    </p:spTree>
  </p:cSld>
  <p:clrMapOvr>
    <a:masterClrMapping/>
  </p:clrMapOvr>
  <p:transition>
    <p:wheel spokes="8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ОСНОВНЫЕ ПОНЯТИЯ, ИСПОЛЬЗУЕМЫЕ В ПЕДИАТРИЧЕСКОЙ РЕАНИМАТОЛОГИИ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u="sng" dirty="0" smtClean="0"/>
              <a:t> Остановка кровообращения (</a:t>
            </a:r>
            <a:r>
              <a:rPr lang="ru-RU" b="1" u="sng" dirty="0" err="1" smtClean="0"/>
              <a:t>син</a:t>
            </a:r>
            <a:r>
              <a:rPr lang="ru-RU" b="1" u="sng" dirty="0" smtClean="0"/>
              <a:t>.: остановка сердечно- лёгочной деятельности) – прекращение механической сердечной активности, проявляющееся отсутствием пульса на магистральных артериях, угнетением сознания и апноэ. В случае внезапной остановки сердца дыхательные движения прекращаются через 30- 60 с. </a:t>
            </a:r>
          </a:p>
          <a:p>
            <a:r>
              <a:rPr lang="ru-RU" b="1" u="sng" dirty="0" smtClean="0"/>
              <a:t>Остановка дыхания определяется как отсутствие дыхания (апноэ).</a:t>
            </a:r>
          </a:p>
          <a:p>
            <a:r>
              <a:rPr lang="ru-RU" b="1" u="sng" dirty="0" smtClean="0"/>
              <a:t> Клиническая смерть – обратимое состояние, характеризующееся угнетением сознания до уровня комы, остановкой кровообращения и дыхания без </a:t>
            </a:r>
            <a:r>
              <a:rPr lang="ru-RU" b="1" u="sng" dirty="0" err="1" smtClean="0"/>
              <a:t>гипоксического</a:t>
            </a:r>
            <a:r>
              <a:rPr lang="ru-RU" b="1" u="sng" dirty="0" smtClean="0"/>
              <a:t> повреждения ЦНС и внутренних органов. Длительность клинической смерти в среднем составляет 3-4 минуты, максимум 5-6 минут. </a:t>
            </a:r>
            <a:endParaRPr lang="ru-RU" b="1" u="sng" dirty="0"/>
          </a:p>
        </p:txBody>
      </p:sp>
    </p:spTree>
  </p:cSld>
  <p:clrMapOvr>
    <a:masterClrMapping/>
  </p:clrMapOvr>
  <p:transition>
    <p:wheel spokes="8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u="sng" dirty="0" smtClean="0"/>
              <a:t>Сердечно-легочная реанимация (СЛР) комплекс мероприятий, направленных на восстановление спонтанной эффективной вентиляции и циркуляции. СЛР подразделяют на базисную (основную) и расширенную (продвинутую), а результаты СЛР в свою очередь классифицируют как успешные или неуспешные. </a:t>
            </a:r>
            <a:endParaRPr lang="ru-RU" b="1" u="sng" dirty="0"/>
          </a:p>
        </p:txBody>
      </p:sp>
    </p:spTree>
  </p:cSld>
  <p:clrMapOvr>
    <a:masterClrMapping/>
  </p:clrMapOvr>
  <p:transition>
    <p:wheel spokes="8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Базисная СЛР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b="1" u="sng" dirty="0" smtClean="0"/>
              <a:t>Методы базисной реанимации, не требуют никакой специальной аппаратуры и медикаментов и могут быть применены в любых условиях. Используемые для поддержания проходимости дыхательных путей и вентиляции способы базисной СЛР являются </a:t>
            </a:r>
            <a:r>
              <a:rPr lang="ru-RU" b="1" u="sng" dirty="0" err="1" smtClean="0"/>
              <a:t>неинвазивными</a:t>
            </a:r>
            <a:r>
              <a:rPr lang="ru-RU" b="1" u="sng" dirty="0" smtClean="0"/>
              <a:t>. </a:t>
            </a:r>
          </a:p>
          <a:p>
            <a:r>
              <a:rPr lang="ru-RU" b="1" u="sng" dirty="0" smtClean="0"/>
              <a:t>Могут применяться различные варианты ЗМС, включающие стандартный ЗМС, перемежающуюся абдоминальную компрессию, одновременную СЛР с ЗМС и вентиляцией, или активную компрессию- декомпрессию. </a:t>
            </a:r>
            <a:endParaRPr lang="ru-RU" b="1" u="sng" dirty="0"/>
          </a:p>
        </p:txBody>
      </p:sp>
    </p:spTree>
  </p:cSld>
  <p:clrMapOvr>
    <a:masterClrMapping/>
  </p:clrMapOvr>
  <p:transition>
    <p:wheel spokes="8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Расширенная СЛР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b="1" u="sng" dirty="0" smtClean="0"/>
              <a:t>добавление к базисной реанимации </a:t>
            </a:r>
            <a:r>
              <a:rPr lang="ru-RU" b="1" u="sng" dirty="0" err="1" smtClean="0"/>
              <a:t>инвазивных</a:t>
            </a:r>
            <a:r>
              <a:rPr lang="ru-RU" b="1" u="sng" dirty="0" smtClean="0"/>
              <a:t> методик для восстановления эффективного дыхания и кровообращения.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u="sng" dirty="0" smtClean="0"/>
              <a:t> вентиляция ручным </a:t>
            </a:r>
            <a:r>
              <a:rPr lang="ru-RU" b="1" u="sng" dirty="0" err="1" smtClean="0"/>
              <a:t>самонаполняющимся</a:t>
            </a:r>
            <a:r>
              <a:rPr lang="ru-RU" b="1" u="sng" dirty="0" smtClean="0"/>
              <a:t> мешком, </a:t>
            </a:r>
            <a:r>
              <a:rPr lang="ru-RU" b="1" u="sng" dirty="0" err="1" smtClean="0"/>
              <a:t>эндотрахеальная</a:t>
            </a:r>
            <a:r>
              <a:rPr lang="ru-RU" b="1" u="sng" dirty="0" smtClean="0"/>
              <a:t> интубация или </a:t>
            </a:r>
            <a:r>
              <a:rPr lang="ru-RU" b="1" u="sng" dirty="0" err="1" smtClean="0"/>
              <a:t>крикотиреотомию</a:t>
            </a:r>
            <a:r>
              <a:rPr lang="ru-RU" b="1" u="sng" dirty="0" smtClean="0"/>
              <a:t>. </a:t>
            </a:r>
            <a:r>
              <a:rPr lang="ru-RU" b="1" u="sng" dirty="0" err="1" smtClean="0"/>
              <a:t>эндотрахеальное</a:t>
            </a:r>
            <a:r>
              <a:rPr lang="ru-RU" b="1" u="sng" dirty="0" smtClean="0"/>
              <a:t> и в/</a:t>
            </a:r>
            <a:r>
              <a:rPr lang="ru-RU" b="1" u="sng" dirty="0" err="1" smtClean="0"/>
              <a:t>в</a:t>
            </a:r>
            <a:r>
              <a:rPr lang="ru-RU" b="1" u="sng" dirty="0" smtClean="0"/>
              <a:t> введение медикаментов, экстренное 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u="sng" dirty="0" smtClean="0"/>
              <a:t>наложение сердечно-легочного шунта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u="sng" dirty="0" smtClean="0"/>
              <a:t> открытый массаж сердца. </a:t>
            </a:r>
            <a:endParaRPr lang="ru-RU" b="1" u="sng" dirty="0"/>
          </a:p>
        </p:txBody>
      </p:sp>
    </p:spTree>
  </p:cSld>
  <p:clrMapOvr>
    <a:masterClrMapping/>
  </p:clrMapOvr>
  <p:transition>
    <p:wheel spokes="8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i="1" u="sng" dirty="0" smtClean="0"/>
              <a:t>Брадикардия с неадекватной перфузией, при которой показано проведение базовой СЛР </a:t>
            </a:r>
            <a:r>
              <a:rPr lang="ru-RU" b="1" u="sng" dirty="0" smtClean="0"/>
              <a:t>характеризуется наличием спонтанной электрической активности миокарда и пульса на магистральных артериальных сосудах с признаками нарушения тканевой перфузии. В эту группу входят дети с ЧСС меньше 60 в минуту, которые имеют нарастающие признаки неадекватной перфузии (угнетение сознания, спонтанного дыхания и пульса на магистральных артериях), несмотря на проводимую оксигенотерапию и вентиляцию.</a:t>
            </a:r>
          </a:p>
          <a:p>
            <a:endParaRPr lang="ru-RU" b="1" u="sng" dirty="0"/>
          </a:p>
        </p:txBody>
      </p:sp>
    </p:spTree>
  </p:cSld>
  <p:clrMapOvr>
    <a:masterClrMapping/>
  </p:clrMapOvr>
  <p:transition>
    <p:wheel spokes="8"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1015</Words>
  <Application>Microsoft Office PowerPoint</Application>
  <PresentationFormat>Экран (4:3)</PresentationFormat>
  <Paragraphs>113</Paragraphs>
  <Slides>36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36</vt:i4>
      </vt:variant>
    </vt:vector>
  </HeadingPairs>
  <TitlesOfParts>
    <vt:vector size="37" baseType="lpstr">
      <vt:lpstr>Тема Office</vt:lpstr>
      <vt:lpstr>Неотложная помощь детям и подросткам на догоспитальном этапе. </vt:lpstr>
      <vt:lpstr>Слайд 2</vt:lpstr>
      <vt:lpstr>Слайд 3</vt:lpstr>
      <vt:lpstr>Слайд 4</vt:lpstr>
      <vt:lpstr>ОСНОВНЫЕ ПОНЯТИЯ, ИСПОЛЬЗУЕМЫЕ В ПЕДИАТРИЧЕСКОЙ РЕАНИМАТОЛОГИИ</vt:lpstr>
      <vt:lpstr>Слайд 6</vt:lpstr>
      <vt:lpstr>Базисная СЛР</vt:lpstr>
      <vt:lpstr>Расширенная СЛР</vt:lpstr>
      <vt:lpstr>Слайд 9</vt:lpstr>
      <vt:lpstr>Минимальная частота сердечных сокращений.</vt:lpstr>
      <vt:lpstr>Слайд 11</vt:lpstr>
      <vt:lpstr>Слайд 12</vt:lpstr>
      <vt:lpstr>Слайд 13</vt:lpstr>
      <vt:lpstr>Слайд 14</vt:lpstr>
      <vt:lpstr>Слайд 15</vt:lpstr>
      <vt:lpstr>Базовая СЛР</vt:lpstr>
      <vt:lpstr>Слайд 17</vt:lpstr>
      <vt:lpstr>Слайд 18</vt:lpstr>
      <vt:lpstr>Слайд 19</vt:lpstr>
      <vt:lpstr>Слайд 20</vt:lpstr>
      <vt:lpstr>Слайд 21</vt:lpstr>
      <vt:lpstr>Слайд 22</vt:lpstr>
      <vt:lpstr>Расширенная СЛР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Мониторинг эффективности реанимации</vt:lpstr>
      <vt:lpstr>Правила прекращения реанимационных мероприятий</vt:lpstr>
      <vt:lpstr>Слайд 36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Неотложная помощь детям и подросткам на догоспитальном этапе. </dc:title>
  <dc:creator>User</dc:creator>
  <cp:lastModifiedBy>User</cp:lastModifiedBy>
  <cp:revision>6</cp:revision>
  <dcterms:created xsi:type="dcterms:W3CDTF">2016-05-02T09:43:04Z</dcterms:created>
  <dcterms:modified xsi:type="dcterms:W3CDTF">2016-05-02T10:39:37Z</dcterms:modified>
</cp:coreProperties>
</file>