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60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92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0503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519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348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116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548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07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0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5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7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8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82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98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52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62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57EA9-53B3-4EF6-AC15-54BD486A08F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0DB975-5367-40FF-BC24-DF77752E4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73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68442"/>
            <a:ext cx="7766936" cy="2077453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ГБОУ ВПО Красноярский государственный медицинский университет им. проф. В.Ф. </a:t>
            </a:r>
            <a:r>
              <a:rPr lang="ru-RU" sz="1800" dirty="0" err="1" smtClean="0">
                <a:solidFill>
                  <a:schemeClr val="tx1"/>
                </a:solidFill>
              </a:rPr>
              <a:t>Войно-Яснецкого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Министерство здравоохранения РФ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кафедра поликлинической педиатрии и пропедевтики детских болезней с курсом ПО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Зав. </a:t>
            </a:r>
            <a:r>
              <a:rPr lang="ru-RU" sz="1800" dirty="0">
                <a:solidFill>
                  <a:schemeClr val="tx1"/>
                </a:solidFill>
              </a:rPr>
              <a:t>к</a:t>
            </a:r>
            <a:r>
              <a:rPr lang="ru-RU" sz="1800" dirty="0" smtClean="0">
                <a:solidFill>
                  <a:schemeClr val="tx1"/>
                </a:solidFill>
              </a:rPr>
              <a:t>аф.: </a:t>
            </a:r>
            <a:r>
              <a:rPr lang="ru-RU" sz="1800" dirty="0" err="1" smtClean="0">
                <a:solidFill>
                  <a:schemeClr val="tx1"/>
                </a:solidFill>
              </a:rPr>
              <a:t>дмн</a:t>
            </a:r>
            <a:r>
              <a:rPr lang="ru-RU" sz="1800" dirty="0" smtClean="0">
                <a:solidFill>
                  <a:schemeClr val="tx1"/>
                </a:solidFill>
              </a:rPr>
              <a:t>. Галактионова Марина Юрьевна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Преподаватель: доц. </a:t>
            </a:r>
            <a:r>
              <a:rPr lang="ru-RU" sz="1800" dirty="0" err="1" smtClean="0">
                <a:solidFill>
                  <a:schemeClr val="tx1"/>
                </a:solidFill>
              </a:rPr>
              <a:t>Гордиец</a:t>
            </a:r>
            <a:r>
              <a:rPr lang="ru-RU" sz="1800" dirty="0" smtClean="0">
                <a:solidFill>
                  <a:schemeClr val="tx1"/>
                </a:solidFill>
              </a:rPr>
              <a:t> Анастасия Викторовна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350168"/>
            <a:ext cx="7766936" cy="3729789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Лактостаз</a:t>
            </a:r>
            <a:r>
              <a:rPr lang="ru-RU" dirty="0" smtClean="0">
                <a:solidFill>
                  <a:schemeClr val="tx1"/>
                </a:solidFill>
              </a:rPr>
              <a:t>. Мастит. Практика, принципы лечения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Выполнил студент 304гр. </a:t>
            </a:r>
            <a:r>
              <a:rPr lang="ru-RU" dirty="0" err="1" smtClean="0">
                <a:solidFill>
                  <a:schemeClr val="tx1"/>
                </a:solidFill>
              </a:rPr>
              <a:t>Стом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Василинич Константин Витальевич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Красноярск 2016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7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Профилактика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Правильное прикладывание ребёнка к груди, кормление грудью по требованию, а не по режиму. Нельзя ограничивать частоту и/или длительность кормлений. При образовании трещин — их лечение, обязательное исправление прикладывания.</a:t>
            </a:r>
            <a:br>
              <a:rPr lang="ru-RU" dirty="0"/>
            </a:br>
            <a:r>
              <a:rPr lang="ru-RU" dirty="0"/>
              <a:t>Если ребёнок здоров и активно сосёт, нет необходимости в дополнительном сцеживании молока после кормления, так как это может привести к избыточной выработке молока и образованию застоев. Тщательное соблюдение правил кормления ребёнка (чистота рук матери, правильное прикладывание к груди: ребёнок должен полностью захватывать сосок вместе с </a:t>
            </a:r>
            <a:r>
              <a:rPr lang="ru-RU" dirty="0" err="1"/>
              <a:t>околососковым</a:t>
            </a:r>
            <a:r>
              <a:rPr lang="ru-RU" dirty="0"/>
              <a:t> кружком).</a:t>
            </a:r>
          </a:p>
        </p:txBody>
      </p:sp>
    </p:spTree>
    <p:extLst>
      <p:ext uri="{BB962C8B-B14F-4D97-AF65-F5344CB8AC3E}">
        <p14:creationId xmlns:p14="http://schemas.microsoft.com/office/powerpoint/2010/main" val="14477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Лактостаз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Лактостаз</a:t>
            </a:r>
            <a:r>
              <a:rPr lang="ru-RU" dirty="0"/>
              <a:t> — </a:t>
            </a:r>
            <a:r>
              <a:rPr lang="ru-RU" dirty="0">
                <a:solidFill>
                  <a:schemeClr val="tx1"/>
                </a:solidFill>
              </a:rPr>
              <a:t>застой молока в протоках молочных желез. Молочная железа женщины в среднем состоит из 15-25 </a:t>
            </a:r>
            <a:r>
              <a:rPr lang="ru-RU" dirty="0" err="1">
                <a:solidFill>
                  <a:schemeClr val="tx1"/>
                </a:solidFill>
              </a:rPr>
              <a:t>ацинусов</a:t>
            </a:r>
            <a:r>
              <a:rPr lang="ru-RU" dirty="0">
                <a:solidFill>
                  <a:schemeClr val="tx1"/>
                </a:solidFill>
              </a:rPr>
              <a:t>, в которых синтезируется </a:t>
            </a:r>
            <a:r>
              <a:rPr lang="ru-RU" dirty="0" smtClean="0">
                <a:solidFill>
                  <a:schemeClr val="tx1"/>
                </a:solidFill>
              </a:rPr>
              <a:t>молоко. </a:t>
            </a:r>
            <a:r>
              <a:rPr lang="ru-RU" dirty="0" err="1">
                <a:solidFill>
                  <a:schemeClr val="tx1"/>
                </a:solidFill>
              </a:rPr>
              <a:t>Ацинусы</a:t>
            </a:r>
            <a:r>
              <a:rPr lang="ru-RU" dirty="0">
                <a:solidFill>
                  <a:schemeClr val="tx1"/>
                </a:solidFill>
              </a:rPr>
              <a:t> соединены с соском протоками. Если какой либо </a:t>
            </a:r>
            <a:r>
              <a:rPr lang="ru-RU" dirty="0" err="1">
                <a:solidFill>
                  <a:schemeClr val="tx1"/>
                </a:solidFill>
              </a:rPr>
              <a:t>ацинус</a:t>
            </a:r>
            <a:r>
              <a:rPr lang="ru-RU" dirty="0">
                <a:solidFill>
                  <a:schemeClr val="tx1"/>
                </a:solidFill>
              </a:rPr>
              <a:t> в течение нескольких дней не освобождается от своей продукции или один из </a:t>
            </a:r>
            <a:r>
              <a:rPr lang="ru-RU" dirty="0" smtClean="0">
                <a:solidFill>
                  <a:schemeClr val="tx1"/>
                </a:solidFill>
              </a:rPr>
              <a:t>протоков</a:t>
            </a:r>
            <a:r>
              <a:rPr lang="ru-RU" dirty="0">
                <a:solidFill>
                  <a:schemeClr val="tx1"/>
                </a:solidFill>
              </a:rPr>
              <a:t> пережимается — образуется </a:t>
            </a:r>
            <a:r>
              <a:rPr lang="ru-RU" dirty="0" smtClean="0">
                <a:solidFill>
                  <a:schemeClr val="tx1"/>
                </a:solidFill>
              </a:rPr>
              <a:t>молочная</a:t>
            </a:r>
            <a:r>
              <a:rPr lang="ru-RU" dirty="0">
                <a:solidFill>
                  <a:schemeClr val="tx1"/>
                </a:solidFill>
              </a:rPr>
              <a:t> пробка, которая препятствует выделению секрета железы во внешнюю среду. Таким образом, возникает застой молока в одной или нескольких сегментах молочной железы. Длительно сохраняющийся </a:t>
            </a:r>
            <a:r>
              <a:rPr lang="ru-RU" dirty="0" err="1">
                <a:solidFill>
                  <a:schemeClr val="tx1"/>
                </a:solidFill>
              </a:rPr>
              <a:t>лактостаз</a:t>
            </a:r>
            <a:r>
              <a:rPr lang="ru-RU" dirty="0">
                <a:solidFill>
                  <a:schemeClr val="tx1"/>
                </a:solidFill>
              </a:rPr>
              <a:t> заканчивается неинфицированным маститом.</a:t>
            </a:r>
          </a:p>
        </p:txBody>
      </p:sp>
    </p:spTree>
    <p:extLst>
      <p:ext uri="{BB962C8B-B14F-4D97-AF65-F5344CB8AC3E}">
        <p14:creationId xmlns:p14="http://schemas.microsoft.com/office/powerpoint/2010/main" val="54578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возникновения </a:t>
            </a:r>
            <a:r>
              <a:rPr lang="ru-RU" dirty="0" err="1"/>
              <a:t>лактостаза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Недостаточное опорожнение молочных желез, вследствие неправильного прикладывания ребёнка, как результат не все грудные доли опорожняются</a:t>
            </a:r>
          </a:p>
          <a:p>
            <a:r>
              <a:rPr lang="ru-RU" dirty="0" err="1"/>
              <a:t>Придерживание</a:t>
            </a:r>
            <a:r>
              <a:rPr lang="ru-RU" dirty="0"/>
              <a:t> молочной железы при кормлении «ножницами», то есть двумя пальцами, при этом указательный палец может </a:t>
            </a:r>
            <a:r>
              <a:rPr lang="ru-RU" dirty="0" err="1"/>
              <a:t>передавливать</a:t>
            </a:r>
            <a:r>
              <a:rPr lang="ru-RU" dirty="0"/>
              <a:t> некоторые протоки</a:t>
            </a:r>
          </a:p>
          <a:p>
            <a:r>
              <a:rPr lang="ru-RU" dirty="0"/>
              <a:t>Нерегулярное и недостаточное опорожнение груди</a:t>
            </a:r>
          </a:p>
          <a:p>
            <a:r>
              <a:rPr lang="ru-RU" dirty="0"/>
              <a:t>Тесный бюстгальтер, сон на животе</a:t>
            </a:r>
          </a:p>
          <a:p>
            <a:r>
              <a:rPr lang="ru-RU" dirty="0"/>
              <a:t>Неполное опорожнение груди из-за провисания нижней её части</a:t>
            </a:r>
          </a:p>
          <a:p>
            <a:r>
              <a:rPr lang="ru-RU" dirty="0"/>
              <a:t>Трещины на соске</a:t>
            </a:r>
          </a:p>
          <a:p>
            <a:r>
              <a:rPr lang="ru-RU" dirty="0"/>
              <a:t>Кормление ребёнка из бутылочки.</a:t>
            </a:r>
          </a:p>
          <a:p>
            <a:r>
              <a:rPr lang="ru-RU" dirty="0"/>
              <a:t>Узкие протоки молочных желез</a:t>
            </a:r>
          </a:p>
          <a:p>
            <a:r>
              <a:rPr lang="ru-RU" dirty="0"/>
              <a:t>Чрезмерная выработка грудного молока молочной железой - </a:t>
            </a:r>
            <a:r>
              <a:rPr lang="ru-RU" dirty="0" err="1"/>
              <a:t>гиперлактация</a:t>
            </a:r>
            <a:endParaRPr lang="ru-RU" dirty="0"/>
          </a:p>
          <a:p>
            <a:r>
              <a:rPr lang="ru-RU" dirty="0"/>
              <a:t>Обезвоживание</a:t>
            </a:r>
          </a:p>
          <a:p>
            <a:r>
              <a:rPr lang="ru-RU" dirty="0"/>
              <a:t>Стрессы, переутомление и недосыпание</a:t>
            </a:r>
          </a:p>
          <a:p>
            <a:r>
              <a:rPr lang="ru-RU" dirty="0"/>
              <a:t>Травмы и ушибы груди</a:t>
            </a:r>
          </a:p>
          <a:p>
            <a:r>
              <a:rPr lang="ru-RU" dirty="0"/>
              <a:t>Переохлаждение груди.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53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Симптомы </a:t>
            </a:r>
            <a:r>
              <a:rPr lang="ru-RU" dirty="0" err="1"/>
              <a:t>лактостаза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Болезненные ощущения в молочной железе</a:t>
            </a:r>
          </a:p>
          <a:p>
            <a:r>
              <a:rPr lang="ru-RU" dirty="0"/>
              <a:t>Можно прощупать уплотнения (плотные комочки) в груди в некоторых местах</a:t>
            </a:r>
          </a:p>
          <a:p>
            <a:r>
              <a:rPr lang="ru-RU" dirty="0"/>
              <a:t>Иногда покраснение участков кожи на молочной железе</a:t>
            </a:r>
          </a:p>
          <a:p>
            <a:r>
              <a:rPr lang="ru-RU" dirty="0"/>
              <a:t>После или в процессе опорожнения груди возникают болезненные ощущения, дискомфорт.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7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Меры устранения </a:t>
            </a:r>
            <a:r>
              <a:rPr lang="ru-RU" dirty="0" err="1"/>
              <a:t>лактостаза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Проверьте правильность прикладывания малыша к груди. Если ребёнок не сосет или сосет плохо, необходимо сцеживать молоко вручную или отсосом.</a:t>
            </a:r>
          </a:p>
          <a:p>
            <a:r>
              <a:rPr lang="ru-RU" dirty="0"/>
              <a:t>Уберите бутылочку. Если же требуется докорм, то его следует давать другим методом, но не из бутылочки. Если ребёнок не получал до этого бутылочку, то начинать давать её при </a:t>
            </a:r>
            <a:r>
              <a:rPr lang="ru-RU" dirty="0" err="1"/>
              <a:t>лактостазе</a:t>
            </a:r>
            <a:r>
              <a:rPr lang="ru-RU" dirty="0"/>
              <a:t> нельзя.</a:t>
            </a:r>
          </a:p>
          <a:p>
            <a:r>
              <a:rPr lang="ru-RU" dirty="0"/>
              <a:t>Чаще прикладывайте малыша к больной груди, не забывая о здоровой.</a:t>
            </a:r>
          </a:p>
          <a:p>
            <a:r>
              <a:rPr lang="ru-RU" dirty="0"/>
              <a:t>Перед прикладыванием приложите сухое тепло на грудь, чтобы облегчить выделение молока.</a:t>
            </a:r>
          </a:p>
          <a:p>
            <a:r>
              <a:rPr lang="ru-RU" dirty="0"/>
              <a:t>Регулярный массаж груди мягкими и плавными движениями от периферии к центру. При этом нельзя раздавливать ткани</a:t>
            </a:r>
          </a:p>
          <a:p>
            <a:r>
              <a:rPr lang="ru-RU" dirty="0"/>
              <a:t>Можно принимать теплый душ или теплую ванную перед кормлениями - это облегчает выделение молока.</a:t>
            </a:r>
          </a:p>
          <a:p>
            <a:r>
              <a:rPr lang="ru-RU" dirty="0"/>
              <a:t>После кормления прикладывайте холод на 15-20 минут. Это уменьшает отёк, боль и воспаление. Можно прикладывать к груди прохладные чисто вымытые капустные листы</a:t>
            </a:r>
          </a:p>
          <a:p>
            <a:r>
              <a:rPr lang="ru-RU" dirty="0"/>
              <a:t>Адекватный водно-солевой режим, ограничивать жидкость нельзя - необходимо пить достаточно, чтобы не испытывать жажду.</a:t>
            </a:r>
          </a:p>
          <a:p>
            <a:r>
              <a:rPr lang="ru-RU" dirty="0"/>
              <a:t>Желательно сцеживать больную грудь перед кормлением.</a:t>
            </a:r>
          </a:p>
          <a:p>
            <a:r>
              <a:rPr lang="ru-RU" dirty="0"/>
              <a:t>При повышении температуры тела до 38 градусов надо обратиться за консультацией к специалисту: к акушеру, в женскую консультацию, к </a:t>
            </a:r>
            <a:r>
              <a:rPr lang="ru-RU" dirty="0" err="1"/>
              <a:t>маммологу</a:t>
            </a:r>
            <a:r>
              <a:rPr lang="ru-RU" dirty="0"/>
              <a:t>.</a:t>
            </a:r>
          </a:p>
          <a:p>
            <a:r>
              <a:rPr lang="ru-RU" dirty="0"/>
              <a:t>Помните, что </a:t>
            </a:r>
            <a:r>
              <a:rPr lang="ru-RU" dirty="0" err="1"/>
              <a:t>лактостаз</a:t>
            </a:r>
            <a:r>
              <a:rPr lang="ru-RU" dirty="0"/>
              <a:t>, не устранённый в течение двух дней, может привести к маститу.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3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Профилактика </a:t>
            </a:r>
            <a:r>
              <a:rPr lang="ru-RU" dirty="0" err="1"/>
              <a:t>лактостаза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Свободное вскармливание (кормление по требованию)</a:t>
            </a:r>
          </a:p>
          <a:p>
            <a:r>
              <a:rPr lang="ru-RU" dirty="0"/>
              <a:t>Правильное прикладывание к груди, когда малыш может высосать молоко из разных областей груди. Малыш должен захватывать грудь правильно</a:t>
            </a:r>
          </a:p>
          <a:p>
            <a:r>
              <a:rPr lang="ru-RU" dirty="0"/>
              <a:t>Придерживайте грудь при кормлении без надавливаний.</a:t>
            </a:r>
          </a:p>
          <a:p>
            <a:r>
              <a:rPr lang="ru-RU" dirty="0"/>
              <a:t>Спите на спине и на боку</a:t>
            </a:r>
          </a:p>
          <a:p>
            <a:r>
              <a:rPr lang="ru-RU" dirty="0"/>
              <a:t>Носите поддерживающее, но не стягивающее белье</a:t>
            </a:r>
          </a:p>
          <a:p>
            <a:r>
              <a:rPr lang="ru-RU" dirty="0"/>
              <a:t>Берегите грудь от ударов и ушибов, выраженных переохлаждений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6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Мастит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Мастит</a:t>
            </a:r>
            <a:r>
              <a:rPr lang="ru-RU" dirty="0"/>
              <a:t> (от греч. μα</a:t>
            </a:r>
            <a:r>
              <a:rPr lang="ru-RU" dirty="0" err="1"/>
              <a:t>στός</a:t>
            </a:r>
            <a:r>
              <a:rPr lang="ru-RU" dirty="0"/>
              <a:t> — «сосок», «грудь»), </a:t>
            </a:r>
            <a:r>
              <a:rPr lang="ru-RU" b="1" dirty="0"/>
              <a:t>грудница</a:t>
            </a:r>
            <a:r>
              <a:rPr lang="ru-RU" dirty="0"/>
              <a:t> — воспаление молочной железы. У женщин, главным образом первородящих, наблюдается в период кормления ребёнка, однако может развиться и перед родами, а также вне зависимости от беременности и родов, реже встречается у девушек. Различают </a:t>
            </a:r>
            <a:r>
              <a:rPr lang="ru-RU" i="1" dirty="0"/>
              <a:t>послеродовой</a:t>
            </a:r>
            <a:r>
              <a:rPr lang="ru-RU" dirty="0"/>
              <a:t> или </a:t>
            </a:r>
            <a:r>
              <a:rPr lang="ru-RU" i="1" dirty="0"/>
              <a:t>лактационный мастит</a:t>
            </a:r>
            <a:r>
              <a:rPr lang="ru-RU" dirty="0"/>
              <a:t> (у кормящих матерей) и </a:t>
            </a:r>
            <a:r>
              <a:rPr lang="ru-RU" i="1" dirty="0"/>
              <a:t>фиброзно-кистозный мастит</a:t>
            </a:r>
            <a:r>
              <a:rPr lang="ru-RU" dirty="0"/>
              <a:t> (не связан с кормлением грудью). Особую форму мастита представляет так называемая </a:t>
            </a:r>
            <a:r>
              <a:rPr lang="ru-RU" i="1" dirty="0"/>
              <a:t>грудница новорождённых</a:t>
            </a:r>
            <a:r>
              <a:rPr lang="ru-RU" dirty="0"/>
              <a:t> — </a:t>
            </a:r>
            <a:r>
              <a:rPr lang="ru-RU" dirty="0" err="1"/>
              <a:t>нагрубание</a:t>
            </a:r>
            <a:r>
              <a:rPr lang="ru-RU" dirty="0"/>
              <a:t> у новорождённого молочных желёз (независимо от пола младенца), связанное с переходом </a:t>
            </a:r>
            <a:r>
              <a:rPr lang="ru-RU" dirty="0" err="1"/>
              <a:t>лактогенных</a:t>
            </a:r>
            <a:r>
              <a:rPr lang="ru-RU" dirty="0"/>
              <a:t> гормонов из крови матери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>Течение мастита острое, реже — хроническое.</a:t>
            </a:r>
          </a:p>
        </p:txBody>
      </p:sp>
    </p:spTree>
    <p:extLst>
      <p:ext uri="{BB962C8B-B14F-4D97-AF65-F5344CB8AC3E}">
        <p14:creationId xmlns:p14="http://schemas.microsoft.com/office/powerpoint/2010/main" val="374692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Причины </a:t>
            </a:r>
            <a:r>
              <a:rPr lang="ru-RU" dirty="0" smtClean="0"/>
              <a:t>мастита и </a:t>
            </a:r>
            <a:r>
              <a:rPr lang="ru-RU" dirty="0"/>
              <a:t>п</a:t>
            </a:r>
            <a:r>
              <a:rPr lang="ru-RU" dirty="0" smtClean="0"/>
              <a:t>ризнаки </a:t>
            </a:r>
            <a:r>
              <a:rPr lang="ru-RU" dirty="0"/>
              <a:t>мастита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59305"/>
            <a:ext cx="8596668" cy="478205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Основные причины — застой молока, плохое опорожнение железы при кормлении, трещины соска. Попадая в такие условия, микробы, проникающие по лимфатическим путям и молочным ходам в железу, вызывают её воспаление. Возбудитель — стафилококк, стрептококки некоторые другие — проникает в железу изо рта ребёнка, через загрязнённое бельё, при несоблюдении гигиенических правил ухода за молочной железой в период беременности и кормления. Наиболее частая причина возникновения трещин сосков — неправильное прикладывание ребёнка к груди.</a:t>
            </a:r>
            <a:endParaRPr lang="ru-RU" dirty="0" smtClean="0"/>
          </a:p>
          <a:p>
            <a:r>
              <a:rPr lang="ru-RU" dirty="0" smtClean="0"/>
              <a:t>Признаками </a:t>
            </a:r>
            <a:r>
              <a:rPr lang="ru-RU" dirty="0"/>
              <a:t>мастита являются уплотнение (</a:t>
            </a:r>
            <a:r>
              <a:rPr lang="ru-RU" dirty="0" err="1"/>
              <a:t>нагрубание</a:t>
            </a:r>
            <a:r>
              <a:rPr lang="ru-RU" dirty="0"/>
              <a:t>) железы, покраснение кожи, распирающая боль, повышение температуры. При прогрессировании воспаления железа увеличивается, кожа становится напряжённой, горячей на ощупь. Образование абсцесса под кожей, в толще железы или позади неё, характеризуется размягчением уплотнения (инфильтрата), повышением температуры тела, кормление становится резко болезненным, к молоку иногда примешивается гной. Ограничение или прекращение кормления усугубляет воспаление. При пониженной сопротивляемости или при несвоевременном и нерациональном лечении процесс может приобрести флегмонозный и даже гангренозный 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37975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начальной стадии — холод на железу в промежутках между кормлениями, полное опорожнение железы от молока (частые прикладывания ребёнка к больной груди, необходимо следить за правильностью прикладывания, при необходимости — дополнительное тщательное сцеживание молока). Иногда могут потребоваться </a:t>
            </a:r>
            <a:r>
              <a:rPr lang="ru-RU" dirty="0" smtClean="0"/>
              <a:t>антибиотики,</a:t>
            </a:r>
            <a:r>
              <a:rPr lang="ru-RU" dirty="0"/>
              <a:t> новокаиновая блокада. При нагноении — вскрытие гнойника; при этом кормление поражённой грудью временно прекращают если из протоков выделяется гной; молоко сцеживают молокоотсосом. После того, как гной перестаёт выделяться, кормление больной грудью возобновляют.</a:t>
            </a:r>
          </a:p>
          <a:p>
            <a:r>
              <a:rPr lang="ru-RU" dirty="0"/>
              <a:t>Грудница новорождённых проходит через 3—4 недели без лечения. Нельзя выдавливать жидкость из молочных желёз. Необходима строжайшая чистота.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9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276</Words>
  <Application>Microsoft Office PowerPoint</Application>
  <PresentationFormat>Произвольный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ГБОУ ВПО Красноярский государственный медицинский университет им. проф. В.Ф. Войно-Яснецкого Министерство здравоохранения РФ  кафедра поликлинической педиатрии и пропедевтики детских болезней с курсом ПО  Зав. каф.: дмн. Галактионова Марина Юрьевна Преподаватель: доц. Гордиец Анастасия Викторовна </vt:lpstr>
      <vt:lpstr>Лактостаз</vt:lpstr>
      <vt:lpstr>Причины возникновения лактостаза </vt:lpstr>
      <vt:lpstr>Симптомы лактостаза </vt:lpstr>
      <vt:lpstr>Меры устранения лактостаза </vt:lpstr>
      <vt:lpstr>Профилактика лактостаза </vt:lpstr>
      <vt:lpstr>Мастит </vt:lpstr>
      <vt:lpstr>Причины мастита и признаки мастита  </vt:lpstr>
      <vt:lpstr>Лечение </vt:lpstr>
      <vt:lpstr>Профилактика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ВПО Красноярский государственный медицинский университет им. проф. В.Ф. Войно-Яснецкого Министерство здравоохранения РФ  кафедра поликлинической педиатрии и пропедевтики детских болезней с курсом ПО  Зав. каф.: дмн. Галактионова Марина Юрьевна Преподаватель: доц. Гордиец Анастасия Викторовна </dc:title>
  <dc:creator>USER</dc:creator>
  <cp:lastModifiedBy>Adminn</cp:lastModifiedBy>
  <cp:revision>3</cp:revision>
  <dcterms:created xsi:type="dcterms:W3CDTF">2016-04-08T04:55:12Z</dcterms:created>
  <dcterms:modified xsi:type="dcterms:W3CDTF">2016-04-14T19:51:01Z</dcterms:modified>
</cp:coreProperties>
</file>