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Красноярский Государственный университет имени профессора </a:t>
            </a:r>
            <a:r>
              <a:rPr lang="ru-RU" sz="1800" dirty="0" err="1" smtClean="0"/>
              <a:t>В.Ф.Войно-ясенецкого</a:t>
            </a:r>
            <a:r>
              <a:rPr lang="ru-RU" sz="1800" dirty="0" smtClean="0"/>
              <a:t>, кафедра </a:t>
            </a:r>
            <a:r>
              <a:rPr lang="ru-RU" sz="1800" dirty="0" smtClean="0">
                <a:solidFill>
                  <a:schemeClr val="tx2"/>
                </a:solidFill>
              </a:rPr>
              <a:t>поликлинической педиатрии и пропедевтики детских болезней с курсом ПО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3100" dirty="0" smtClean="0"/>
              <a:t>НИРС</a:t>
            </a:r>
            <a:r>
              <a:rPr lang="ru-RU" sz="3100" dirty="0" smtClean="0"/>
              <a:t>: Современные </a:t>
            </a:r>
            <a:r>
              <a:rPr lang="ru-RU" sz="3100" dirty="0" smtClean="0"/>
              <a:t>приспособления для смешанного  вскармливания.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Выполнил</a:t>
            </a:r>
            <a:r>
              <a:rPr lang="ru-RU" dirty="0" smtClean="0"/>
              <a:t>: Студент </a:t>
            </a:r>
            <a:r>
              <a:rPr lang="ru-RU" dirty="0" smtClean="0"/>
              <a:t>304 группы, факультета «Институт стоматологии»</a:t>
            </a:r>
            <a:br>
              <a:rPr lang="ru-RU" dirty="0" smtClean="0"/>
            </a:br>
            <a:r>
              <a:rPr lang="ru-RU" dirty="0" err="1" smtClean="0"/>
              <a:t>Кундик</a:t>
            </a:r>
            <a:r>
              <a:rPr lang="ru-RU" dirty="0" smtClean="0"/>
              <a:t> Вячеслав Владимирович.</a:t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</a:rPr>
              <a:t>Преподаватель</a:t>
            </a:r>
            <a:r>
              <a:rPr lang="ru-RU" dirty="0" smtClean="0">
                <a:solidFill>
                  <a:schemeClr val="tx2"/>
                </a:solidFill>
              </a:rPr>
              <a:t>: к.м.н., доцент </a:t>
            </a:r>
            <a:r>
              <a:rPr lang="ru-RU" dirty="0" err="1" smtClean="0">
                <a:solidFill>
                  <a:schemeClr val="tx2"/>
                </a:solidFill>
              </a:rPr>
              <a:t>Гордиец</a:t>
            </a:r>
            <a:r>
              <a:rPr lang="ru-RU" dirty="0" smtClean="0">
                <a:solidFill>
                  <a:schemeClr val="tx2"/>
                </a:solidFill>
              </a:rPr>
              <a:t> А.В.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Заведующая кафедрой</a:t>
            </a:r>
            <a:r>
              <a:rPr lang="ru-RU" dirty="0" smtClean="0">
                <a:solidFill>
                  <a:schemeClr val="tx2"/>
                </a:solidFill>
              </a:rPr>
              <a:t>: д.м.н., доцент  </a:t>
            </a:r>
            <a:r>
              <a:rPr lang="ru-RU" dirty="0" smtClean="0">
                <a:solidFill>
                  <a:schemeClr val="tx2"/>
                </a:solidFill>
              </a:rPr>
              <a:t>Галактионова </a:t>
            </a:r>
            <a:r>
              <a:rPr lang="ru-RU" dirty="0" smtClean="0">
                <a:solidFill>
                  <a:schemeClr val="tx2"/>
                </a:solidFill>
              </a:rPr>
              <a:t>М.Ю.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Красноярск, 07.04.2016 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f602_22_rtv__en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476672"/>
            <a:ext cx="7200800" cy="61206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Мягкая ложка (</a:t>
            </a:r>
            <a:r>
              <a:rPr lang="ru-RU" dirty="0" err="1" smtClean="0"/>
              <a:t>SoftCup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Поильник мягкая ложечка </a:t>
            </a:r>
            <a:r>
              <a:rPr lang="ru-RU" dirty="0" err="1" smtClean="0"/>
              <a:t>SoftCup</a:t>
            </a:r>
            <a:r>
              <a:rPr lang="ru-RU" dirty="0" smtClean="0"/>
              <a:t> </a:t>
            </a:r>
            <a:r>
              <a:rPr lang="ru-RU" dirty="0" err="1" smtClean="0"/>
              <a:t>Medela</a:t>
            </a:r>
            <a:r>
              <a:rPr lang="ru-RU" dirty="0" smtClean="0"/>
              <a:t> облегчает процесс кормления и возврат к кормлению грудью. Применяется для докорма детей как альтернатива бутылочке с соской, а также при наличии проблем с сосками, при этом ребенок не отвыкает от груди.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специальный клапан и </a:t>
            </a:r>
            <a:r>
              <a:rPr lang="ru-RU" dirty="0" err="1" smtClean="0"/>
              <a:t>самонаполняющийся</a:t>
            </a:r>
            <a:r>
              <a:rPr lang="ru-RU" dirty="0" smtClean="0"/>
              <a:t> резервуар позволяют легко дозировать поступление пищи </a:t>
            </a:r>
            <a:br>
              <a:rPr lang="ru-RU" dirty="0" smtClean="0"/>
            </a:br>
            <a:r>
              <a:rPr lang="ru-RU" dirty="0" smtClean="0"/>
              <a:t>- особая конструкция предупреждает </a:t>
            </a:r>
            <a:r>
              <a:rPr lang="ru-RU" dirty="0" err="1" smtClean="0"/>
              <a:t>проливание</a:t>
            </a:r>
            <a:r>
              <a:rPr lang="ru-RU" dirty="0" smtClean="0"/>
              <a:t> молока </a:t>
            </a:r>
            <a:br>
              <a:rPr lang="ru-RU" dirty="0" smtClean="0"/>
            </a:br>
            <a:r>
              <a:rPr lang="ru-RU" dirty="0" smtClean="0"/>
              <a:t>- обладатель самого маленького ротика тоже сможет питаться при помощи этой ложечки </a:t>
            </a:r>
            <a:br>
              <a:rPr lang="ru-RU" dirty="0" smtClean="0"/>
            </a:br>
            <a:r>
              <a:rPr lang="ru-RU" dirty="0" smtClean="0"/>
              <a:t>- ложечка изготовлена из мягкого эластичного силикона </a:t>
            </a:r>
            <a:br>
              <a:rPr lang="ru-RU" dirty="0" smtClean="0"/>
            </a:br>
            <a:r>
              <a:rPr lang="ru-RU" dirty="0" smtClean="0"/>
              <a:t>- поильник изготовлен из медицинского полипропилена, не содержащего </a:t>
            </a:r>
            <a:r>
              <a:rPr lang="ru-RU" dirty="0" err="1" smtClean="0"/>
              <a:t>бисфенола-А</a:t>
            </a:r>
            <a:r>
              <a:rPr lang="ru-RU" dirty="0" smtClean="0"/>
              <a:t>, который не вступает в химическую реакцию с молоком и не выделяет вредных веществ при стерилизации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Поильник «мягкая ложечка»</a:t>
            </a:r>
            <a:endParaRPr lang="ru-RU" dirty="0"/>
          </a:p>
        </p:txBody>
      </p:sp>
      <p:pic>
        <p:nvPicPr>
          <p:cNvPr id="4" name="Содержимое 3" descr="shop_items_catalog_image2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42728"/>
            <a:ext cx="4320480" cy="432048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правила докорма смесями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того чтобы знать, как переходить на смешанное вскармливание и какую смесь выбрать, прежде всего необходимо проконсультироваться с педиатром. Также стоит знать главные принципы для такого кормления:</a:t>
            </a:r>
          </a:p>
          <a:p>
            <a:r>
              <a:rPr lang="ru-RU" dirty="0" smtClean="0"/>
              <a:t>1)Смешанное вскармливание грудничка следует начинать с кормления грудью, а после кормить ребенка смесью. Исключение могут составить смеси лечебного характера, используемые до грудного молока.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2)Прикорм при смешанном вскармливании лучше давать из ложечки, бутылочки могут отучить ребенка от груди и привести к понижению лактации.</a:t>
            </a:r>
          </a:p>
          <a:p>
            <a:r>
              <a:rPr lang="ru-RU" dirty="0" smtClean="0"/>
              <a:t>3)Кормление грудью должно быть максимальным, особенно у новорожденных на смешанном вскармливании. Отдавайте предпочтение ночному и утреннему кормлению грудью, когда молока у мамы больше.</a:t>
            </a:r>
          </a:p>
          <a:p>
            <a:r>
              <a:rPr lang="ru-RU" dirty="0" smtClean="0"/>
              <a:t>4)Старайтесь как можно дольше кормить ребенка грудью и повысить лактацию. Сцеживайте все молоко из груди.</a:t>
            </a:r>
          </a:p>
          <a:p>
            <a:r>
              <a:rPr lang="ru-RU" dirty="0" smtClean="0"/>
              <a:t>5)Смесь и посуда должны быть стерильными, а вода кипяченой, готовить ее необходимо непосредственно перед приемом. При введении прикорма при смешанном вскармливании придерживайтесь температуры 37 градусов.</a:t>
            </a:r>
          </a:p>
          <a:p>
            <a:r>
              <a:rPr lang="ru-RU" dirty="0" smtClean="0"/>
              <a:t>6)Соблюдайте режим кормления, так как смеси перевариваются дольше, чем грудное молоко.</a:t>
            </a:r>
          </a:p>
          <a:p>
            <a:pPr marL="82296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Расчет для докорма ребенка при смешанном вскармливании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правильного расчета необходимого количества смеси с учетом потребности всех полезных ингредиентов учитываются такие показатели:</a:t>
            </a:r>
          </a:p>
          <a:p>
            <a:r>
              <a:rPr lang="ru-RU" dirty="0" smtClean="0"/>
              <a:t>возраст ребенка;</a:t>
            </a:r>
          </a:p>
          <a:p>
            <a:r>
              <a:rPr lang="ru-RU" dirty="0" smtClean="0"/>
              <a:t>Масса тела ребенка.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АЛГОРИТМ РЕШЕНИЯ ЗАДАЧ ПО ПИТАНИЮ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33968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4000" dirty="0" smtClean="0"/>
              <a:t>Возраст</a:t>
            </a:r>
            <a:endParaRPr lang="ru-RU" sz="4000" dirty="0"/>
          </a:p>
          <a:p>
            <a:pPr lvl="0"/>
            <a:r>
              <a:rPr lang="ru-RU" sz="4000" dirty="0"/>
              <a:t>Масса при рождении</a:t>
            </a:r>
          </a:p>
          <a:p>
            <a:pPr lvl="0"/>
            <a:r>
              <a:rPr lang="ru-RU" sz="4000" dirty="0"/>
              <a:t>Масса на данный момент</a:t>
            </a:r>
          </a:p>
          <a:p>
            <a:pPr lvl="0"/>
            <a:r>
              <a:rPr lang="ru-RU" sz="4000" dirty="0"/>
              <a:t>Формула расчета объема питания на сутки</a:t>
            </a:r>
          </a:p>
          <a:p>
            <a:pPr lvl="0"/>
            <a:r>
              <a:rPr lang="ru-RU" sz="4000" dirty="0"/>
              <a:t>Количество кормлений</a:t>
            </a:r>
          </a:p>
          <a:p>
            <a:pPr lvl="0"/>
            <a:r>
              <a:rPr lang="ru-RU" sz="4000" dirty="0"/>
              <a:t>Расчет разового объема питания</a:t>
            </a:r>
          </a:p>
          <a:p>
            <a:pPr lvl="0"/>
            <a:r>
              <a:rPr lang="ru-RU" sz="4000" dirty="0"/>
              <a:t>Меню на сутки</a:t>
            </a:r>
          </a:p>
          <a:p>
            <a:pPr lvl="0"/>
            <a:r>
              <a:rPr lang="ru-RU" sz="4000" dirty="0"/>
              <a:t>Долженствующие Б, Ж, У, ккал на кг массы тела ребенка по возрасту</a:t>
            </a:r>
          </a:p>
          <a:p>
            <a:pPr lvl="0"/>
            <a:r>
              <a:rPr lang="ru-RU" sz="4000" dirty="0"/>
              <a:t>Оценка адекватности питания</a:t>
            </a:r>
          </a:p>
          <a:p>
            <a:r>
              <a:rPr lang="ru-RU" sz="4000" b="1" dirty="0" smtClean="0"/>
              <a:t>Формулы </a:t>
            </a:r>
            <a:r>
              <a:rPr lang="ru-RU" sz="4000" b="1" dirty="0"/>
              <a:t>расчета суточного объема питания детей в возрасте до 10 дней</a:t>
            </a:r>
            <a:endParaRPr lang="ru-RU" sz="4000" dirty="0"/>
          </a:p>
          <a:p>
            <a:r>
              <a:rPr lang="ru-RU" sz="4000" dirty="0"/>
              <a:t>1) Формула  Зайцевой:  2 % от массы тела при рождении х п ( где п - количество дней).</a:t>
            </a:r>
          </a:p>
          <a:p>
            <a:r>
              <a:rPr lang="ru-RU" sz="4000" dirty="0"/>
              <a:t>2) Формула </a:t>
            </a:r>
            <a:r>
              <a:rPr lang="ru-RU" sz="4000" dirty="0" err="1"/>
              <a:t>Финкельштейна</a:t>
            </a:r>
            <a:r>
              <a:rPr lang="ru-RU" sz="4000" dirty="0"/>
              <a:t>: (если масса тела при рождении 3200 или меньше)=  п х 70, если масса тела при рождении больше 3200 = 80хп</a:t>
            </a:r>
          </a:p>
          <a:p>
            <a:r>
              <a:rPr lang="ru-RU" sz="4000" dirty="0"/>
              <a:t>3) Формула Тура: пх10, где п - количество дней</a:t>
            </a:r>
          </a:p>
          <a:p>
            <a:r>
              <a:rPr lang="ru-RU" sz="4800" b="1" dirty="0"/>
              <a:t>Формулы расчета  суточного объема питания детей в возрасте старше 10 дней</a:t>
            </a:r>
          </a:p>
          <a:p>
            <a:r>
              <a:rPr lang="ru-RU" sz="4000" i="1" dirty="0"/>
              <a:t>1) Объемный метод: 	</a:t>
            </a:r>
            <a:endParaRPr lang="ru-RU" sz="4000" dirty="0"/>
          </a:p>
          <a:p>
            <a:r>
              <a:rPr lang="ru-RU" sz="4000" dirty="0"/>
              <a:t>от 2 до 6 недель 1/5 от массы тела</a:t>
            </a:r>
          </a:p>
          <a:p>
            <a:r>
              <a:rPr lang="ru-RU" sz="4000" dirty="0"/>
              <a:t>от 6 недель до 4 месяцев 1/6 от массы  тела</a:t>
            </a:r>
          </a:p>
          <a:p>
            <a:r>
              <a:rPr lang="ru-RU" sz="4000" dirty="0"/>
              <a:t>от 4 до 6 месяцев 1/7 массы тела</a:t>
            </a:r>
          </a:p>
          <a:p>
            <a:r>
              <a:rPr lang="ru-RU" sz="4000" dirty="0"/>
              <a:t>от 6 до 9 месяцев 1/8 массы тела.</a:t>
            </a:r>
          </a:p>
          <a:p>
            <a:r>
              <a:rPr lang="ru-RU" sz="4000" dirty="0"/>
              <a:t>2) Расчет по </a:t>
            </a:r>
            <a:r>
              <a:rPr lang="ru-RU" sz="4000" dirty="0" err="1"/>
              <a:t>Шкарину</a:t>
            </a:r>
            <a:r>
              <a:rPr lang="ru-RU" sz="4000" dirty="0"/>
              <a:t>:  8 недель ребенок получает 800мл; на каждую неделю, недостающую до 8 на 50 мл меньше, на каждый последующий месяц  на 50 мл больше.</a:t>
            </a:r>
          </a:p>
          <a:p>
            <a:r>
              <a:rPr lang="ru-RU" sz="4000" dirty="0"/>
              <a:t>3) Расчет калорийный:</a:t>
            </a:r>
          </a:p>
          <a:p>
            <a:r>
              <a:rPr lang="en-US" sz="4000" dirty="0"/>
              <a:t>I</a:t>
            </a:r>
            <a:r>
              <a:rPr lang="ru-RU" sz="4000" dirty="0"/>
              <a:t> четверть 120 ккал</a:t>
            </a:r>
          </a:p>
          <a:p>
            <a:r>
              <a:rPr lang="en-US" sz="4000" dirty="0"/>
              <a:t>II</a:t>
            </a:r>
            <a:r>
              <a:rPr lang="ru-RU" sz="4000" dirty="0"/>
              <a:t> четверть 115 ккал</a:t>
            </a:r>
          </a:p>
          <a:p>
            <a:r>
              <a:rPr lang="en-US" sz="4000" dirty="0"/>
              <a:t>III</a:t>
            </a:r>
            <a:r>
              <a:rPr lang="ru-RU" sz="4000" dirty="0"/>
              <a:t> четверть 110 ккал</a:t>
            </a:r>
          </a:p>
          <a:p>
            <a:r>
              <a:rPr lang="en-US" sz="4000" dirty="0"/>
              <a:t>IY</a:t>
            </a:r>
            <a:r>
              <a:rPr lang="ru-RU" sz="4000" dirty="0"/>
              <a:t> четверть  100 ккал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4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  <p:pic>
        <p:nvPicPr>
          <p:cNvPr id="4" name="Содержимое 3" descr="deti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16832"/>
            <a:ext cx="6068220" cy="40353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832648"/>
          </a:xfrm>
        </p:spPr>
        <p:txBody>
          <a:bodyPr>
            <a:normAutofit/>
          </a:bodyPr>
          <a:lstStyle/>
          <a:p>
            <a:r>
              <a:rPr lang="ru-RU" i="1" dirty="0" smtClean="0"/>
              <a:t> Почти все специалисты сходятся во мнении, что для малышей нет ничего лучше, чем грудное молоко матери. Однако бывают случаи, когда процесс естественного вскармливания </a:t>
            </a:r>
            <a:r>
              <a:rPr lang="ru-RU" i="1" dirty="0" smtClean="0"/>
              <a:t>становится затруднительным, </a:t>
            </a:r>
            <a:r>
              <a:rPr lang="ru-RU" i="1" dirty="0" smtClean="0"/>
              <a:t>тогда на помощь приходят современные </a:t>
            </a:r>
            <a:r>
              <a:rPr lang="ru-RU" i="1" dirty="0" smtClean="0"/>
              <a:t>приспособления для докорма ребенка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en-US" dirty="0" smtClean="0"/>
              <a:t>SNS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Системы докорма бывают разного вида и получили распространение в последнее время среди кормящих мам. SNS представляют из себя тоненькую трубочку, один конец которой присоединяется к груди, а другой к контейнеру с питанием. Таким образом, ребенок может получать докорм непосредственно во время сосания груди. Такое устройство можно </a:t>
            </a:r>
            <a:r>
              <a:rPr lang="ru-RU" dirty="0" smtClean="0"/>
              <a:t>купить в аптеке.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818072" cy="5627712"/>
          </a:xfrm>
        </p:spPr>
        <p:txBody>
          <a:bodyPr/>
          <a:lstStyle/>
          <a:p>
            <a:r>
              <a:rPr lang="ru-RU" b="1" dirty="0" smtClean="0"/>
              <a:t>Достоинства: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эффективность, многофункциональность, качество, надежность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Содержимое 3" descr="751866.16876615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8506" y="2229018"/>
            <a:ext cx="5040560" cy="4485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Смарт-соска</a:t>
            </a:r>
            <a:r>
              <a:rPr lang="ru-RU" dirty="0" smtClean="0"/>
              <a:t> (</a:t>
            </a:r>
            <a:r>
              <a:rPr lang="en-US" dirty="0" err="1" smtClean="0"/>
              <a:t>Calma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Calma</a:t>
            </a:r>
            <a:r>
              <a:rPr lang="ru-RU" dirty="0" smtClean="0"/>
              <a:t> — превосходное решение для мамы, позволяющее кормить малыша грудным молоком. </a:t>
            </a:r>
            <a:r>
              <a:rPr lang="ru-RU" dirty="0" err="1" smtClean="0"/>
              <a:t>Calma</a:t>
            </a:r>
            <a:r>
              <a:rPr lang="ru-RU" dirty="0" smtClean="0"/>
              <a:t> была разработана на основе результатов наших исследований, проведенных совместно с учеными из Университета Западной Австралии. </a:t>
            </a:r>
            <a:r>
              <a:rPr lang="ru-RU" dirty="0" err="1" smtClean="0"/>
              <a:t>Calma</a:t>
            </a:r>
            <a:r>
              <a:rPr lang="ru-RU" dirty="0" smtClean="0"/>
              <a:t> позволяет малышам сосать, глотать и вдыхать тем способом, который они усвоили у материнской груди. Именно это дает право считать ее идеальным решением для кормления младенцев, которых кормят сцеженным грудным молоком.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Кормите Вы грудью или используете решение для кормления </a:t>
            </a:r>
            <a:r>
              <a:rPr lang="ru-RU" dirty="0" err="1" smtClean="0"/>
              <a:t>Calma</a:t>
            </a:r>
            <a:r>
              <a:rPr lang="ru-RU" dirty="0" smtClean="0"/>
              <a:t>, для поступления грудного молока ребенку приходится создавать вакуум. Когда малыш делает паузу, поток молока останавливается — как и при кормлении грудью.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1841_f38608a4-0c04-11e5-a6dc-0c1387772f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7776864" cy="60597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Поильники.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Поильник, или непроливайка – это специальная чашка, герметически закрывающаяся крышкой со специальным носиком. Служит для перехода от бутылочки к обычной чашке. Поильники разделяются по нескольким принципам, главным является разграничение по возрасту. Есть поильники, разрешенные для использования детьми с 6-месячного возраста, это обучающая кружка-непроливайка; для детей старше 8 месяцев предлагаются поильники с соломинкой.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предназначения поильники бывают: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Обучающие кружки-непроливайки – их используют для самых маленьких, достигших полугода.</a:t>
            </a:r>
          </a:p>
          <a:p>
            <a:endParaRPr lang="ru-RU" dirty="0" smtClean="0"/>
          </a:p>
          <a:p>
            <a:r>
              <a:rPr lang="ru-RU" dirty="0" smtClean="0"/>
              <a:t>Кружки-поильники – для старших детей, разрешены с 8 месяцев/1 года. Содержат соломинку, с помощью которой ребенок высасывает жидкость. При повороте крышки соломинка прячется внутри стаканчика.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Термопоильники-непроливайки</a:t>
            </a:r>
            <a:r>
              <a:rPr lang="ru-RU" dirty="0" smtClean="0"/>
              <a:t> – очень удобны для длительных прогулок, имеют двойные стенки, что позволяет сохранять температуру содержимого напитка в течение 4–5 часов.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662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           Красноярский Государственный университет имени профессора В.Ф.Войно-ясенецкого, кафедра поликлинической педиатрии и пропедевтики детских болезней с курсом ПО НИРС: Современные приспособления для смешанного  вскармливания.</vt:lpstr>
      <vt:lpstr>Презентация PowerPoint</vt:lpstr>
      <vt:lpstr>Система SNS.</vt:lpstr>
      <vt:lpstr>Презентация PowerPoint</vt:lpstr>
      <vt:lpstr>Смарт-соска (Calma)</vt:lpstr>
      <vt:lpstr>Презентация PowerPoint</vt:lpstr>
      <vt:lpstr>Презентация PowerPoint</vt:lpstr>
      <vt:lpstr>Поильники.</vt:lpstr>
      <vt:lpstr>В зависимости от предназначения поильники бывают:</vt:lpstr>
      <vt:lpstr>Презентация PowerPoint</vt:lpstr>
      <vt:lpstr>Мягкая ложка (SoftCup)</vt:lpstr>
      <vt:lpstr>Особенности:</vt:lpstr>
      <vt:lpstr>Поильник «мягкая ложечка»</vt:lpstr>
      <vt:lpstr> Основные правила докорма смесями </vt:lpstr>
      <vt:lpstr>Презентация PowerPoint</vt:lpstr>
      <vt:lpstr> Расчет для докорма ребенка при смешанном вскармливании </vt:lpstr>
      <vt:lpstr>АЛГОРИТМ РЕШЕНИЯ ЗАДАЧ ПО ПИТАНИЮ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приспособления для самостоятельного вскармливания.</dc:title>
  <dc:creator>Пользователь</dc:creator>
  <cp:lastModifiedBy>Adminn</cp:lastModifiedBy>
  <cp:revision>10</cp:revision>
  <dcterms:created xsi:type="dcterms:W3CDTF">2016-04-07T12:25:07Z</dcterms:created>
  <dcterms:modified xsi:type="dcterms:W3CDTF">2016-04-08T09:34:49Z</dcterms:modified>
</cp:coreProperties>
</file>