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32" autoAdjust="0"/>
  </p:normalViewPr>
  <p:slideViewPr>
    <p:cSldViewPr>
      <p:cViewPr varScale="1">
        <p:scale>
          <a:sx n="81" d="100"/>
          <a:sy n="81" d="100"/>
        </p:scale>
        <p:origin x="-14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F85-7779-421B-A167-75BF70BF2189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316B-5BD3-49A8-BFD5-E9E3CEDB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F85-7779-421B-A167-75BF70BF2189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316B-5BD3-49A8-BFD5-E9E3CEDB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F85-7779-421B-A167-75BF70BF2189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316B-5BD3-49A8-BFD5-E9E3CEDB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F85-7779-421B-A167-75BF70BF2189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316B-5BD3-49A8-BFD5-E9E3CEDB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F85-7779-421B-A167-75BF70BF2189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316B-5BD3-49A8-BFD5-E9E3CEDB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F85-7779-421B-A167-75BF70BF2189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316B-5BD3-49A8-BFD5-E9E3CEDB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F85-7779-421B-A167-75BF70BF2189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316B-5BD3-49A8-BFD5-E9E3CEDB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F85-7779-421B-A167-75BF70BF2189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316B-5BD3-49A8-BFD5-E9E3CEDB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F85-7779-421B-A167-75BF70BF2189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316B-5BD3-49A8-BFD5-E9E3CEDB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F85-7779-421B-A167-75BF70BF2189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316B-5BD3-49A8-BFD5-E9E3CEDB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F85-7779-421B-A167-75BF70BF2189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316B-5BD3-49A8-BFD5-E9E3CEDB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39F85-7779-421B-A167-75BF70BF2189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A316B-5BD3-49A8-BFD5-E9E3CEDB69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714752"/>
            <a:ext cx="7772400" cy="1143008"/>
          </a:xfrm>
        </p:spPr>
        <p:txBody>
          <a:bodyPr>
            <a:normAutofit/>
          </a:bodyPr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5500678"/>
            <a:ext cx="4143372" cy="135732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Выполнили НИРС: Архипова Т.И, Манжиев Н.Ю, Серова Ю.Е, студенты 506 </a:t>
            </a:r>
            <a:r>
              <a:rPr lang="ru-RU" sz="1800" dirty="0" err="1" smtClean="0"/>
              <a:t>пед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Рисунок 3" descr="krasgmu_logo.png"/>
          <p:cNvPicPr>
            <a:picLocks noChangeAspect="1"/>
          </p:cNvPicPr>
          <p:nvPr/>
        </p:nvPicPr>
        <p:blipFill>
          <a:blip r:embed="rId2"/>
          <a:srcRect b="6707"/>
          <a:stretch>
            <a:fillRect/>
          </a:stretch>
        </p:blipFill>
        <p:spPr>
          <a:xfrm>
            <a:off x="2857488" y="1"/>
            <a:ext cx="6286512" cy="1571611"/>
          </a:xfrm>
          <a:prstGeom prst="rect">
            <a:avLst/>
          </a:prstGeom>
        </p:spPr>
      </p:pic>
      <p:pic>
        <p:nvPicPr>
          <p:cNvPr id="5" name="Рисунок 4" descr="eae711728b4f6610c371ff76c9205d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50637" cy="20716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5984" y="1785926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Кафедра поликлинической педиатрии и </a:t>
            </a:r>
            <a:r>
              <a:rPr lang="ru-RU" sz="1400" dirty="0" smtClean="0"/>
              <a:t>пропедевтики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</a:t>
            </a:r>
            <a:r>
              <a:rPr lang="ru-RU" sz="1400" dirty="0"/>
              <a:t>детских болезней с курсом ПО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3438" y="2428868"/>
            <a:ext cx="4286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Зав.кафедрой: ДМН, доцент Галактионова М.Ю</a:t>
            </a:r>
          </a:p>
          <a:p>
            <a:r>
              <a:rPr lang="ru-RU" sz="1400" dirty="0" smtClean="0"/>
              <a:t>Преподаватель: КМН, Доцент </a:t>
            </a:r>
          </a:p>
          <a:p>
            <a:r>
              <a:rPr lang="ru-RU" sz="1400" dirty="0" err="1" smtClean="0"/>
              <a:t>Гордиец</a:t>
            </a:r>
            <a:r>
              <a:rPr lang="ru-RU" sz="1400" dirty="0" smtClean="0"/>
              <a:t> А.В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3429000"/>
            <a:ext cx="70723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Часто болеющие дети. Диспансеризация в условиях ДУ. Организация лечебно-профилактической работы детям с ОРИ. Организация стационара на дому. Противоэпидемическая работа участкового педиатра с инфекционными больными на дому и в условиях ДУ. Организация и проведение диспансеризации </a:t>
            </a:r>
            <a:r>
              <a:rPr lang="ru-RU" dirty="0" err="1" smtClean="0"/>
              <a:t>детей,перенесших</a:t>
            </a:r>
            <a:r>
              <a:rPr lang="ru-RU" dirty="0" smtClean="0"/>
              <a:t> инфекционное заболевание.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Сердечно-сосудистая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система</a:t>
            </a:r>
            <a:r>
              <a:rPr lang="ru-RU" dirty="0" smtClean="0"/>
              <a:t>: При осмотре видимой пульсации крупных сосудов не определяется. Пульс симметричный, хорошего наполнения, ритмичный. Частота пульса ~ 132 удара в минуту. </a:t>
            </a:r>
          </a:p>
          <a:p>
            <a:r>
              <a:rPr lang="ru-RU" dirty="0" smtClean="0"/>
              <a:t>При осмотре сердечная область не изменена. Сердечный толчок не виден. Верхушечный толчок: визуально определяется в виде слабой пульсации в IV </a:t>
            </a:r>
            <a:r>
              <a:rPr lang="ru-RU" dirty="0" err="1" smtClean="0"/>
              <a:t>межреберье</a:t>
            </a:r>
            <a:r>
              <a:rPr lang="ru-RU" dirty="0" smtClean="0"/>
              <a:t> слева, пальпируется в IV </a:t>
            </a:r>
            <a:r>
              <a:rPr lang="ru-RU" dirty="0" err="1" smtClean="0"/>
              <a:t>межреберье</a:t>
            </a:r>
            <a:r>
              <a:rPr lang="ru-RU" dirty="0" smtClean="0"/>
              <a:t> на 2 см кнаружи от левой среднеключичной линии, локализованный, умеренной высоты и силы. </a:t>
            </a:r>
          </a:p>
          <a:p>
            <a:r>
              <a:rPr lang="ru-RU" dirty="0" smtClean="0"/>
              <a:t>Границы относительной и абсолютной сердечной тупости не изменены </a:t>
            </a:r>
          </a:p>
          <a:p>
            <a:r>
              <a:rPr lang="ru-RU" dirty="0" smtClean="0"/>
              <a:t>При аускультации тоны сердца ясные, ритмичные. Шумы отсутствуют. ЧСС – 110/мин. АД 100/60 </a:t>
            </a:r>
            <a:r>
              <a:rPr lang="ru-RU" dirty="0" err="1" smtClean="0"/>
              <a:t>мм.рт.ст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Органы дыхания: </a:t>
            </a:r>
            <a:r>
              <a:rPr lang="ru-RU" dirty="0" smtClean="0"/>
              <a:t>Носовое дыхание затруднено, слизистое отделяемое, тип дыхания брюшной. Дыхание поверхностное, ритмичное. ЧДД ~ 28 в мин. </a:t>
            </a:r>
          </a:p>
          <a:p>
            <a:r>
              <a:rPr lang="ru-RU" dirty="0" smtClean="0"/>
              <a:t>Грудная клетка правильной формы, равномерно участвует в акте дыхания, втяжение межреберных промежутков в области прикрепления диафрагмы почти незаметное. Лопатки прилегают к туловищу. </a:t>
            </a:r>
          </a:p>
          <a:p>
            <a:r>
              <a:rPr lang="ru-RU" dirty="0" err="1" smtClean="0"/>
              <a:t>Резистентность</a:t>
            </a:r>
            <a:r>
              <a:rPr lang="ru-RU" dirty="0" smtClean="0"/>
              <a:t> грудной клетки: податлива. Голосовое дрожание одинаково на симметричных участках. При перкуссии над всей поверхностью легких – ясный легочный звук. </a:t>
            </a:r>
          </a:p>
          <a:p>
            <a:r>
              <a:rPr lang="ru-RU" dirty="0" smtClean="0"/>
              <a:t>Дыхание везикулярное, крепитации, хрипов нет.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Органы пищевар</a:t>
            </a:r>
            <a:r>
              <a:rPr lang="ru-RU" dirty="0" smtClean="0"/>
              <a:t>ения: Живот мягкий, при пальпации безболезненный, участвует в акте дыхания. Печень мягко- эластической консистенции, не увеличена. Селезенка не пальпируется. Стул со слов мамы 2 раза в сутки коричневого цвета, без особенностей 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Мочеполовая система</a:t>
            </a:r>
            <a:r>
              <a:rPr lang="ru-RU" dirty="0" smtClean="0"/>
              <a:t>: При осмотре поясничной области гиперемия, припухлость не определяются. Пальпация области почек и по ходу мочеточников безболезненна. Мочеиспускание 7 раз в сутки, безболезненное. Моча со слов мамы светло-желтого цвета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Нервная система: </a:t>
            </a:r>
            <a:r>
              <a:rPr lang="ru-RU" dirty="0" smtClean="0"/>
              <a:t>Психомоторное развитие ребенка хорошее, реакция на других людей адекватная, эмоциональный тонус не нарушен, двигательных расстройств не отмечается. Сон нарушен из-за насморка.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Нервно-психическое развитие</a:t>
            </a:r>
            <a:r>
              <a:rPr lang="ru-RU" dirty="0" smtClean="0"/>
              <a:t> не нарушено: речь понимает, активная речь присутствует, сенсорное развитие, игра, движение, навыки развиты по возрасту.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Антропометрические данные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Длина тела 80 см </a:t>
            </a:r>
            <a:r>
              <a:rPr lang="ru-RU" dirty="0" err="1" smtClean="0"/>
              <a:t>центиль</a:t>
            </a:r>
            <a:r>
              <a:rPr lang="ru-RU" dirty="0" smtClean="0"/>
              <a:t> 25 </a:t>
            </a:r>
          </a:p>
          <a:p>
            <a:r>
              <a:rPr lang="ru-RU" dirty="0" smtClean="0"/>
              <a:t>Масса тела 13 кг </a:t>
            </a:r>
            <a:r>
              <a:rPr lang="ru-RU" dirty="0" err="1" smtClean="0"/>
              <a:t>центиль</a:t>
            </a:r>
            <a:r>
              <a:rPr lang="ru-RU" dirty="0" smtClean="0"/>
              <a:t> 75 </a:t>
            </a:r>
          </a:p>
          <a:p>
            <a:r>
              <a:rPr lang="ru-RU" dirty="0" smtClean="0"/>
              <a:t>ИМТ: 13/0,64 = 20,3 (нормальный вес) </a:t>
            </a:r>
          </a:p>
          <a:p>
            <a:endParaRPr lang="ru-RU" dirty="0"/>
          </a:p>
          <a:p>
            <a:r>
              <a:rPr lang="ru-RU" dirty="0" smtClean="0"/>
              <a:t>Оценка физического развития: т.к. все показатели находятся в соседних «коридорах», соответствуют долженствующим величинам для данного возраста, можно говорить о правильном развитии и гармоничном, пропорциональном телосложении у данного ребенка.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Диагноз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ОРВИ, 2 день болезни. Острый </a:t>
            </a:r>
            <a:r>
              <a:rPr lang="ru-RU" dirty="0" err="1" smtClean="0"/>
              <a:t>ринофарингит</a:t>
            </a:r>
            <a:r>
              <a:rPr lang="ru-RU" dirty="0" smtClean="0"/>
              <a:t>. </a:t>
            </a:r>
            <a:r>
              <a:rPr lang="ru-RU" dirty="0" err="1" smtClean="0"/>
              <a:t>Субфибрилитет</a:t>
            </a:r>
            <a:r>
              <a:rPr lang="ru-RU" dirty="0" smtClean="0"/>
              <a:t>(J06.9) Группа здоровья: II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Лечение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1) </a:t>
            </a:r>
            <a:r>
              <a:rPr lang="ru-RU" b="1" dirty="0" smtClean="0"/>
              <a:t>Режим Стационар на дому: </a:t>
            </a:r>
            <a:r>
              <a:rPr lang="ru-RU" dirty="0" smtClean="0"/>
              <a:t>постельный на весь период лихорадки плюс два дня. Далее покой, без физических нагрузок на 2 недели</a:t>
            </a:r>
          </a:p>
          <a:p>
            <a:r>
              <a:rPr lang="ru-RU" dirty="0" smtClean="0"/>
              <a:t>2) </a:t>
            </a:r>
            <a:r>
              <a:rPr lang="ru-RU" b="1" dirty="0" smtClean="0"/>
              <a:t>Диета</a:t>
            </a:r>
            <a:r>
              <a:rPr lang="ru-RU" dirty="0" smtClean="0"/>
              <a:t> механически и химически щадящая </a:t>
            </a:r>
          </a:p>
          <a:p>
            <a:r>
              <a:rPr lang="ru-RU" dirty="0" smtClean="0"/>
              <a:t>3) </a:t>
            </a:r>
            <a:r>
              <a:rPr lang="ru-RU" b="1" dirty="0" smtClean="0"/>
              <a:t>Обильное питье </a:t>
            </a:r>
            <a:r>
              <a:rPr lang="ru-RU" dirty="0" smtClean="0"/>
              <a:t>до 0,5 л жидкости в день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( морсы, компот из сухофруктов, чистая негазированная вода, отвар смеси трав: чабрец, аптечная ромашка, плоды шиповника (смесь трав по1ч.л. запарить 200мл.воды))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4)</a:t>
            </a:r>
            <a:r>
              <a:rPr lang="ru-RU" b="1" dirty="0" err="1" smtClean="0"/>
              <a:t>Виферон</a:t>
            </a:r>
            <a:r>
              <a:rPr lang="ru-RU" b="1" dirty="0" smtClean="0"/>
              <a:t> </a:t>
            </a:r>
            <a:r>
              <a:rPr lang="ru-RU" dirty="0" smtClean="0"/>
              <a:t>в свечах по 150 </a:t>
            </a:r>
            <a:r>
              <a:rPr lang="ru-RU" dirty="0" err="1" smtClean="0"/>
              <a:t>тыс</a:t>
            </a:r>
            <a:r>
              <a:rPr lang="ru-RU" dirty="0" smtClean="0"/>
              <a:t> МЕ 2 раза в сутки в течение 5 дней </a:t>
            </a:r>
          </a:p>
          <a:p>
            <a:r>
              <a:rPr lang="ru-RU" dirty="0" smtClean="0"/>
              <a:t>5) </a:t>
            </a:r>
            <a:r>
              <a:rPr lang="ru-RU" b="1" dirty="0" smtClean="0"/>
              <a:t>Сироп </a:t>
            </a:r>
            <a:r>
              <a:rPr lang="ru-RU" b="1" dirty="0" err="1" smtClean="0"/>
              <a:t>Амброксол</a:t>
            </a:r>
            <a:r>
              <a:rPr lang="ru-RU" b="1" dirty="0" smtClean="0"/>
              <a:t>, </a:t>
            </a:r>
            <a:r>
              <a:rPr lang="ru-RU" dirty="0" smtClean="0"/>
              <a:t>по 7,5 мг 2 раза в день в течение 5 дней </a:t>
            </a:r>
          </a:p>
          <a:p>
            <a:r>
              <a:rPr lang="ru-RU" dirty="0" smtClean="0"/>
              <a:t>6) </a:t>
            </a:r>
            <a:r>
              <a:rPr lang="ru-RU" b="1" dirty="0" err="1" smtClean="0"/>
              <a:t>Гриппферон</a:t>
            </a:r>
            <a:r>
              <a:rPr lang="ru-RU" b="1" dirty="0" smtClean="0"/>
              <a:t> капли в нос</a:t>
            </a:r>
            <a:r>
              <a:rPr lang="ru-RU" dirty="0" smtClean="0"/>
              <a:t>, по 2 капли в каждый носовой ход 3-4 раза в день в течение 5 дней. Далее, как </a:t>
            </a:r>
            <a:r>
              <a:rPr lang="ru-RU" dirty="0" err="1" smtClean="0"/>
              <a:t>истекаемое</a:t>
            </a:r>
            <a:r>
              <a:rPr lang="ru-RU" dirty="0" smtClean="0"/>
              <a:t> из носа станет более густым, </a:t>
            </a:r>
            <a:r>
              <a:rPr lang="ru-RU" dirty="0" err="1" smtClean="0"/>
              <a:t>АкваМарис</a:t>
            </a:r>
            <a:r>
              <a:rPr lang="ru-RU" dirty="0" smtClean="0"/>
              <a:t> </a:t>
            </a:r>
            <a:r>
              <a:rPr lang="ru-RU" dirty="0" err="1" smtClean="0"/>
              <a:t>Беби</a:t>
            </a:r>
            <a:r>
              <a:rPr lang="ru-RU" dirty="0" smtClean="0"/>
              <a:t> промывание носовых ходов и </a:t>
            </a:r>
            <a:r>
              <a:rPr lang="ru-RU" dirty="0" err="1" smtClean="0"/>
              <a:t>Називин</a:t>
            </a:r>
            <a:r>
              <a:rPr lang="ru-RU" dirty="0" smtClean="0"/>
              <a:t> 0,01% 2 капли 2 раза в сутки в течение 5 дней </a:t>
            </a:r>
          </a:p>
          <a:p>
            <a:r>
              <a:rPr lang="ru-RU" dirty="0" smtClean="0"/>
              <a:t>7) При повышении температуры выше 38,5 – </a:t>
            </a:r>
            <a:r>
              <a:rPr lang="ru-RU" b="1" dirty="0" smtClean="0"/>
              <a:t>Парацетамол в сиропе</a:t>
            </a:r>
            <a:r>
              <a:rPr lang="ru-RU" dirty="0" smtClean="0"/>
              <a:t>, 125 мг однократно </a:t>
            </a:r>
          </a:p>
          <a:p>
            <a:r>
              <a:rPr lang="ru-RU" dirty="0" smtClean="0"/>
              <a:t>8) </a:t>
            </a:r>
            <a:r>
              <a:rPr lang="ru-RU" b="1" dirty="0" smtClean="0"/>
              <a:t>Активное наблюдение </a:t>
            </a:r>
            <a:r>
              <a:rPr lang="ru-RU" dirty="0" smtClean="0"/>
              <a:t>на следующий день</a:t>
            </a:r>
          </a:p>
          <a:p>
            <a:r>
              <a:rPr lang="ru-RU" dirty="0" smtClean="0"/>
              <a:t>9) Прийти на прием к врачу-педиатру через день или вызвать врача на дом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Рекомендации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1) Точечный массаж </a:t>
            </a:r>
          </a:p>
          <a:p>
            <a:r>
              <a:rPr lang="ru-RU" dirty="0" smtClean="0"/>
              <a:t>2) Бассейн 1 раз в неделю не ранее чем через месяц после острого периода болезни </a:t>
            </a:r>
          </a:p>
          <a:p>
            <a:r>
              <a:rPr lang="ru-RU" dirty="0" smtClean="0"/>
              <a:t>3) Витаминотерапия </a:t>
            </a:r>
          </a:p>
          <a:p>
            <a:r>
              <a:rPr lang="ru-RU" dirty="0" smtClean="0"/>
              <a:t>4) Кисломолочные продукты с </a:t>
            </a:r>
            <a:r>
              <a:rPr lang="ru-RU" dirty="0" err="1" smtClean="0"/>
              <a:t>пробиотиками</a:t>
            </a:r>
            <a:r>
              <a:rPr lang="ru-RU" dirty="0" smtClean="0"/>
              <a:t> для детей курсами 4 раза в год по 1 месяцу </a:t>
            </a:r>
          </a:p>
          <a:p>
            <a:r>
              <a:rPr lang="ru-RU" dirty="0" smtClean="0"/>
              <a:t>5) Консультация </a:t>
            </a:r>
            <a:r>
              <a:rPr lang="ru-RU" dirty="0" err="1" smtClean="0"/>
              <a:t>ЛОР-врача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smtClean="0"/>
              <a:t>Больничный лист по уходу за ребенком не требуется.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Профилактические прививки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55721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Так как родители от постановки прививок отказались, с ними была проведена беседа об опасности отказа от них. </a:t>
            </a:r>
          </a:p>
          <a:p>
            <a:r>
              <a:rPr lang="ru-RU" dirty="0" smtClean="0"/>
              <a:t>Такие заболевания как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корь, дифтерия, полиомиелит, туберкулез, вирусный гепатит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B,столбняк</a:t>
            </a:r>
            <a:r>
              <a:rPr lang="ru-RU" dirty="0" smtClean="0"/>
              <a:t> являются очень опасными, </a:t>
            </a:r>
            <a:r>
              <a:rPr lang="ru-RU" dirty="0" err="1" smtClean="0"/>
              <a:t>инвалидизирующими</a:t>
            </a:r>
            <a:r>
              <a:rPr lang="ru-RU" dirty="0" smtClean="0"/>
              <a:t> и </a:t>
            </a:r>
            <a:r>
              <a:rPr lang="ru-RU" dirty="0" err="1" smtClean="0"/>
              <a:t>высоколетальными</a:t>
            </a:r>
            <a:r>
              <a:rPr lang="ru-RU" dirty="0" smtClean="0"/>
              <a:t>. Бактерии, содержащиеся в вакцинах, помогут уберечь ребенка от заболевания, а если все-таки и болезнь разовьется ,то она будет протекать легко, благодаря уже имеющемуся иммунитету. </a:t>
            </a:r>
          </a:p>
          <a:p>
            <a:r>
              <a:rPr lang="ru-RU" dirty="0" smtClean="0"/>
              <a:t>Заболевания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Грипп</a:t>
            </a:r>
            <a:r>
              <a:rPr lang="ru-RU" dirty="0" smtClean="0"/>
              <a:t> мы боимся из-за развития осложнений со стороны сердца, почек, суставов, нервной системы. Вакцинация против этого заболевания помогает избежать как тяжелого течения, так и снижает риск осложнений.</a:t>
            </a:r>
          </a:p>
          <a:p>
            <a:r>
              <a:rPr lang="ru-RU" dirty="0" smtClean="0"/>
              <a:t>Вакцинация против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эпидемического паротита </a:t>
            </a:r>
            <a:r>
              <a:rPr lang="ru-RU" dirty="0" smtClean="0"/>
              <a:t>важна в плане снижения развития орхита у мальчиков при болезни. Орхит – воспалительное заболевание яичка, которое может привести к бесплодию у мужчин.</a:t>
            </a:r>
          </a:p>
          <a:p>
            <a:r>
              <a:rPr lang="ru-RU" dirty="0" smtClean="0"/>
              <a:t> Вакцинация против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пневмококковой и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гемофильной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инфекций </a:t>
            </a:r>
            <a:r>
              <a:rPr lang="ru-RU" dirty="0" smtClean="0"/>
              <a:t>поможет уберечь ребенка от вызываемых ими тяжелых пневмоний, острых отитов, гнойный менингитов, эндокардитов, плевритов, артритов — все заболевания достаточно серьёзные и опасные для здоровья ребёнка, грозящие ему осложнениями и необратимыми последствиями в будущем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Клинический случай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Мальчик 1,5 года. </a:t>
            </a:r>
          </a:p>
          <a:p>
            <a:r>
              <a:rPr lang="ru-RU" dirty="0" smtClean="0"/>
              <a:t>На приеме с мамой у педиатра в поликлинике. Обратился с жалобами на насморк, повышение температуры до 37,5 градусов, влажный кашель. Заболел после переохлаждения, болен третий день. </a:t>
            </a:r>
          </a:p>
          <a:p>
            <a:r>
              <a:rPr lang="ru-RU" dirty="0" smtClean="0"/>
              <a:t>Болеет 6 раз в год респираторными </a:t>
            </a:r>
            <a:r>
              <a:rPr lang="ru-RU" dirty="0" err="1" smtClean="0"/>
              <a:t>вырусными</a:t>
            </a:r>
            <a:r>
              <a:rPr lang="ru-RU" dirty="0" smtClean="0"/>
              <a:t> заболеваниями. </a:t>
            </a:r>
          </a:p>
          <a:p>
            <a:r>
              <a:rPr lang="ru-RU" dirty="0" smtClean="0"/>
              <a:t>Из анамнеза известно ,что родился недоношенным в 35 недель путем экстренного кесарева сечение по поводу </a:t>
            </a:r>
            <a:r>
              <a:rPr lang="ru-RU" dirty="0" err="1" smtClean="0"/>
              <a:t>преэклампсии</a:t>
            </a:r>
            <a:r>
              <a:rPr lang="ru-RU" dirty="0" smtClean="0"/>
              <a:t> 2 степени у матери(АД до 160/100, протеинурия 4 г/л). </a:t>
            </a:r>
          </a:p>
          <a:p>
            <a:r>
              <a:rPr lang="ru-RU" dirty="0" smtClean="0"/>
              <a:t>Имел аллергическую реакцию на куриные яйца в 12 месяцев, проявляющуюся крапивницей. </a:t>
            </a:r>
          </a:p>
          <a:p>
            <a:r>
              <a:rPr lang="ru-RU" dirty="0" smtClean="0"/>
              <a:t>Известно, что в семье проживают курящие отец и мать. </a:t>
            </a:r>
          </a:p>
          <a:p>
            <a:r>
              <a:rPr lang="ru-RU" dirty="0" smtClean="0"/>
              <a:t>От профилактических прививок и р. Манту родители отказались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928802"/>
            <a:ext cx="2494016" cy="19288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1400668576_1158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285992"/>
            <a:ext cx="2464611" cy="16430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3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64" y="1643050"/>
            <a:ext cx="2054426" cy="28575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 descr="i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4500570"/>
            <a:ext cx="2675906" cy="17811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 descr="i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3306" y="4286256"/>
            <a:ext cx="2961326" cy="197116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Анамнез жизни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42928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Ребенок от 1 беременности, 1 родов в 35 недель путем кесарева сечения по поводу </a:t>
            </a:r>
            <a:r>
              <a:rPr lang="ru-RU" dirty="0" err="1" smtClean="0"/>
              <a:t>преэклампсии</a:t>
            </a:r>
            <a:r>
              <a:rPr lang="ru-RU" dirty="0" smtClean="0"/>
              <a:t> 2 степени у матери(протеинурия 4 г на л, АД до 160 на 100). При рождении ребенок закричал сразу. Масса тела при рождении 2600 г, рост 46 см (</a:t>
            </a:r>
            <a:r>
              <a:rPr lang="ru-RU" dirty="0" err="1" smtClean="0"/>
              <a:t>Кетле</a:t>
            </a:r>
            <a:r>
              <a:rPr lang="ru-RU" dirty="0" smtClean="0"/>
              <a:t> I – 56,5 – гипотрофия 1 степени). К груди приложен сразу после рождения, грудь взял активно. Остаток пуповины отпал на 3 сутки, пупочная ранка зажила на 4 день. Физиологическая потеря массы тела ~ 200 г, восстановилась в первую неделю жизни. Психомоторное развитие ребенка хорошее, т.к.: активен, голову начал держать в 1,5 месяца, поворачиваться в 4 месяца; в 1 месяц начал улыбаться, фиксировать взгляд на ярких предметах, узнавать мать, в 3 месяца – </a:t>
            </a:r>
            <a:r>
              <a:rPr lang="ru-RU" dirty="0" err="1" smtClean="0"/>
              <a:t>гулить</a:t>
            </a:r>
            <a:r>
              <a:rPr lang="ru-RU" dirty="0" smtClean="0"/>
              <a:t>. Нарастание массы тела: 1месяц – 800 г, 2 месяц — 700 г, 3 месяц — 800 г. </a:t>
            </a:r>
          </a:p>
          <a:p>
            <a:r>
              <a:rPr lang="ru-RU" dirty="0" smtClean="0"/>
              <a:t>Зубная формула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Ребенок до года находился на естественном вскармливании, 8 раз в сутки. В 5 месяцев был введен прикорм. От прививок родители отказались. С инфекционными больными не контактировал</a:t>
            </a:r>
            <a:endParaRPr lang="ru-RU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4500570"/>
            <a:ext cx="2666573" cy="69362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Семейный и жилищно-бытовой анамнез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Отец 24 года, место работы: ООО «Шар», менеджер.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Мать: 22 года, место работы: не работает. 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Состояние здоровья обоих родителей удовлетворительное. В семье курят оба родителя В семье один </a:t>
            </a:r>
            <a:r>
              <a:rPr lang="ru-RU" dirty="0" err="1" smtClean="0"/>
              <a:t>ребенок.Жилищные</a:t>
            </a:r>
            <a:r>
              <a:rPr lang="ru-RU" dirty="0" smtClean="0"/>
              <a:t> условия удовлетворительные: имеют отдельную благоустроенную квартиру, соответствующую санитарно-гигиеническим нормам. У ребенка имеется отдельная кровать. Белья достаточно. Одевают по сезону. Купание регулярное – 1 раз в день. Прогулки систематические, по 60 минут в день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Анамнез заболевания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Болен третий день. Заболел после переохлаждения. Начался </a:t>
            </a:r>
            <a:r>
              <a:rPr lang="ru-RU" dirty="0" err="1" smtClean="0"/>
              <a:t>насморк,выделения</a:t>
            </a:r>
            <a:r>
              <a:rPr lang="ru-RU" dirty="0" smtClean="0"/>
              <a:t> из носа слизистые, ребенок стал вялым, сонливым, на следующий день </a:t>
            </a:r>
            <a:r>
              <a:rPr lang="ru-RU" dirty="0" err="1" smtClean="0"/>
              <a:t>появилсись</a:t>
            </a:r>
            <a:r>
              <a:rPr lang="ru-RU" dirty="0" smtClean="0"/>
              <a:t> влажный кашель и подъем температуры тела до 37,5 градусов. На третий день болезни пришли на прием к педиатру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Объективное исследование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Общее состояние ребенка средней степени тяжести. Сознание полное, положение вялое, выражение лица сонное. Цвет лица бледно-розовый, глаза широко раскрытые, блестящие, зрачки одинаковые, нормальной величины, реакция на свет живая. При осмотре ребенок спокоен, реакция на окружающие предметы и игрушки вялая. Телосложение правильное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Кожные покровы </a:t>
            </a:r>
            <a:r>
              <a:rPr lang="ru-RU" dirty="0" smtClean="0"/>
              <a:t>бледно-розового цвета, умеренно влажные, горячие на ощупь, патологических высыпаний и отеков нет, эластичные. Волосы на голове здоровые, темно-коричневого цвета, рост правильный. Температура тела 37,5 градусов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Слизистые оболочки ротовой полости</a:t>
            </a:r>
            <a:r>
              <a:rPr lang="ru-RU" dirty="0" smtClean="0"/>
              <a:t>: зев </a:t>
            </a:r>
            <a:r>
              <a:rPr lang="ru-RU" dirty="0" err="1" smtClean="0"/>
              <a:t>гиперемирован</a:t>
            </a:r>
            <a:r>
              <a:rPr lang="ru-RU" dirty="0" smtClean="0"/>
              <a:t>, миндалины 1 степени, наложений нет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Подкожно-жировой слой</a:t>
            </a:r>
            <a:r>
              <a:rPr lang="ru-RU" dirty="0" smtClean="0"/>
              <a:t>: развит хорошо, распределен равномерно по всем областям туловища и конечностей, толщина складки на животе 1,0, на груди 0,8, на верхней конечности 0,8, на спине 1,0, тургор нормальный. 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Лимфатические узлы</a:t>
            </a:r>
            <a:r>
              <a:rPr lang="ru-RU" dirty="0" smtClean="0"/>
              <a:t> не пальпируются, пальпация в месте проекции безболезненна.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Мышечная система </a:t>
            </a:r>
            <a:r>
              <a:rPr lang="ru-RU" dirty="0" smtClean="0"/>
              <a:t>развита хорошо. 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Костная система</a:t>
            </a:r>
            <a:r>
              <a:rPr lang="ru-RU" dirty="0" smtClean="0"/>
              <a:t>: голова нормальной величины, округлой формы, пропорциональна, симметрична, роднички закрыты. Грудная клетка: цилиндрической формы, симметрична, </a:t>
            </a:r>
            <a:r>
              <a:rPr lang="ru-RU" dirty="0" err="1" smtClean="0"/>
              <a:t>эпигастральный</a:t>
            </a:r>
            <a:r>
              <a:rPr lang="ru-RU" dirty="0" smtClean="0"/>
              <a:t> угол тупой. Позвоночник: нормальной формы. Конечности: пропорциональны по отношению к туловищу, имеют правильные контуры, симметричны, кисти и стопы </a:t>
            </a:r>
            <a:r>
              <a:rPr lang="ru-RU" dirty="0" err="1" smtClean="0"/>
              <a:t>безособенностей</a:t>
            </a:r>
            <a:r>
              <a:rPr lang="ru-RU" dirty="0" smtClean="0"/>
              <a:t>. Пальпация костей переноситься хорошо. 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Движения в суставах</a:t>
            </a:r>
            <a:r>
              <a:rPr lang="ru-RU" dirty="0" smtClean="0"/>
              <a:t> пассивные, активные в полном объеме, безболезненны. Деформаций суставов нет.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1565</Words>
  <Application>Microsoft Office PowerPoint</Application>
  <PresentationFormat>Экран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 </vt:lpstr>
      <vt:lpstr>Клинический случай</vt:lpstr>
      <vt:lpstr>Анамнез жизни</vt:lpstr>
      <vt:lpstr>Семейный и жилищно-бытовой анамнез</vt:lpstr>
      <vt:lpstr>Анамнез заболевания</vt:lpstr>
      <vt:lpstr>Объективное исследование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Антропометрические данные</vt:lpstr>
      <vt:lpstr>Диагноз</vt:lpstr>
      <vt:lpstr>Лечение</vt:lpstr>
      <vt:lpstr>Слайд 17</vt:lpstr>
      <vt:lpstr>Рекомендации</vt:lpstr>
      <vt:lpstr>Профилактические прививки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кс</dc:creator>
  <cp:lastModifiedBy>кс</cp:lastModifiedBy>
  <cp:revision>6</cp:revision>
  <dcterms:created xsi:type="dcterms:W3CDTF">2016-03-27T13:56:16Z</dcterms:created>
  <dcterms:modified xsi:type="dcterms:W3CDTF">2016-03-27T14:43:42Z</dcterms:modified>
</cp:coreProperties>
</file>