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4" r:id="rId8"/>
    <p:sldId id="262" r:id="rId9"/>
    <p:sldId id="271" r:id="rId10"/>
    <p:sldId id="265" r:id="rId11"/>
    <p:sldId id="266" r:id="rId12"/>
    <p:sldId id="27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4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E1D64-8333-4823-A596-0AB5AB7BB72D}" type="datetime1">
              <a:rPr lang="en-US"/>
              <a:pPr>
                <a:defRPr/>
              </a:pPr>
              <a:t>4/11/2015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E03A-756D-4CD4-B543-3293CCE1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3762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Красноярский государственный медицинский университет</a:t>
            </a:r>
            <a:br>
              <a:rPr lang="ru-RU" sz="2800" dirty="0" smtClean="0"/>
            </a:br>
            <a:r>
              <a:rPr lang="ru-RU" sz="2800" dirty="0" smtClean="0"/>
              <a:t>им. проф. В. Ф. </a:t>
            </a:r>
            <a:r>
              <a:rPr lang="ru-RU" sz="2800" dirty="0" err="1" smtClean="0"/>
              <a:t>Войно</a:t>
            </a:r>
            <a:r>
              <a:rPr lang="ru-RU" sz="2800" dirty="0" smtClean="0"/>
              <a:t>- </a:t>
            </a:r>
            <a:r>
              <a:rPr lang="ru-RU" sz="2800" dirty="0" err="1" smtClean="0"/>
              <a:t>Ясенецкого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Кафедра медицинской и биологической физики.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ИЗМЕНЕНИЕ ДИАМЕТРОВ ЭРИТРОЦИТОВ У ЛАБОРАТОРНЫХ МЫШЕЙ ПОД ДЕЙСТВИЕМ ЭЛЕКТРОМАГНИТНОГО ПОЛЯ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СВЧ- ДИАПАЗОНА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err="1" smtClean="0"/>
              <a:t>Сербат</a:t>
            </a:r>
            <a:r>
              <a:rPr lang="ru-RU" sz="2800" dirty="0" smtClean="0"/>
              <a:t> Полина Евгеньевна (103 </a:t>
            </a:r>
            <a:r>
              <a:rPr lang="ru-RU" sz="2800" dirty="0" err="1" smtClean="0"/>
              <a:t>МКиУЗ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 Научный руководитель: </a:t>
            </a:r>
            <a:br>
              <a:rPr lang="ru-RU" sz="2800" dirty="0" smtClean="0"/>
            </a:br>
            <a:r>
              <a:rPr lang="ru-RU" sz="2800" dirty="0" smtClean="0"/>
              <a:t>к. б. н. И. И. </a:t>
            </a:r>
            <a:r>
              <a:rPr lang="ru-RU" sz="2800" dirty="0" err="1" smtClean="0"/>
              <a:t>Моргулис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368752" cy="769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Красноярск, 2015.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064896" cy="1512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/>
              <a:t>Изменение внешнего диаметра эритроцитов периферической крови мышей</a:t>
            </a:r>
            <a:endParaRPr lang="ru-RU" sz="2800" b="1" dirty="0"/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899592" y="851570"/>
            <a:ext cx="7759029" cy="5949280"/>
            <a:chOff x="0" y="-80060"/>
            <a:chExt cx="6355700" cy="6774620"/>
          </a:xfrm>
        </p:grpSpPr>
        <p:pic>
          <p:nvPicPr>
            <p:cNvPr id="4" name="Диаграмма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59" y="0"/>
              <a:ext cx="3067421" cy="1922177"/>
            </a:xfrm>
            <a:prstGeom prst="rect">
              <a:avLst/>
            </a:prstGeom>
            <a:noFill/>
          </p:spPr>
        </p:pic>
        <p:pic>
          <p:nvPicPr>
            <p:cNvPr id="5" name="Диаграмма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4347" y="-80060"/>
              <a:ext cx="3094567" cy="1931244"/>
            </a:xfrm>
            <a:prstGeom prst="rect">
              <a:avLst/>
            </a:prstGeom>
            <a:noFill/>
          </p:spPr>
        </p:pic>
        <p:pic>
          <p:nvPicPr>
            <p:cNvPr id="6" name="Диаграмма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081549"/>
              <a:ext cx="3074208" cy="1940311"/>
            </a:xfrm>
            <a:prstGeom prst="rect">
              <a:avLst/>
            </a:prstGeom>
            <a:noFill/>
          </p:spPr>
        </p:pic>
        <p:pic>
          <p:nvPicPr>
            <p:cNvPr id="12" name="Диаграмма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4347" y="2081549"/>
              <a:ext cx="3101353" cy="1904044"/>
            </a:xfrm>
            <a:prstGeom prst="rect">
              <a:avLst/>
            </a:prstGeom>
            <a:noFill/>
          </p:spPr>
        </p:pic>
        <p:pic>
          <p:nvPicPr>
            <p:cNvPr id="20" name="Диаграмма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34408" y="4163099"/>
              <a:ext cx="3478785" cy="25314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827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251520" y="980728"/>
            <a:ext cx="8676455" cy="3816425"/>
            <a:chOff x="-409140" y="2043586"/>
            <a:chExt cx="6817489" cy="4165770"/>
          </a:xfrm>
        </p:grpSpPr>
        <p:pic>
          <p:nvPicPr>
            <p:cNvPr id="13" name="Диаграмма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09140" y="2043586"/>
              <a:ext cx="3225060" cy="2079376"/>
            </a:xfrm>
            <a:prstGeom prst="rect">
              <a:avLst/>
            </a:prstGeom>
            <a:noFill/>
          </p:spPr>
        </p:pic>
        <p:pic>
          <p:nvPicPr>
            <p:cNvPr id="14" name="Диаграмма 1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5659" y="2043586"/>
              <a:ext cx="3422690" cy="1991710"/>
            </a:xfrm>
            <a:prstGeom prst="rect">
              <a:avLst/>
            </a:prstGeom>
            <a:noFill/>
          </p:spPr>
        </p:pic>
        <p:pic>
          <p:nvPicPr>
            <p:cNvPr id="16" name="Диаграмма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2239" y="4008573"/>
              <a:ext cx="3366109" cy="2200783"/>
            </a:xfrm>
            <a:prstGeom prst="rect">
              <a:avLst/>
            </a:prstGeom>
            <a:noFill/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-387424"/>
            <a:ext cx="80648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Группа 1"/>
          <p:cNvGrpSpPr>
            <a:grpSpLocks/>
          </p:cNvGrpSpPr>
          <p:nvPr/>
        </p:nvGrpSpPr>
        <p:grpSpPr bwMode="auto">
          <a:xfrm>
            <a:off x="251520" y="2852938"/>
            <a:ext cx="6408711" cy="4005062"/>
            <a:chOff x="-352561" y="4244371"/>
            <a:chExt cx="5035618" cy="4371675"/>
          </a:xfrm>
        </p:grpSpPr>
        <p:pic>
          <p:nvPicPr>
            <p:cNvPr id="20" name="Диаграмма 1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52561" y="4244371"/>
              <a:ext cx="3225060" cy="2097509"/>
            </a:xfrm>
            <a:prstGeom prst="rect">
              <a:avLst/>
            </a:prstGeom>
            <a:noFill/>
          </p:spPr>
        </p:pic>
        <p:pic>
          <p:nvPicPr>
            <p:cNvPr id="22" name="Диаграмма 1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31679" y="6445153"/>
              <a:ext cx="3451378" cy="21708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BEC79BD-CDBD-4F91-9CE5-52CB33AE069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26627" name="Object 7"/>
          <p:cNvGraphicFramePr>
            <a:graphicFrameLocks noChangeAspect="1"/>
          </p:cNvGraphicFramePr>
          <p:nvPr>
            <p:ph/>
          </p:nvPr>
        </p:nvGraphicFramePr>
        <p:xfrm>
          <a:off x="468313" y="188913"/>
          <a:ext cx="8229600" cy="3940175"/>
        </p:xfrm>
        <a:graphic>
          <a:graphicData uri="http://schemas.openxmlformats.org/presentationml/2006/ole">
            <p:oleObj spid="_x0000_s1026" name="CorelDRAW" r:id="rId3" imgW="11421720" imgH="5458680" progId="CorelDraw.Graphic.12">
              <p:embed/>
            </p:oleObj>
          </a:graphicData>
        </a:graphic>
      </p:graphicFrame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-4583113" y="20669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0" y="3718679"/>
            <a:ext cx="91665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 algn="just"/>
            <a:r>
              <a:rPr kumimoji="1" lang="ru-RU" sz="1800" dirty="0">
                <a:latin typeface="Times New Roman" pitchFamily="18" charset="0"/>
                <a:cs typeface="Times New Roman" pitchFamily="18" charset="0"/>
              </a:rPr>
              <a:t>Пути дифференцировки </a:t>
            </a:r>
            <a:r>
              <a:rPr kumimoji="1" lang="ru-RU" sz="1800" dirty="0" err="1">
                <a:latin typeface="Times New Roman" pitchFamily="18" charset="0"/>
                <a:cs typeface="Times New Roman" pitchFamily="18" charset="0"/>
              </a:rPr>
              <a:t>эритроидных</a:t>
            </a:r>
            <a:r>
              <a:rPr kumimoji="1" lang="ru-RU" sz="1800" dirty="0">
                <a:latin typeface="Times New Roman" pitchFamily="18" charset="0"/>
                <a:cs typeface="Times New Roman" pitchFamily="18" charset="0"/>
              </a:rPr>
              <a:t> клеток.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dirty="0">
              <a:latin typeface="Times New Roman" pitchFamily="18" charset="0"/>
            </a:endParaRPr>
          </a:p>
          <a:p>
            <a:pPr marL="457200" indent="-457200" algn="just"/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цит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по</a:t>
            </a:r>
            <a:r>
              <a:rPr kumimoji="1" lang="ru-RU" dirty="0">
                <a:latin typeface="Times New Roman" pitchFamily="18" charset="0"/>
              </a:rPr>
              <a:t> </a:t>
            </a:r>
            <a:r>
              <a:rPr kumimoji="1" lang="ru-RU" sz="1200" i="1" dirty="0" err="1">
                <a:latin typeface="Times New Roman" pitchFamily="18" charset="0"/>
              </a:rPr>
              <a:t>Белан</a:t>
            </a:r>
            <a:r>
              <a:rPr kumimoji="1" lang="ru-RU" sz="1200" i="1" dirty="0">
                <a:latin typeface="Times New Roman" pitchFamily="18" charset="0"/>
              </a:rPr>
              <a:t> Е.И. и др.</a:t>
            </a:r>
            <a:r>
              <a:rPr kumimoji="1" lang="ru-RU" sz="1200" dirty="0">
                <a:latin typeface="Times New Roman" pitchFamily="18" charset="0"/>
              </a:rPr>
              <a:t> // </a:t>
            </a:r>
            <a:r>
              <a:rPr kumimoji="1" lang="ru-RU" sz="1200" dirty="0" err="1">
                <a:latin typeface="Times New Roman" pitchFamily="18" charset="0"/>
              </a:rPr>
              <a:t>Бюлл</a:t>
            </a:r>
            <a:r>
              <a:rPr kumimoji="1" lang="ru-RU" sz="1200" dirty="0">
                <a:latin typeface="Times New Roman" pitchFamily="18" charset="0"/>
              </a:rPr>
              <a:t>. </a:t>
            </a:r>
            <a:r>
              <a:rPr kumimoji="1" lang="ru-RU" sz="1200" dirty="0" err="1">
                <a:latin typeface="Times New Roman" pitchFamily="18" charset="0"/>
              </a:rPr>
              <a:t>экспер</a:t>
            </a:r>
            <a:r>
              <a:rPr kumimoji="1" lang="ru-RU" sz="1200" dirty="0">
                <a:latin typeface="Times New Roman" pitchFamily="18" charset="0"/>
              </a:rPr>
              <a:t>. биол. мед. 1994. Т. 118, № 9. С. 287</a:t>
            </a:r>
            <a:r>
              <a:rPr kumimoji="1" lang="ru-RU" sz="1200" dirty="0">
                <a:latin typeface="Times New Roman" pitchFamily="18" charset="0"/>
                <a:sym typeface="Times New Roman" pitchFamily="18" charset="0"/>
              </a:rPr>
              <a:t>-</a:t>
            </a:r>
            <a:r>
              <a:rPr kumimoji="1" lang="ru-RU" sz="1200" dirty="0">
                <a:latin typeface="Times New Roman" pitchFamily="18" charset="0"/>
              </a:rPr>
              <a:t> 290.</a:t>
            </a: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kumimoji="1" lang="ru-RU" b="1" dirty="0">
                <a:latin typeface="Times New Roman" pitchFamily="18" charset="0"/>
                <a:cs typeface="Times New Roman" pitchFamily="18" charset="0"/>
              </a:rPr>
              <a:t>устойчивое состояние </a:t>
            </a:r>
            <a:r>
              <a:rPr kumimoji="1" lang="ru-RU" b="1" dirty="0" err="1">
                <a:latin typeface="Times New Roman" pitchFamily="18" charset="0"/>
                <a:cs typeface="Times New Roman" pitchFamily="18" charset="0"/>
              </a:rPr>
              <a:t>эритропоэза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; б – </a:t>
            </a:r>
            <a:r>
              <a:rPr kumimoji="1" lang="ru-RU" b="1" dirty="0" err="1">
                <a:latin typeface="Times New Roman" pitchFamily="18" charset="0"/>
                <a:cs typeface="Times New Roman" pitchFamily="18" charset="0"/>
              </a:rPr>
              <a:t>репаративный</a:t>
            </a:r>
            <a:r>
              <a:rPr kumimoji="1"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b="1" dirty="0" err="1">
                <a:latin typeface="Times New Roman" pitchFamily="18" charset="0"/>
                <a:cs typeface="Times New Roman" pitchFamily="18" charset="0"/>
              </a:rPr>
              <a:t>эритропоэз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ru-RU" dirty="0">
              <a:latin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базофильный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эритробласт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, 2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полихроматофильный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эритробласт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ранней регенерации,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полихроматофильный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эритробласт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поздней </a:t>
            </a:r>
            <a:r>
              <a:rPr kumimoji="1" lang="ru-RU" dirty="0" smtClean="0">
                <a:latin typeface="Times New Roman" pitchFamily="18" charset="0"/>
                <a:cs typeface="Times New Roman" pitchFamily="18" charset="0"/>
              </a:rPr>
              <a:t>регенерации,4 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оксифильный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эритробласт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денуклеация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, 6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ретикулоциты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микроциты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, 8 –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макроциты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Активно пролиферирующие популяции обозначены клетками в митозе. 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Стрелки</a:t>
            </a:r>
            <a:r>
              <a:rPr kumimoji="1" lang="ru-RU" dirty="0">
                <a:latin typeface="Times New Roman" pitchFamily="18" charset="0"/>
              </a:rPr>
              <a:t> </a:t>
            </a:r>
            <a:r>
              <a:rPr kumimoji="1" lang="ru-RU" sz="1400" b="1" dirty="0">
                <a:latin typeface="Times New Roman" pitchFamily="18" charset="0"/>
              </a:rPr>
              <a:t>красного цвета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– «резервный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эритропоэз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». </a:t>
            </a:r>
            <a:endParaRPr kumimoji="1" lang="ru-RU" dirty="0">
              <a:latin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Стрелки </a:t>
            </a:r>
            <a:r>
              <a:rPr kumimoji="1" lang="ru-RU" sz="1400" b="1" dirty="0">
                <a:latin typeface="Times New Roman" pitchFamily="18" charset="0"/>
              </a:rPr>
              <a:t>синего цвета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– пополнение эритроцитов за счет инициированной пролиферации </a:t>
            </a:r>
            <a:endParaRPr kumimoji="1" lang="ru-RU" dirty="0">
              <a:latin typeface="Times New Roman" pitchFamily="18" charset="0"/>
            </a:endParaRPr>
          </a:p>
          <a:p>
            <a:pPr marL="457200" indent="-457200" algn="just" eaLnBrk="0" hangingPunct="0"/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оксифильных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dirty="0" err="1">
                <a:latin typeface="Times New Roman" pitchFamily="18" charset="0"/>
                <a:cs typeface="Times New Roman" pitchFamily="18" charset="0"/>
              </a:rPr>
              <a:t>эритробластов</a:t>
            </a: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Таким образом, мы провели эксперимент, в ходе которого было отмечено изменение диаметра эритроцитов под влиянием ЭМИ СВЧ- диапазона.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147248" cy="694015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Григорьев Ю.Г.  Новые данные для доказательств наличия значимых эффектов при хроническом электромагнитном облучении(К аутоиммунным изменениям у крыс) / Григорьев Ю.Г.,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Шафиркин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Носовский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А.М. //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Радиац.биология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Радиоэкология. –2011. – Т. 51. –  №6. – С.721– 730. 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Баджинян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С. А.  Влияние электромагнитного излучения с частотой 900 МГц на некоторые показатели крови.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Баджинян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С. А.,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Малакян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М. Г.,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Егиазарян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Д. Э. //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Радиац.биология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Радиоэкология. – 2013. – Т. 53, – №1  – С. 63– 70. 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Круглик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О. В. Влияние электромагнитного излучения сверхвысокого диапазона на жизнеспособность экспериментальной опухоли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Круглик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О. В.,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Моргулис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И. И.,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Хлебопрос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Р. Г. //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Радиац.биология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Радиоэкология. – 2013. – Т. 449. –  №1. – С. 104–106. 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Харланов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А.В. Возможный механизм резонансного воздействия электромагнитных волн на биологические объекты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Харланов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А.В. // Биомедицинские технологии и радиоэлектроника. – 2007. – №5. – С. 10–14.</a:t>
            </a: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Захватаев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В.Е. Электрострикционная неустойчивость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Куперштоха-Медведева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как возможный механизм инициации фазовых переходов, доменов и пор в липидных мембранах и воздействия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КВЧ-излучения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клетку /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Захватаев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В.Е.,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Хлебопрос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Р.Г. // Биофизика. – 2012. – Т. 57, №1. – С. 75–82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infokart.ru/wp-content/uploads/2010/12/mobilnaya-svy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27183" cy="487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Электромагнитные волны СВЧ- диапазона и их действие на внутренние органы и кровь млекопитающих.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Через год Земля может превратиться в Марс - KP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52624"/>
            <a:ext cx="6296025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Электромагнитные волны СВЧ- диапазона и их действие на мембраны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2204864"/>
            <a:ext cx="3168352" cy="11849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Резонансная теория</a:t>
            </a:r>
            <a:endParaRPr lang="ru-RU" sz="1800" dirty="0"/>
          </a:p>
        </p:txBody>
      </p:sp>
      <p:pic>
        <p:nvPicPr>
          <p:cNvPr id="3073" name="Picture 1" descr="C:\Users\МНЦИЭСО_308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362200" cy="3257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5567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Теория Р. Г. </a:t>
            </a:r>
            <a:r>
              <a:rPr lang="ru-RU" dirty="0" err="1" smtClean="0"/>
              <a:t>Хлебопроса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556792"/>
            <a:ext cx="254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Теория А. В. </a:t>
            </a:r>
            <a:r>
              <a:rPr lang="ru-RU" dirty="0" err="1" smtClean="0"/>
              <a:t>Харланова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algn="just">
              <a:buNone/>
            </a:pPr>
            <a:r>
              <a:rPr lang="ru-RU" dirty="0" smtClean="0"/>
              <a:t>Изучение влияния электромагнитного излучения (ЭМИ) нетепловой интенсивности на размеры эритроцитов мышей.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Получить образцы крови облученных и необлученных ЭМИ мышей.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Измерить диаметр эритроцитов мышей при воздействии ЭМИ и без него. 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Построить кривую </a:t>
            </a:r>
            <a:r>
              <a:rPr lang="ru-RU" dirty="0" err="1" smtClean="0"/>
              <a:t>Прайс</a:t>
            </a:r>
            <a:r>
              <a:rPr lang="ru-RU" dirty="0" smtClean="0"/>
              <a:t>- Джонса.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E94A204-9C4B-4EF8-8A3D-33A5CC763A1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5603" name="Изображение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016"/>
            <a:ext cx="374332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339428"/>
            <a:ext cx="49688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19113" y="5465341"/>
            <a:ext cx="7374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 smtClean="0"/>
              <a:t>а </a:t>
            </a:r>
            <a:r>
              <a:rPr lang="ru-RU" sz="1800" dirty="0"/>
              <a:t>– животное в метаболической камере внутри установки для облучения</a:t>
            </a:r>
          </a:p>
          <a:p>
            <a:r>
              <a:rPr lang="ru-RU" sz="1800" dirty="0"/>
              <a:t>б – животное контрольной группы в метаболической камере 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201863" y="477160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567488" y="4797003"/>
            <a:ext cx="37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б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273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Методы исследования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Изображение животных в эксперименте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273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Методы исследования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Установка для облучения лабораторных животных электромагнитным полем </a:t>
            </a:r>
            <a:r>
              <a:rPr lang="ru-RU" sz="2400" b="1" dirty="0" err="1" smtClean="0">
                <a:solidFill>
                  <a:srgbClr val="C00000"/>
                </a:solidFill>
              </a:rPr>
              <a:t>СВЧ-диапазона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336704" cy="35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3440" y="4365104"/>
            <a:ext cx="5040560" cy="2376264"/>
          </a:xfrm>
        </p:spPr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ru-RU" sz="4400" dirty="0" smtClean="0"/>
              <a:t>1 – генератор СВЧ энергии (Г4-22); </a:t>
            </a:r>
          </a:p>
          <a:p>
            <a:pPr marL="0">
              <a:buNone/>
            </a:pPr>
            <a:r>
              <a:rPr lang="ru-RU" sz="4400" dirty="0" smtClean="0"/>
              <a:t>2 – измеритель мощности М3–21А;</a:t>
            </a:r>
          </a:p>
          <a:p>
            <a:pPr marL="0">
              <a:buNone/>
            </a:pPr>
            <a:r>
              <a:rPr lang="ru-RU" sz="4400" dirty="0" smtClean="0"/>
              <a:t>3 – антенна; </a:t>
            </a:r>
          </a:p>
          <a:p>
            <a:pPr marL="0">
              <a:buNone/>
            </a:pPr>
            <a:r>
              <a:rPr lang="ru-RU" sz="4400" dirty="0" smtClean="0"/>
              <a:t>4 – защитная камера;</a:t>
            </a:r>
          </a:p>
          <a:p>
            <a:pPr marL="0">
              <a:buNone/>
            </a:pPr>
            <a:r>
              <a:rPr lang="ru-RU" sz="4400" dirty="0" smtClean="0"/>
              <a:t>5 – метаболическая камера; </a:t>
            </a:r>
          </a:p>
          <a:p>
            <a:pPr marL="0">
              <a:buNone/>
            </a:pPr>
            <a:r>
              <a:rPr lang="ru-RU" sz="4400" dirty="0" smtClean="0"/>
              <a:t>6 – насос.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273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Методы исследования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Определение диаметра эритроцитов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mkli-bioximia.ucoz.com/_ph/1/810058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35219"/>
            <a:ext cx="3744416" cy="2512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228184" y="3933056"/>
            <a:ext cx="238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mkli-bioximia.ucoz.com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8" name="Picture 4" descr="Купить выгодно Levenhuk (Левенгук) D670T тринокуляр в интернет-магазине Video-sfera.net с доставкой по Москве и России!"/>
          <p:cNvPicPr>
            <a:picLocks noChangeAspect="1" noChangeArrowheads="1"/>
          </p:cNvPicPr>
          <p:nvPr/>
        </p:nvPicPr>
        <p:blipFill>
          <a:blip r:embed="rId3" cstate="print"/>
          <a:srcRect l="16331" r="15482"/>
          <a:stretch>
            <a:fillRect/>
          </a:stretch>
        </p:blipFill>
        <p:spPr bwMode="auto">
          <a:xfrm>
            <a:off x="285720" y="1071546"/>
            <a:ext cx="2209481" cy="324036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894161">
            <a:off x="2410608" y="2348000"/>
            <a:ext cx="2270769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0" name="Picture 6" descr="ЭРИТРОЦИТАРНЫЕ ИНДЕКСЫ - Трактовка результатов исследований, выполненных на гематологических анализатор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93096"/>
            <a:ext cx="3053902" cy="225771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79712" y="6488668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http://lib2.skachate.com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8091374">
            <a:off x="4129105" y="4868806"/>
            <a:ext cx="1744015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522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Красноярский государственный медицинский университет им. проф. В. Ф. Войно- Ясенецкого. Кафедра медицинской и биологической физики.  ИЗМЕНЕНИЕ ДИАМЕТРОВ ЭРИТРОЦИТОВ У ЛАБОРАТОРНЫХ МЫШЕЙ ПОД ДЕЙСТВИЕМ ЭЛЕКТРОМАГНИТНОГО ПОЛЯ СВЧ- ДИАПАЗОНА  Сербат Полина Евгеньевна (103 МКиУЗ)  Научный руководитель:  к. б. н. И. И. Моргулис</vt:lpstr>
      <vt:lpstr>Актуальность</vt:lpstr>
      <vt:lpstr>Электромагнитные волны СВЧ- диапазона и их действие на внутренние органы и кровь млекопитающих. </vt:lpstr>
      <vt:lpstr>Электромагнитные волны СВЧ- диапазона и их действие на мембраны </vt:lpstr>
      <vt:lpstr>Цель</vt:lpstr>
      <vt:lpstr>Задачи</vt:lpstr>
      <vt:lpstr>Методы исследования Изображение животных в эксперименте</vt:lpstr>
      <vt:lpstr>Методы исследования Установка для облучения лабораторных животных электромагнитным полем СВЧ-диапазона</vt:lpstr>
      <vt:lpstr>Методы исследования Определение диаметра эритроцитов</vt:lpstr>
      <vt:lpstr> Изменение внешнего диаметра эритроцитов периферической крови мышей</vt:lpstr>
      <vt:lpstr> </vt:lpstr>
      <vt:lpstr>Слайд 12</vt:lpstr>
      <vt:lpstr>Выводы: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МНЦИЭСО_308</dc:creator>
  <cp:lastModifiedBy>1</cp:lastModifiedBy>
  <cp:revision>36</cp:revision>
  <dcterms:created xsi:type="dcterms:W3CDTF">2015-04-10T14:28:43Z</dcterms:created>
  <dcterms:modified xsi:type="dcterms:W3CDTF">2015-04-11T07:38:29Z</dcterms:modified>
</cp:coreProperties>
</file>