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sldIdLst>
    <p:sldId id="256" r:id="rId2"/>
    <p:sldId id="257" r:id="rId3"/>
    <p:sldId id="276" r:id="rId4"/>
    <p:sldId id="291" r:id="rId5"/>
    <p:sldId id="277" r:id="rId6"/>
    <p:sldId id="293" r:id="rId7"/>
    <p:sldId id="292" r:id="rId8"/>
    <p:sldId id="316" r:id="rId9"/>
    <p:sldId id="317" r:id="rId10"/>
    <p:sldId id="296" r:id="rId11"/>
    <p:sldId id="307" r:id="rId12"/>
    <p:sldId id="281" r:id="rId13"/>
    <p:sldId id="312" r:id="rId14"/>
    <p:sldId id="318" r:id="rId15"/>
    <p:sldId id="315" r:id="rId16"/>
    <p:sldId id="298" r:id="rId17"/>
    <p:sldId id="301" r:id="rId18"/>
    <p:sldId id="29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8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47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2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5400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96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69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53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36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43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7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0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9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2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95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47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1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5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31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95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  <p:sldLayoutId id="214748374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849" y="1510509"/>
            <a:ext cx="11048301" cy="2509213"/>
          </a:xfrm>
        </p:spPr>
        <p:txBody>
          <a:bodyPr>
            <a:normAutofit/>
          </a:bodyPr>
          <a:lstStyle/>
          <a:p>
            <a:r>
              <a:rPr lang="ru-RU" b="0" i="0" dirty="0">
                <a:effectLst/>
                <a:latin typeface="tahoma" panose="020B0604030504040204" pitchFamily="34" charset="0"/>
              </a:rPr>
              <a:t>Типы речи и стили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Практика 26</a:t>
            </a:r>
          </a:p>
        </p:txBody>
      </p:sp>
    </p:spTree>
    <p:extLst>
      <p:ext uri="{BB962C8B-B14F-4D97-AF65-F5344CB8AC3E}">
        <p14:creationId xmlns:p14="http://schemas.microsoft.com/office/powerpoint/2010/main" val="23432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17336"/>
            <a:ext cx="9598777" cy="1507067"/>
          </a:xfrm>
        </p:spPr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316" y="1572126"/>
            <a:ext cx="11229473" cy="4658834"/>
          </a:xfrm>
        </p:spPr>
        <p:txBody>
          <a:bodyPr>
            <a:noAutofit/>
          </a:bodyPr>
          <a:lstStyle/>
          <a:p>
            <a:pPr algn="just"/>
            <a:r>
              <a:rPr lang="ru-RU" sz="2400" b="0" i="0" cap="none" dirty="0" smtClean="0">
                <a:effectLst/>
                <a:latin typeface="tahoma" panose="020B0604030504040204" pitchFamily="34" charset="0"/>
              </a:rPr>
              <a:t>Какие </a:t>
            </a:r>
            <a:r>
              <a:rPr lang="ru-RU" sz="2400" b="0" i="0" cap="none" dirty="0">
                <a:effectLst/>
                <a:latin typeface="tahoma" panose="020B0604030504040204" pitchFamily="34" charset="0"/>
              </a:rPr>
              <a:t>из перечисленных утверждений являются </a:t>
            </a:r>
            <a:r>
              <a:rPr lang="ru-RU" sz="2400" b="1" i="0" cap="none" dirty="0">
                <a:effectLst/>
                <a:latin typeface="tahoma" panose="020B0604030504040204" pitchFamily="34" charset="0"/>
              </a:rPr>
              <a:t>верными</a:t>
            </a:r>
            <a:r>
              <a:rPr lang="ru-RU" sz="2400" b="0" i="0" cap="none" dirty="0">
                <a:effectLst/>
                <a:latin typeface="tahoma" panose="020B0604030504040204" pitchFamily="34" charset="0"/>
              </a:rPr>
              <a:t>? Укажите номера ответов.</a:t>
            </a:r>
          </a:p>
          <a:p>
            <a:pPr algn="just"/>
            <a:r>
              <a:rPr lang="ru-RU" sz="2400" b="0" i="0" cap="none" dirty="0">
                <a:effectLst/>
                <a:latin typeface="tahoma" panose="020B0604030504040204" pitchFamily="34" charset="0"/>
              </a:rPr>
              <a:t>1) предложение 17 раскрывает, поясняет содержание предложения 16.</a:t>
            </a:r>
          </a:p>
          <a:p>
            <a:pPr algn="just"/>
            <a:r>
              <a:rPr lang="ru-RU" sz="2400" b="0" i="0" cap="none" dirty="0">
                <a:effectLst/>
                <a:latin typeface="tahoma" panose="020B0604030504040204" pitchFamily="34" charset="0"/>
              </a:rPr>
              <a:t>2) в предложениях 20–22 представлено рассуждение.</a:t>
            </a:r>
          </a:p>
          <a:p>
            <a:pPr algn="just"/>
            <a:r>
              <a:rPr lang="ru-RU" sz="2400" b="0" i="0" cap="none" dirty="0">
                <a:effectLst/>
                <a:latin typeface="tahoma" panose="020B0604030504040204" pitchFamily="34" charset="0"/>
              </a:rPr>
              <a:t>3) в предложении 36 представлено повествование.</a:t>
            </a:r>
          </a:p>
          <a:p>
            <a:pPr algn="just"/>
            <a:r>
              <a:rPr lang="ru-RU" sz="2400" b="0" i="0" cap="none" dirty="0">
                <a:effectLst/>
                <a:latin typeface="tahoma" panose="020B0604030504040204" pitchFamily="34" charset="0"/>
              </a:rPr>
              <a:t>4) предложения 48–49 указывают на следствие того, о чём говорится в предложениях 46–47.</a:t>
            </a:r>
          </a:p>
          <a:p>
            <a:pPr algn="just"/>
            <a:r>
              <a:rPr lang="ru-RU" sz="2400" b="0" i="0" cap="none" dirty="0">
                <a:effectLst/>
                <a:latin typeface="tahoma" panose="020B0604030504040204" pitchFamily="34" charset="0"/>
              </a:rPr>
              <a:t>5) в предложении 67 представлено рассуждение.</a:t>
            </a:r>
            <a:endParaRPr lang="ru-RU" sz="2400" b="0" i="0" dirty="0"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2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3999"/>
            <a:ext cx="12192000" cy="4658834"/>
          </a:xfrm>
        </p:spPr>
        <p:txBody>
          <a:bodyPr>
            <a:noAutofit/>
          </a:bodyPr>
          <a:lstStyle/>
          <a:p>
            <a:pPr algn="just"/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1.(16)Видал, как они к празднику детей любят позабавить. (17)Принесут ёлку, уберут её свечками да гостинцами, а ребятки-то ихние просто даже скачут от радости!..</a:t>
            </a:r>
          </a:p>
          <a:p>
            <a:pPr algn="just"/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2.(20)По двору, там и сям, были разбросаны деревянные домики, занесённые снегом, забитые досками. (21)С ранней весны и до глубокой осени через город проходили переселенцы. (22)Их бывало так много, и так они были бедны, что добрые люди выстроили им эти домики, которые сторожил Митрич.</a:t>
            </a:r>
          </a:p>
          <a:p>
            <a:pPr algn="just"/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3.(36)Митрич принёс ёлку, топором заострил конец; потом приладил её, чтобы стояла, и, когда всё было готово, потащил её к детям в барак.</a:t>
            </a:r>
          </a:p>
          <a:p>
            <a:pPr algn="just"/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(46)Как только стемнело, ёлку зажгли. (47)Запахло топлёным воском, смолою и зеленью. (48)Всегда угрюмые и задумчивые, дети радостно закричали, глядя на огоньки. (49)Глаза их оживились, личики зарумянились.</a:t>
            </a:r>
          </a:p>
          <a:p>
            <a:pPr algn="just"/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5.(67)Дети радостно закричали и бросились к ёлке, а Митрич, умилившись чуть не до слёз, шепнул Аграфене.</a:t>
            </a:r>
          </a:p>
          <a:p>
            <a:pPr algn="just"/>
            <a:endParaRPr lang="ru-RU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8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791" y="1357793"/>
            <a:ext cx="10876417" cy="4142414"/>
          </a:xfrm>
        </p:spPr>
        <p:txBody>
          <a:bodyPr>
            <a:normAutofit/>
          </a:bodyPr>
          <a:lstStyle/>
          <a:p>
            <a:pPr algn="just"/>
            <a:r>
              <a:rPr lang="ru-RU" sz="2400" b="0" i="0" cap="none" dirty="0">
                <a:effectLst/>
                <a:latin typeface="tahoma" panose="020B0604030504040204" pitchFamily="34" charset="0"/>
              </a:rPr>
              <a:t>1) в предложениях 2-3 представлено рассуждение.</a:t>
            </a:r>
          </a:p>
          <a:p>
            <a:pPr algn="just"/>
            <a:r>
              <a:rPr lang="ru-RU" sz="2400" b="0" i="0" cap="none" dirty="0">
                <a:effectLst/>
                <a:latin typeface="tahoma" panose="020B0604030504040204" pitchFamily="34" charset="0"/>
              </a:rPr>
              <a:t>2) в предложениях 11-14 представлено повествование.</a:t>
            </a:r>
          </a:p>
          <a:p>
            <a:pPr algn="just"/>
            <a:r>
              <a:rPr lang="ru-RU" sz="2400" b="0" i="0" cap="none" dirty="0">
                <a:effectLst/>
                <a:latin typeface="tahoma" panose="020B0604030504040204" pitchFamily="34" charset="0"/>
              </a:rPr>
              <a:t>3) предложения 22-24 поясняют содержание предложения 20.</a:t>
            </a:r>
          </a:p>
          <a:p>
            <a:pPr algn="just"/>
            <a:r>
              <a:rPr lang="ru-RU" sz="2400" b="0" i="0" cap="none" dirty="0">
                <a:effectLst/>
                <a:latin typeface="tahoma" panose="020B0604030504040204" pitchFamily="34" charset="0"/>
              </a:rPr>
              <a:t>4) предложения 20-22 включают повествование.</a:t>
            </a:r>
          </a:p>
          <a:p>
            <a:pPr algn="just"/>
            <a:r>
              <a:rPr lang="ru-RU" sz="2400" b="0" i="0" cap="none" dirty="0">
                <a:effectLst/>
                <a:latin typeface="tahoma" panose="020B0604030504040204" pitchFamily="34" charset="0"/>
              </a:rPr>
              <a:t>5) в предложениях 28-29 представлено описание.</a:t>
            </a:r>
          </a:p>
        </p:txBody>
      </p:sp>
    </p:spTree>
    <p:extLst>
      <p:ext uri="{BB962C8B-B14F-4D97-AF65-F5344CB8AC3E}">
        <p14:creationId xmlns:p14="http://schemas.microsoft.com/office/powerpoint/2010/main" val="458510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4189"/>
            <a:ext cx="11367083" cy="5866025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+mj-lt"/>
              <a:buAutoNum type="arabicPeriod"/>
            </a:pPr>
            <a:r>
              <a:rPr lang="ru-RU" sz="2800" b="0" cap="none" dirty="0">
                <a:effectLst/>
                <a:latin typeface="tahoma" panose="020B0604030504040204" pitchFamily="34" charset="0"/>
              </a:rPr>
              <a:t>(2)Мне было шесть лет, когда на кучу старого тряпья я выменял у старьёвщика рыболовные крючки. (3)Получив три желанных крючка, я сразу же начал ладить удочку.</a:t>
            </a:r>
          </a:p>
          <a:p>
            <a:pPr algn="just">
              <a:buFont typeface="+mj-lt"/>
              <a:buAutoNum type="arabicPeriod"/>
            </a:pPr>
            <a:r>
              <a:rPr lang="ru-RU" sz="2800" b="0" cap="none" dirty="0">
                <a:effectLst/>
                <a:latin typeface="tahoma" panose="020B0604030504040204" pitchFamily="34" charset="0"/>
              </a:rPr>
              <a:t>(11)С этого раза я решил попробовать ловить резвую рыбку. (12)И с первого раза поймал одиннадцать </a:t>
            </a:r>
            <a:r>
              <a:rPr lang="ru-RU" sz="2800" b="0" cap="none" dirty="0" err="1">
                <a:effectLst/>
                <a:latin typeface="tahoma" panose="020B0604030504040204" pitchFamily="34" charset="0"/>
              </a:rPr>
              <a:t>столбунов</a:t>
            </a:r>
            <a:r>
              <a:rPr lang="ru-RU" sz="2800" b="0" cap="none" dirty="0">
                <a:effectLst/>
                <a:latin typeface="tahoma" panose="020B0604030504040204" pitchFamily="34" charset="0"/>
              </a:rPr>
              <a:t>! (13)Весь улов я принёс домой в стеклянной банке живым. (14)Мама решила зажарить эту добычу и очень хвалила вкус рыбок.</a:t>
            </a:r>
          </a:p>
          <a:p>
            <a:pPr algn="just">
              <a:buFont typeface="+mj-lt"/>
              <a:buAutoNum type="arabicPeriod"/>
            </a:pPr>
            <a:r>
              <a:rPr lang="ru-RU" sz="2800" b="0" cap="none" dirty="0">
                <a:effectLst/>
                <a:latin typeface="tahoma" panose="020B0604030504040204" pitchFamily="34" charset="0"/>
              </a:rPr>
              <a:t>(22)Весь поход занял две недели. (23)Я ночевал в деревнях и в стогах возле речки. (24)</a:t>
            </a:r>
            <a:r>
              <a:rPr lang="ru-RU" sz="2800" cap="none" dirty="0">
                <a:latin typeface="tahoma" panose="020B0604030504040204" pitchFamily="34" charset="0"/>
              </a:rPr>
              <a:t>П</a:t>
            </a:r>
            <a:r>
              <a:rPr lang="ru-RU" sz="2800" b="0" cap="none" dirty="0">
                <a:effectLst/>
                <a:latin typeface="tahoma" panose="020B0604030504040204" pitchFamily="34" charset="0"/>
              </a:rPr>
              <a:t>осидел с удочкой в местах, знакомых с детства, говорил со стариками, узнал: после войны в воронежских и липецких местах исчезло больше трёхсот маленьких речек.</a:t>
            </a:r>
          </a:p>
          <a:p>
            <a:pPr algn="just">
              <a:buFont typeface="+mj-lt"/>
              <a:buAutoNum type="arabicPeriod"/>
            </a:pPr>
            <a:r>
              <a:rPr lang="ru-RU" sz="2800" b="0" cap="none" dirty="0">
                <a:effectLst/>
                <a:latin typeface="tahoma" panose="020B0604030504040204" pitchFamily="34" charset="0"/>
              </a:rPr>
              <a:t>(20)В 1970 году я решил пройти речку от истока до устья (150 километров) пешком. (21)И прошёл. (22)</a:t>
            </a:r>
            <a:r>
              <a:rPr lang="ru-RU" sz="2800" cap="none" dirty="0">
                <a:latin typeface="tahoma" panose="020B0604030504040204" pitchFamily="34" charset="0"/>
              </a:rPr>
              <a:t>В</a:t>
            </a:r>
            <a:r>
              <a:rPr lang="ru-RU" sz="2800" b="0" cap="none" dirty="0">
                <a:effectLst/>
                <a:latin typeface="tahoma" panose="020B0604030504040204" pitchFamily="34" charset="0"/>
              </a:rPr>
              <a:t>есь поход занял две недели.</a:t>
            </a:r>
          </a:p>
          <a:p>
            <a:pPr algn="just">
              <a:buFont typeface="+mj-lt"/>
              <a:buAutoNum type="arabicPeriod"/>
            </a:pPr>
            <a:r>
              <a:rPr lang="ru-RU" sz="2800" b="0" cap="none" dirty="0">
                <a:effectLst/>
                <a:latin typeface="tahoma" panose="020B0604030504040204" pitchFamily="34" charset="0"/>
              </a:rPr>
              <a:t>(28)«вы написали не только о своей речке, но и о нашей тоже». (29)Везде были одинаковые причины исчезновения речек…</a:t>
            </a:r>
          </a:p>
        </p:txBody>
      </p:sp>
    </p:spTree>
    <p:extLst>
      <p:ext uri="{BB962C8B-B14F-4D97-AF65-F5344CB8AC3E}">
        <p14:creationId xmlns:p14="http://schemas.microsoft.com/office/powerpoint/2010/main" val="3197345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11" y="834189"/>
            <a:ext cx="10949072" cy="5866025"/>
          </a:xfrm>
        </p:spPr>
        <p:txBody>
          <a:bodyPr>
            <a:normAutofit/>
          </a:bodyPr>
          <a:lstStyle/>
          <a:p>
            <a:pPr algn="just"/>
            <a:r>
              <a:rPr lang="ru-RU" sz="2400" b="0" i="0" cap="none" dirty="0">
                <a:effectLst/>
                <a:latin typeface="tahoma" panose="020B0604030504040204" pitchFamily="34" charset="0"/>
              </a:rPr>
              <a:t>1) в предложениях 10–13 представлено повествование.</a:t>
            </a:r>
          </a:p>
          <a:p>
            <a:pPr algn="just"/>
            <a:r>
              <a:rPr lang="ru-RU" sz="2400" b="0" i="0" cap="none" dirty="0">
                <a:effectLst/>
                <a:latin typeface="tahoma" panose="020B0604030504040204" pitchFamily="34" charset="0"/>
              </a:rPr>
              <a:t>2) в предложении 19 представлено повествование.</a:t>
            </a:r>
          </a:p>
          <a:p>
            <a:pPr algn="just"/>
            <a:r>
              <a:rPr lang="ru-RU" sz="2400" b="0" i="0" cap="none" dirty="0">
                <a:effectLst/>
                <a:latin typeface="tahoma" panose="020B0604030504040204" pitchFamily="34" charset="0"/>
              </a:rPr>
              <a:t>3) в предложениях 30–31 представлено описание.</a:t>
            </a:r>
          </a:p>
          <a:p>
            <a:pPr algn="just"/>
            <a:r>
              <a:rPr lang="ru-RU" sz="2400" b="0" i="0" cap="none" dirty="0">
                <a:effectLst/>
                <a:latin typeface="tahoma" panose="020B0604030504040204" pitchFamily="34" charset="0"/>
              </a:rPr>
              <a:t>4) предложение 47 указывает на следствие того, о чём говорится в предложении 46.</a:t>
            </a:r>
          </a:p>
          <a:p>
            <a:pPr algn="just"/>
            <a:r>
              <a:rPr lang="ru-RU" sz="2400" b="0" i="0" cap="none" dirty="0">
                <a:effectLst/>
                <a:latin typeface="tahoma" panose="020B0604030504040204" pitchFamily="34" charset="0"/>
              </a:rPr>
              <a:t>5) в предложениях 61–62 представлено повествование.</a:t>
            </a:r>
          </a:p>
        </p:txBody>
      </p:sp>
    </p:spTree>
    <p:extLst>
      <p:ext uri="{BB962C8B-B14F-4D97-AF65-F5344CB8AC3E}">
        <p14:creationId xmlns:p14="http://schemas.microsoft.com/office/powerpoint/2010/main" val="3622448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613F0B-FE70-6588-088E-9A439CB09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010653"/>
            <a:ext cx="10364452" cy="522883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200" b="0" i="1" dirty="0">
                <a:effectLst/>
                <a:latin typeface="tahoma" panose="020B0604030504040204" pitchFamily="34" charset="0"/>
              </a:rPr>
              <a:t>1</a:t>
            </a:r>
            <a:r>
              <a:rPr lang="ru-RU" sz="3200" b="0" i="1" cap="none" dirty="0">
                <a:effectLst/>
                <a:latin typeface="tahoma" panose="020B0604030504040204" pitchFamily="34" charset="0"/>
              </a:rPr>
              <a:t>.(10)Гляжу я на них – и сердце кровью обливается: эх, думаю, неправильно!.. (11)Известно, сироты... (12)Ни матери, ни отца, ни родных... (13)Нескладно!..</a:t>
            </a:r>
            <a:endParaRPr lang="ru-RU" sz="3200" b="0" i="0" cap="none" dirty="0"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3200" b="0" i="1" cap="none" dirty="0">
                <a:effectLst/>
                <a:latin typeface="tahoma" panose="020B0604030504040204" pitchFamily="34" charset="0"/>
              </a:rPr>
              <a:t>2.(19)Митрич весело подмигнул, чмокнул губами и вышел во двор.</a:t>
            </a:r>
            <a:endParaRPr lang="ru-RU" sz="3200" b="0" i="0" cap="none" dirty="0"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3200" b="0" i="1" cap="none" dirty="0">
                <a:effectLst/>
                <a:latin typeface="tahoma" panose="020B0604030504040204" pitchFamily="34" charset="0"/>
              </a:rPr>
              <a:t>3.(30)Вернувшись домой, Митрич ни слова не сказал жене, а только посмеивался молча да, поглядывая на монету, придумывал, когда и как всё устроить.(31)«</a:t>
            </a:r>
            <a:r>
              <a:rPr lang="ru-RU" sz="3200" i="1" cap="none" dirty="0">
                <a:latin typeface="tahoma" panose="020B0604030504040204" pitchFamily="34" charset="0"/>
              </a:rPr>
              <a:t>В</a:t>
            </a:r>
            <a:r>
              <a:rPr lang="ru-RU" sz="3200" b="0" i="1" cap="none" dirty="0">
                <a:effectLst/>
                <a:latin typeface="tahoma" panose="020B0604030504040204" pitchFamily="34" charset="0"/>
              </a:rPr>
              <a:t>осемь детей, – рассуждал Митрич, загибая на руках корявые пальцы, – стало быть, восемь конфет...»</a:t>
            </a:r>
            <a:endParaRPr lang="ru-RU" sz="3200" b="0" i="0" cap="none" dirty="0"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3200" b="0" i="1" cap="none" dirty="0">
                <a:effectLst/>
                <a:latin typeface="tahoma" panose="020B0604030504040204" pitchFamily="34" charset="0"/>
              </a:rPr>
              <a:t>4. (46)Как только стемнело, ёлку зажгли. (47)Запахло топлёным воском, смолою и зеленью.</a:t>
            </a:r>
            <a:endParaRPr lang="ru-RU" sz="3200" b="0" i="0" cap="none" dirty="0"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3200" b="0" i="1" cap="none" dirty="0">
                <a:effectLst/>
                <a:latin typeface="tahoma" panose="020B0604030504040204" pitchFamily="34" charset="0"/>
              </a:rPr>
              <a:t>5.(61)А после Митрич взял гармонику и, позабыв свою старость, вместе с детьми пустился плясать. (</a:t>
            </a:r>
            <a:r>
              <a:rPr lang="ru-RU" sz="3200" b="0" i="1" cap="none" dirty="0" smtClean="0">
                <a:effectLst/>
                <a:latin typeface="tahoma" panose="020B0604030504040204" pitchFamily="34" charset="0"/>
              </a:rPr>
              <a:t>62)Дети </a:t>
            </a:r>
            <a:r>
              <a:rPr lang="ru-RU" sz="3200" b="0" i="1" cap="none" dirty="0">
                <a:effectLst/>
                <a:latin typeface="tahoma" panose="020B0604030504040204" pitchFamily="34" charset="0"/>
              </a:rPr>
              <a:t>прыгали, весело визжали и кружились, и Митрич не отставал от них.</a:t>
            </a:r>
            <a:endParaRPr lang="ru-RU" sz="3200" b="0" i="0" cap="none" dirty="0">
              <a:effectLst/>
              <a:latin typeface="tahoma" panose="020B0604030504040204" pitchFamily="34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62487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17337"/>
            <a:ext cx="10545262" cy="670938"/>
          </a:xfrm>
        </p:spPr>
        <p:txBody>
          <a:bodyPr/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875213"/>
            <a:ext cx="11117179" cy="5969725"/>
          </a:xfrm>
        </p:spPr>
        <p:txBody>
          <a:bodyPr>
            <a:normAutofit fontScale="92500" lnSpcReduction="10000"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4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Укажите стиль текстов. Докажите.</a:t>
            </a:r>
          </a:p>
          <a:p>
            <a:pPr marL="457200" indent="457200" algn="just">
              <a:lnSpc>
                <a:spcPct val="107000"/>
              </a:lnSpc>
            </a:pPr>
            <a:r>
              <a:rPr lang="ru-RU" sz="24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Исходя из результатов эксперимента, можно сделать заключение, что объект имеет мягкую однородную структуру, свободно пропускает свет и может изменять ряд своих параметров при воздействии на него разности потенциалов в диапазоне от 5 до 33 000 В. Исследования также показали, что объект необратимо изменяет свою молекулярную структуру под воздействием температуры свыше 300 К. При механическом воздействии на объект с силой до 1000 Н видимых изменений в структуре не наблюдается.</a:t>
            </a:r>
          </a:p>
          <a:p>
            <a:pPr marL="457200" indent="457200" algn="just">
              <a:lnSpc>
                <a:spcPct val="107000"/>
              </a:lnSpc>
            </a:pPr>
            <a:r>
              <a:rPr lang="ru-RU" sz="24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Сидорович плохо спал ночью, то и дело, просыпаясь под раскаты грома и сверкание молний. Это была одна из тех ужасных ночей, когда хочется закутаться под одеяло, высунув нос для притока воздуха, и представлять что ты в шалаше в дикой степи за сотни километров до ближайшего города.</a:t>
            </a:r>
          </a:p>
          <a:p>
            <a:pPr marL="457200" indent="457200" algn="just">
              <a:lnSpc>
                <a:spcPct val="107000"/>
              </a:lnSpc>
            </a:pPr>
            <a:r>
              <a:rPr lang="ru-RU" sz="24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Вдруг откуда ни возьмись Сидоровичу по уху проехалась ладонь спавшей рядом жены:</a:t>
            </a:r>
          </a:p>
          <a:p>
            <a:pPr marL="457200" indent="457200" algn="just">
              <a:lnSpc>
                <a:spcPct val="107000"/>
              </a:lnSpc>
            </a:pPr>
            <a:r>
              <a:rPr lang="ru-RU" sz="24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Спи уже, путешественник, – простонала она, сонно причмокивая языком.</a:t>
            </a:r>
          </a:p>
          <a:p>
            <a:pPr marL="457200" indent="457200" algn="just">
              <a:lnSpc>
                <a:spcPct val="107000"/>
              </a:lnSpc>
            </a:pPr>
            <a:r>
              <a:rPr lang="ru-RU" sz="24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Сидорович обиженно отвернулся, надувшись. Он думал о Тайге…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126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442" y="461096"/>
            <a:ext cx="11855116" cy="5651518"/>
          </a:xfrm>
        </p:spPr>
        <p:txBody>
          <a:bodyPr>
            <a:no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4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Вы когда-нибудь задумывались о том, что было бы, если бы Земля поменялась местами с Юпитером? Я серьезно! Возникли бы Новые Васюки на его кольцах? Конечно нет! Они же из газа! Неужели вы хоть на минуту купились на такую откровенную чушь? В жизни не поверю! А если бы Луна упала в Тихий Океан, на сколько бы поднялся его уровень? Вы, наверное, думаете, что я – редкий зануда, но, если я не задам эти вопросы, то кто?</a:t>
            </a:r>
          </a:p>
          <a:p>
            <a:pPr marL="457200" indent="457200" algn="just">
              <a:lnSpc>
                <a:spcPct val="107000"/>
              </a:lnSpc>
            </a:pPr>
            <a:r>
              <a:rPr lang="ru-RU" sz="24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Как передает наш корреспондент, вчера над центральными районами Пензенской области прошла небывалой силы гроза. В ряде мест были повалены телеграфные столбы, порваны провода, с корнем вырваны столетние деревья. В двух деревнях возникли пожары в результате удара молнии.</a:t>
            </a:r>
          </a:p>
          <a:p>
            <a:pPr marL="457200" indent="457200" algn="just">
              <a:lnSpc>
                <a:spcPct val="107000"/>
              </a:lnSpc>
            </a:pPr>
            <a:r>
              <a:rPr lang="ru-RU" sz="24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Я, Иванов Иван Иванович, выражаю свою искреннюю благодарность сотрудникам компании ООО «Пример», в частности, Сидорову С.С. и Петрову В.В. за высокий уровень качества обслуживания и оперативное урегулирование всех спорных моментов прямо на месте. И прошу поощрить их в соответствии с условиями коллективного договора ООО «Пример»</a:t>
            </a:r>
            <a:endParaRPr lang="ru-RU" sz="2800" cap="none" dirty="0"/>
          </a:p>
        </p:txBody>
      </p:sp>
    </p:spTree>
    <p:extLst>
      <p:ext uri="{BB962C8B-B14F-4D97-AF65-F5344CB8AC3E}">
        <p14:creationId xmlns:p14="http://schemas.microsoft.com/office/powerpoint/2010/main" val="3958829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1AFFA-BDBD-FDA9-36D1-46145C6F0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00446"/>
            <a:ext cx="8534400" cy="681587"/>
          </a:xfrm>
        </p:spPr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E42AF1-80A5-CE7B-F85F-EBDCC8EEE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4" y="850232"/>
            <a:ext cx="11429999" cy="60077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i="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статью Ч.Т Айтматова «Душа и ум» и определите тип текста и его функционально-стилевую принадлежность. Какова главная мысль текста? Выделите в тексте композиционные части: тезис, аргументы и вывод. Какие средства выразительности использует автор при аргументации своей позиции?</a:t>
            </a:r>
          </a:p>
          <a:p>
            <a:pPr algn="just"/>
            <a:r>
              <a:rPr lang="ru-RU" b="0" i="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Удивительно, что во всей мировой литературе самые пронзительные, самые потрясающие образы людей с прекрасной душой обязательно связаны с тем, что они умственно неполноценны. Таков Дон Кихот Сервантеса, князь Мышкин в «Идиоте» Достоевского, таковы «Старосветские помещики» Гоголя, «простая душа» Флобера, Герасим в «Муму» Тургенева, Матрёна в «</a:t>
            </a:r>
            <a:r>
              <a:rPr lang="ru-RU" b="0" i="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Матрёнином</a:t>
            </a:r>
            <a:r>
              <a:rPr lang="ru-RU" b="0" i="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дворе» Солженицына.</a:t>
            </a:r>
          </a:p>
          <a:p>
            <a:pPr algn="just"/>
            <a:r>
              <a:rPr lang="ru-RU" b="0" i="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о них ли сказано в писании, что нищие духом первыми войдут в царство небесное? Но почему именно они отличаются такой привлекательной силой? Не потому ли, что нормальный развитый ум обладает способностью к самозащите. Что бы мы ни говорили, развитый ум прежде всего развивается для самозащиты. Кроме того, множеством вопросов, возникающих в нём, он невольно отвлекает душу от её главного дела.</a:t>
            </a:r>
          </a:p>
          <a:p>
            <a:pPr algn="just"/>
            <a:r>
              <a:rPr lang="ru-RU" b="0" i="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только эти люди, безоружные и беспомощные, как дети, брошенные в наш звериный мир, творят единственное, что они могут: любовь, добро. И они обречены погибнуть. И тут мы, так сказать, умственно полноценные люди, потрясаясь и выпрямляясь, хотя бы на время, догадываемся, что именно они лучше всех выполняли главное предназначение человека в этом мире — творить добро. А если это так, они-то и были самыми умными людьми — умом сердца.</a:t>
            </a:r>
          </a:p>
          <a:p>
            <a:pPr algn="just"/>
            <a:r>
              <a:rPr lang="ru-RU" b="0" i="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таком случае слава и уму писателей, создавших образы этих людей, как знак преклонения перед ними, как знак </a:t>
            </a:r>
            <a:r>
              <a:rPr lang="ru-RU" b="0" i="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несуетности</a:t>
            </a:r>
            <a:r>
              <a:rPr lang="ru-RU" b="0" i="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0" i="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ненапрасности</a:t>
            </a:r>
            <a:r>
              <a:rPr lang="ru-RU" b="0" i="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своего ума.</a:t>
            </a:r>
          </a:p>
        </p:txBody>
      </p:sp>
    </p:spTree>
    <p:extLst>
      <p:ext uri="{BB962C8B-B14F-4D97-AF65-F5344CB8AC3E}">
        <p14:creationId xmlns:p14="http://schemas.microsoft.com/office/powerpoint/2010/main" val="298387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791" y="298338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Основные определения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0133" y="1035633"/>
            <a:ext cx="10374075" cy="5651518"/>
          </a:xfrm>
        </p:spPr>
        <p:txBody>
          <a:bodyPr>
            <a:normAutofit/>
          </a:bodyPr>
          <a:lstStyle/>
          <a:p>
            <a:pPr algn="just"/>
            <a:r>
              <a:rPr lang="ru-RU" sz="3200" b="1" cap="none" dirty="0"/>
              <a:t>Стилистика </a:t>
            </a:r>
            <a:r>
              <a:rPr lang="ru-RU" sz="3200" cap="none" dirty="0"/>
              <a:t>– раздел науки о языке, изучающий стили языка и стили речи, а также изобразительно-выразительные средства.</a:t>
            </a:r>
          </a:p>
          <a:p>
            <a:pPr algn="just"/>
            <a:endParaRPr lang="ru-RU" sz="3200" cap="none" dirty="0"/>
          </a:p>
          <a:p>
            <a:pPr algn="just"/>
            <a:r>
              <a:rPr lang="ru-RU" sz="3200" b="1" cap="none" dirty="0"/>
              <a:t>Типы речи </a:t>
            </a:r>
            <a:r>
              <a:rPr lang="ru-RU" sz="3200" cap="none" dirty="0"/>
              <a:t>– это способ изложения, который выбирает автор текста.</a:t>
            </a:r>
          </a:p>
        </p:txBody>
      </p:sp>
    </p:spTree>
    <p:extLst>
      <p:ext uri="{BB962C8B-B14F-4D97-AF65-F5344CB8AC3E}">
        <p14:creationId xmlns:p14="http://schemas.microsoft.com/office/powerpoint/2010/main" val="860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Описание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0" y="1048696"/>
            <a:ext cx="10876417" cy="5651518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b="1" cap="none" dirty="0"/>
              <a:t>Описание</a:t>
            </a:r>
            <a:r>
              <a:rPr lang="ru-RU" sz="2800" cap="none" dirty="0"/>
              <a:t> – это тип речи, при помощи которого изображается какое-либо явление действительности путем перечисления его постоянных или одновременно присутствующих признаков или действий (содержание описания можно передать на одном кадре фотоаппарата).</a:t>
            </a:r>
          </a:p>
          <a:p>
            <a:pPr algn="just"/>
            <a:r>
              <a:rPr lang="ru-RU" sz="2800" cap="none" dirty="0"/>
              <a:t>В описании больше всего используются слова, обозначающие качества, свойства предметов (существительные, прилагательные, наречия).</a:t>
            </a:r>
          </a:p>
          <a:p>
            <a:pPr algn="just"/>
            <a:r>
              <a:rPr lang="ru-RU" sz="2800" cap="none" dirty="0"/>
              <a:t>Глаголы чаще употребляются в форме несовершенного вида прошедшего времени, а для особой наглядности, изобразительности описания – и в форме настоящего времени. Широко используются синонимы – определения (согласованные и несогласованные) и назывные предложения.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6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1719EB0-2D3F-AC0F-CE90-0FCE888C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389" y="396624"/>
            <a:ext cx="9438355" cy="913063"/>
          </a:xfrm>
        </p:spPr>
        <p:txBody>
          <a:bodyPr>
            <a:normAutofit/>
          </a:bodyPr>
          <a:lstStyle/>
          <a:p>
            <a:r>
              <a:rPr lang="ru-RU" dirty="0"/>
              <a:t>повествование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02A528F-659B-64A5-47FF-937D64F40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21" y="1604211"/>
            <a:ext cx="11277599" cy="50211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b="1" cap="none" dirty="0">
                <a:solidFill>
                  <a:schemeClr val="tx1"/>
                </a:solidFill>
              </a:rPr>
              <a:t>Повествование</a:t>
            </a:r>
            <a:r>
              <a:rPr lang="ru-RU" sz="3200" cap="none" dirty="0">
                <a:solidFill>
                  <a:schemeClr val="tx1"/>
                </a:solidFill>
              </a:rPr>
              <a:t> – это тип речи, при помощи которого рассказывается о каких-либо событиях в их временной последовательности; сообщается о последовательно сменяющих друг друга действиях или событиях (содержание повествования можно передать лишь на нескольких кадрах фотоаппарата).</a:t>
            </a:r>
          </a:p>
          <a:p>
            <a:pPr algn="just"/>
            <a:endParaRPr lang="ru-RU" sz="3200" cap="none" dirty="0">
              <a:solidFill>
                <a:schemeClr val="tx1"/>
              </a:solidFill>
            </a:endParaRPr>
          </a:p>
          <a:p>
            <a:pPr algn="just"/>
            <a:r>
              <a:rPr lang="ru-RU" sz="3200" cap="none" dirty="0">
                <a:solidFill>
                  <a:schemeClr val="tx1"/>
                </a:solidFill>
              </a:rPr>
              <a:t>В текстах повествовательного типа особая роль принадлежит глаголам, особенно в форме прошедшего времени несовершенного вида (приехал, увидел, разработал и т. д.).</a:t>
            </a: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7823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791" y="140368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рассуждение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8046" y="1090863"/>
            <a:ext cx="10435905" cy="562676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200" b="1" cap="none" dirty="0"/>
              <a:t>Рассуждение</a:t>
            </a:r>
            <a:r>
              <a:rPr lang="ru-RU" sz="3200" cap="none" dirty="0"/>
              <a:t> – это тип речи, при помощи которого доказывается или объясняется какое-либо положение, мысль; говорится о причинах и следствиях событий и явлений, оценках и чувствах (о том, что нельзя сфотографировать).</a:t>
            </a:r>
          </a:p>
          <a:p>
            <a:pPr algn="just"/>
            <a:r>
              <a:rPr lang="ru-RU" sz="3200" cap="none" dirty="0"/>
              <a:t>В текстах-рассуждениях особая роль принадлежит вводным словам, указывающим на связь мыслей, последовательность изложения (во-первых, во-вторых, итак, таким образом, следовательно, с одной стороны, с другой стороны), а также подчинительным союзам со значением причины, следствия, уступки (для того чтобы, вследствие того чтобы, так как, хотя, несмотря на то что и т. д.). Рассуждение помогает автору сделать мысль более ясной и четкой, а позицию — более убедительной.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5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-59501"/>
            <a:ext cx="11251115" cy="1507067"/>
          </a:xfrm>
        </p:spPr>
        <p:txBody>
          <a:bodyPr>
            <a:normAutofit/>
          </a:bodyPr>
          <a:lstStyle/>
          <a:p>
            <a:r>
              <a:rPr lang="ru-RU" sz="3200" dirty="0"/>
              <a:t>Функциональный стиль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495" y="1227909"/>
            <a:ext cx="10885671" cy="5527986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800" b="1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Функциональный стиль речи </a:t>
            </a:r>
            <a:r>
              <a:rPr lang="ru-RU" sz="2800" cap="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представляет собой определенную систему языка, которая отвечает за цели и условия общения в определенной сфере и сочетает в себе совокупность стилистических языковых средств. По своей сущности функциональные стили неоднородные, они отличаются друг от друга четко определенной жанровой разновидностью, терминологией и литературной подачей.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69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BCFAB-3150-F22C-6E7F-87115D32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8875" y="210744"/>
            <a:ext cx="8534400" cy="1507067"/>
          </a:xfrm>
        </p:spPr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D0D3FE-9D68-8014-9C6E-B26A8B17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1459832"/>
            <a:ext cx="11630526" cy="512210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тип речи. Докажите.</a:t>
            </a:r>
          </a:p>
          <a:p>
            <a:pPr algn="just"/>
            <a:r>
              <a:rPr lang="ru-RU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 улице шёл мужчина в черном драповом пальто и шляпе с узкими полями. В руках у него был кожаный портфель</a:t>
            </a:r>
            <a:r>
              <a:rPr lang="ru-RU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</a:t>
            </a:r>
            <a:r>
              <a:rPr lang="ru-RU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Этот сорт яблок характеризуется крупными, до 300 грамм, плодами. Цвет зрелого плода может быть от светло-зеленого до бело-жёлтого. 3. В то утро я выпила чашку крепкого чая, приняла ванну с клубничной пеной, оделась, сделала макияж с особой тщательностью и вышла в половине девятого. Шёл снег, автобуса не было 15 минут. 4. Выучить иностранный язык не так уж сложно. Главное — это терпение и регулярные занятия. Без них никак. В практике помогает общение с носителями языка. 5. Ночью поднялся сильный ветер и пошел дождь. Он тихо барабанил по крыше и стекал по стеклу, превращая мир за окном в размытое пятно. 6. Дождь шел третий день. Серый, мелкий и вредный. Непредсказуемый, как низкое седое небо. Нескончаемый. Бесконечный.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32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BCFAB-3150-F22C-6E7F-87115D32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8875" y="210744"/>
            <a:ext cx="8534400" cy="1507067"/>
          </a:xfrm>
        </p:spPr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D0D3FE-9D68-8014-9C6E-B26A8B17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1187116"/>
            <a:ext cx="11630526" cy="539482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тип речи. Докажите.</a:t>
            </a:r>
          </a:p>
          <a:p>
            <a:pPr algn="just"/>
            <a:r>
              <a:rPr lang="ru-RU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Итак, пройдет ночь, и отшумит дождь, отгремит гром. И что дальше? Опять – изнуряющий зной душного лета? Опять – раскаленный асфальт? Опять – задыхающийся в пыли город? 8. На вид моему знакомому было пятьдесят. Это был плотный, среднего роста мужчина, одетый в вышитую косоворотку и брюки навыпуск. 9. Лампы стран­ные, печи как в деревне, толь­ко наряд­ные полос­ки на них из раз­но­цвет­ных пли­ток. На сте­нах висят фото­гра­фии и кар­ти­ны. А на вто­рой этаж ведет лесен­ка, да не про­стая, а закру­чен­ная, как куд­ря­вая прядь. 10. Громовые рас­ка­ты лопа­ю­щих­ся ледя­ных гро­ма­дин про­ка­ти­лись над рекой. Освобожденная от оков, она дви­ну­лась навстре­чу пото­кам, соеди­ни­лась с ними, затоп­ляя все, что было выше её уров­ня: поля­ны, ого­ро­ды и ближ­ние избы. 11. Пахло чем-то неиз­вест­ным, что будо­ра­жи­ло кровь. Бим оста­но­вил­ся и огля­нул­ся на Ивана Ивановича. Потом, тихо пере­сту­пая лапа­ми, стал при­бли­жать­ся к неве­до­мо­му, уже не гля­дя на Ивана Ивановича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11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BCFAB-3150-F22C-6E7F-87115D32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8875" y="210744"/>
            <a:ext cx="8534400" cy="1507067"/>
          </a:xfrm>
        </p:spPr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D0D3FE-9D68-8014-9C6E-B26A8B17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1187116"/>
            <a:ext cx="11630526" cy="539482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тип речи. Докажите.</a:t>
            </a:r>
          </a:p>
          <a:p>
            <a:pPr algn="just"/>
            <a:r>
              <a:rPr lang="ru-RU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Наши зна­ния име­ют свой­ство накап­ли­вать­ся посте­пен­но. Даже самые поверх­ност­ные зна­ния мож­но углу­бить — про­сто не надо ленить­ся. То, что не посе­я­но, не созре­ет. Расширяйте свой кру­го­зор, бори­тесь за глу­би­ну зна­ний, вос­пи­ты­вай­те в себе выс­шую чело­веч­ность! 13. Всякое искус­ство есть диа­лог меж­ду худож­ни­ком и пуб­ли­кой. Об этом хоро­шо зна­ют акте­ры на сцене, ибо у них это про­яв­ля­ет­ся нагляд­нее и рез­че. Грубее все­го, но зато и точ­нее все­го мож­но срав­нить вся­кое искус­ство с игрой в тен­нис, где хоро­шая, кра­си­вая игра зави­сит от обе­их сто­рон, ибо если игрок будет делать хоро­шие посыл­ки мяча, но в ответ не будет полу­чать обрат­ных подач, то ника­кой игры вооб­ще не полу­чит­ся. 14. Кот попался этим же вечером. Он украл со стола кусок ливерной колбасы и полез с ним на березу. Мы начали трясти березу. Кот уронил колбасу, она упала на голову Рувиму.</a:t>
            </a:r>
          </a:p>
        </p:txBody>
      </p:sp>
    </p:spTree>
    <p:extLst>
      <p:ext uri="{BB962C8B-B14F-4D97-AF65-F5344CB8AC3E}">
        <p14:creationId xmlns:p14="http://schemas.microsoft.com/office/powerpoint/2010/main" val="302389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2404</TotalTime>
  <Words>2192</Words>
  <Application>Microsoft Office PowerPoint</Application>
  <PresentationFormat>Широкоэкранный</PresentationFormat>
  <Paragraphs>77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tahoma</vt:lpstr>
      <vt:lpstr>Times New Roman</vt:lpstr>
      <vt:lpstr>Tw Cen MT</vt:lpstr>
      <vt:lpstr>Капля</vt:lpstr>
      <vt:lpstr>Типы речи и стили речи</vt:lpstr>
      <vt:lpstr>Основные определения</vt:lpstr>
      <vt:lpstr>Описание</vt:lpstr>
      <vt:lpstr>повествование</vt:lpstr>
      <vt:lpstr>рассуждение</vt:lpstr>
      <vt:lpstr>Функциональный стиль</vt:lpstr>
      <vt:lpstr>Задание 1</vt:lpstr>
      <vt:lpstr>Задание 1</vt:lpstr>
      <vt:lpstr>Задание 1</vt:lpstr>
      <vt:lpstr>Задание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3</vt:lpstr>
      <vt:lpstr>Презентация PowerPoint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русской орфографии. Правописание корней и приставок в русском языке.</dc:title>
  <dc:creator>Белозор Анастасия Сергеевна</dc:creator>
  <cp:lastModifiedBy>Белозор Анастасия Сергеевна</cp:lastModifiedBy>
  <cp:revision>64</cp:revision>
  <dcterms:created xsi:type="dcterms:W3CDTF">2022-11-23T07:38:40Z</dcterms:created>
  <dcterms:modified xsi:type="dcterms:W3CDTF">2023-11-14T10:01:28Z</dcterms:modified>
</cp:coreProperties>
</file>