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3" r:id="rId3"/>
    <p:sldId id="258" r:id="rId4"/>
    <p:sldId id="260" r:id="rId5"/>
    <p:sldId id="261" r:id="rId6"/>
    <p:sldId id="265" r:id="rId7"/>
    <p:sldId id="266" r:id="rId8"/>
    <p:sldId id="284" r:id="rId9"/>
    <p:sldId id="285" r:id="rId10"/>
    <p:sldId id="267" r:id="rId11"/>
    <p:sldId id="268" r:id="rId12"/>
    <p:sldId id="269" r:id="rId13"/>
    <p:sldId id="272" r:id="rId14"/>
    <p:sldId id="273" r:id="rId15"/>
    <p:sldId id="274" r:id="rId16"/>
    <p:sldId id="277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282" r:id="rId33"/>
    <p:sldId id="281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32E-AE14-4689-985F-05D7CCE9A719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01A2D3-2724-4FE8-BEE9-98243EF687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32E-AE14-4689-985F-05D7CCE9A719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A2D3-2724-4FE8-BEE9-98243EF6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32E-AE14-4689-985F-05D7CCE9A719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A2D3-2724-4FE8-BEE9-98243EF6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32E-AE14-4689-985F-05D7CCE9A719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A2D3-2724-4FE8-BEE9-98243EF687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32E-AE14-4689-985F-05D7CCE9A719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01A2D3-2724-4FE8-BEE9-98243EF6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32E-AE14-4689-985F-05D7CCE9A719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A2D3-2724-4FE8-BEE9-98243EF687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32E-AE14-4689-985F-05D7CCE9A719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A2D3-2724-4FE8-BEE9-98243EF687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32E-AE14-4689-985F-05D7CCE9A719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A2D3-2724-4FE8-BEE9-98243EF6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32E-AE14-4689-985F-05D7CCE9A719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A2D3-2724-4FE8-BEE9-98243EF6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32E-AE14-4689-985F-05D7CCE9A719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A2D3-2724-4FE8-BEE9-98243EF687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C32E-AE14-4689-985F-05D7CCE9A719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01A2D3-2724-4FE8-BEE9-98243EF687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66C32E-AE14-4689-985F-05D7CCE9A719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01A2D3-2724-4FE8-BEE9-98243EF6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krasgmu.ru/index.php?page%5bcommon%5d=content&amp;id=69129" TargetMode="External"/><Relationship Id="rId2" Type="http://schemas.openxmlformats.org/officeDocument/2006/relationships/hyperlink" Target="http://www.medcollegelib.ru/book/ISBN9785893498714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vb.ru/saltykov-shchedrin/" TargetMode="External"/><Relationship Id="rId4" Type="http://schemas.openxmlformats.org/officeDocument/2006/relationships/hyperlink" Target="http://rvb.ru/leskov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657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Лекция по дисциплине </a:t>
            </a:r>
            <a:br>
              <a:rPr lang="ru-RU" dirty="0" smtClean="0"/>
            </a:br>
            <a:r>
              <a:rPr lang="ru-RU" dirty="0" smtClean="0"/>
              <a:t>«Родная литература»</a:t>
            </a:r>
          </a:p>
          <a:p>
            <a:r>
              <a:rPr lang="ru-RU" dirty="0" smtClean="0"/>
              <a:t>Автор: А.С. Белозор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Красноярск, 2019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Русская литература в 60-70-е годы </a:t>
            </a:r>
            <a:r>
              <a:rPr b="1" smtClean="0"/>
              <a:t>XIX</a:t>
            </a:r>
            <a:r>
              <a:rPr lang="ru-RU" b="1" dirty="0" smtClean="0"/>
              <a:t> века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0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</a:t>
            </a:r>
          </a:p>
          <a:p>
            <a:pPr algn="ctr"/>
            <a:r>
              <a:rPr lang="ru-RU" sz="1400" dirty="0" smtClean="0"/>
              <a:t>МИНИСТЕРСТВА ЗДРАВООХРАНЕНИЯ </a:t>
            </a:r>
          </a:p>
          <a:p>
            <a:pPr algn="ctr"/>
            <a:r>
              <a:rPr lang="ru-RU" sz="1400" dirty="0" smtClean="0"/>
              <a:t>РОССИЙСКОЙ ФЕДЕРАЦИИ </a:t>
            </a:r>
          </a:p>
          <a:p>
            <a:pPr algn="ctr"/>
            <a:r>
              <a:rPr lang="ru-RU" sz="1400" smtClean="0"/>
              <a:t>ФАРМАЦЕВТИЧЕСКИЙ КОЛЛЕДЖ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9249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«Левша»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285860"/>
            <a:ext cx="7772400" cy="542928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Очень типичен для Лескова его «Сказ о тульском косом Левше и о стальной блохе» (1881). Трудовая виртуозность здесь становится подлинным художеством, артистичностью. Но не без горечи (а может быть, вернее сказать, – горькой иронии) Лесков подчеркивает в этой виртуозной трудовой умелости черты чудачества, почти что эксцентрики.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/>
          <a:lstStyle/>
          <a:p>
            <a:pPr algn="just"/>
            <a:r>
              <a:rPr lang="ru-RU" dirty="0" smtClean="0"/>
              <a:t>Результат чудодейственного трудового мастерства вполне бесполезен, и, ярчайшим образом демонстрируя творческие возможности, творческую фантазию, артистическую умелость простого русского человека в труде, сюжет </a:t>
            </a:r>
            <a:r>
              <a:rPr lang="ru-RU" dirty="0" err="1" smtClean="0"/>
              <a:t>лесковского</a:t>
            </a:r>
            <a:r>
              <a:rPr lang="ru-RU" dirty="0" smtClean="0"/>
              <a:t> произведения показывает в то же время, как неумно, нерационально, бессмысленно используется при существующем социальном строе животворный родник народной талантливости.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500834"/>
          </a:xfrm>
        </p:spPr>
        <p:txBody>
          <a:bodyPr/>
          <a:lstStyle/>
          <a:p>
            <a:pPr algn="just"/>
            <a:r>
              <a:rPr lang="ru-RU" dirty="0" smtClean="0"/>
              <a:t>Главный герой - оружейных дел мастер, левша. Имени у него нет, только мастеровая особенность – работал он левой рукой. У </a:t>
            </a:r>
            <a:r>
              <a:rPr lang="ru-RU" dirty="0" err="1" smtClean="0"/>
              <a:t>лесковского</a:t>
            </a:r>
            <a:r>
              <a:rPr lang="ru-RU" dirty="0" smtClean="0"/>
              <a:t> Левши был прототип – Алексей Михайлович </a:t>
            </a:r>
            <a:r>
              <a:rPr lang="ru-RU" dirty="0" err="1" smtClean="0"/>
              <a:t>Сурнин</a:t>
            </a:r>
            <a:r>
              <a:rPr lang="ru-RU" dirty="0" smtClean="0"/>
              <a:t>, работавший оружейником, бывший на учебе в Англии и передавший после возвращения секреты дела русским мастерам. </a:t>
            </a:r>
          </a:p>
          <a:p>
            <a:pPr algn="just"/>
            <a:r>
              <a:rPr lang="ru-RU" dirty="0" smtClean="0"/>
              <a:t>Личность героя имеет ярко выраженные национальные черты, но типаж выведен общечеловеческим, интернациональным.</a:t>
            </a:r>
          </a:p>
          <a:p>
            <a:pPr algn="just"/>
            <a:r>
              <a:rPr lang="ru-RU" dirty="0" smtClean="0"/>
              <a:t>Недаром единственный друг героя, о котором рассказано – представитель другой национальности.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614366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Идеей рассказа становится судьба и место в государстве талантливого мастера. Все произведение пронизано мыслью, что талант в России беззащитен и не востребован. </a:t>
            </a:r>
          </a:p>
          <a:p>
            <a:pPr algn="just"/>
            <a:r>
              <a:rPr lang="ru-RU" dirty="0" smtClean="0"/>
              <a:t>Другой идейной темой произведения стало противопоставление настоящего патриотизма народного героя тщеславию персонажей из высших слоев общества и самих правителей страны. </a:t>
            </a:r>
          </a:p>
          <a:p>
            <a:pPr algn="just"/>
            <a:r>
              <a:rPr lang="ru-RU" dirty="0" smtClean="0"/>
              <a:t>Рассказ «Левша» дал литературе образ еще одного праведника, теперь уже на мученическом пути служения русскому государству. Своеобразие языка произведения, его афористичность, яркость и точность формулировок позволили разобрать рассказ на цитаты, которые разошлись в народе. 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«Очарованный странник»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673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Особенно важна для понимания смысла и дальнейшего движения темы «праведника» в творчестве Лескова повесть «Очарованный странник» (1873). </a:t>
            </a:r>
          </a:p>
          <a:p>
            <a:pPr algn="just"/>
            <a:r>
              <a:rPr lang="ru-RU" dirty="0" smtClean="0"/>
              <a:t>Здесь Лесков уже отходит от церковной темы: черноземный богатырь Иван </a:t>
            </a:r>
            <a:r>
              <a:rPr lang="ru-RU" dirty="0" err="1" smtClean="0"/>
              <a:t>Северьяныч</a:t>
            </a:r>
            <a:r>
              <a:rPr lang="ru-RU" dirty="0" smtClean="0"/>
              <a:t> </a:t>
            </a:r>
            <a:r>
              <a:rPr lang="ru-RU" dirty="0" err="1" smtClean="0"/>
              <a:t>Флягин</a:t>
            </a:r>
            <a:r>
              <a:rPr lang="ru-RU" dirty="0" smtClean="0"/>
              <a:t>, видом своим похожий на Илью Муромца, знаток лошадей, «</a:t>
            </a:r>
            <a:r>
              <a:rPr lang="ru-RU" dirty="0" err="1" smtClean="0"/>
              <a:t>несмертельный</a:t>
            </a:r>
            <a:r>
              <a:rPr lang="ru-RU" dirty="0" smtClean="0"/>
              <a:t>» авантюрист, становится монахом-черноризцем только после тысячи приключений, когда ему уже «деться было некуда». Особым и глубоким смыслом наполнен длительный и кажущийся на первый взгляд почти бессвязным - до того разнообразны и даже ни с чем порой несообразны перипетии этой человеческой судьбы – рассказ о странствиях по жизни Ивана </a:t>
            </a:r>
            <a:r>
              <a:rPr lang="ru-RU" dirty="0" err="1" smtClean="0"/>
              <a:t>Флягина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6215106"/>
          </a:xfrm>
        </p:spPr>
        <p:txBody>
          <a:bodyPr/>
          <a:lstStyle/>
          <a:p>
            <a:pPr algn="just"/>
            <a:r>
              <a:rPr lang="ru-RU" dirty="0" smtClean="0"/>
              <a:t>Внутренняя размытость норм сословной жизни здесь сказывается отсутствием нравственных и вообще каких-либо иных критериев душевной жизни. Случайность – таков главный признак «душевного хозяйства» Ивана </a:t>
            </a:r>
            <a:r>
              <a:rPr lang="ru-RU" dirty="0" err="1" smtClean="0"/>
              <a:t>Флягина</a:t>
            </a:r>
            <a:r>
              <a:rPr lang="ru-RU" dirty="0" smtClean="0"/>
              <a:t> в начале его странствий. </a:t>
            </a:r>
          </a:p>
          <a:p>
            <a:pPr algn="just"/>
            <a:r>
              <a:rPr lang="ru-RU" dirty="0" smtClean="0"/>
              <a:t>Эпопея странника есть вместе с тем (и это главная ее тема) поиски новых связей, поиски высоких нравственных норм. В результате «хождения по мукам», странничества, Иван </a:t>
            </a:r>
            <a:r>
              <a:rPr lang="ru-RU" dirty="0" err="1" smtClean="0"/>
              <a:t>Флягин</a:t>
            </a:r>
            <a:r>
              <a:rPr lang="ru-RU" dirty="0" smtClean="0"/>
              <a:t> обретает эти высокие нравственные нормы. Важно то, как он находит их.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614366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монастырь странник попал не по призванию, религиозному фанатизму, не потому, что так судила сказочная «судьба». Он попал туда потому, что «деться было некуда» выломившемуся из своей среды человеку.</a:t>
            </a:r>
          </a:p>
          <a:p>
            <a:pPr algn="just"/>
            <a:r>
              <a:rPr lang="ru-RU" dirty="0" smtClean="0"/>
              <a:t>В конце повести </a:t>
            </a:r>
            <a:r>
              <a:rPr lang="ru-RU" dirty="0" err="1" smtClean="0"/>
              <a:t>Флягин</a:t>
            </a:r>
            <a:r>
              <a:rPr lang="ru-RU" dirty="0" smtClean="0"/>
              <a:t> сообщает слушателям, что собирается идти воевать: «Мне за народ очень помереть хочется». На вопрос: «как же вы: в клобуке и в рясе пойдете воевать?» – он спокойно отвечает: «нет-с; я тогда </a:t>
            </a:r>
            <a:r>
              <a:rPr lang="ru-RU" dirty="0" err="1" smtClean="0"/>
              <a:t>клобучек</a:t>
            </a:r>
            <a:r>
              <a:rPr lang="ru-RU" dirty="0" smtClean="0"/>
              <a:t> сниму, а </a:t>
            </a:r>
            <a:r>
              <a:rPr lang="ru-RU" dirty="0" err="1" smtClean="0"/>
              <a:t>амуничку</a:t>
            </a:r>
            <a:r>
              <a:rPr lang="ru-RU" dirty="0" smtClean="0"/>
              <a:t> надену». Это уже не столько «повесть», сколько эпос, имеющий сказочную основу: о герое-богатыре, которому смерть на роду не написана, не смотря на постоянные опасности.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Михаил </a:t>
            </a:r>
            <a:r>
              <a:rPr lang="ru-RU" b="1" dirty="0" err="1" smtClean="0"/>
              <a:t>Евграфович</a:t>
            </a:r>
            <a:r>
              <a:rPr lang="ru-RU" b="1" dirty="0" smtClean="0"/>
              <a:t> Салтыков-Щедрин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15 января 1826 года </a:t>
            </a:r>
            <a:r>
              <a:rPr lang="ru-RU" b="1" smtClean="0"/>
              <a:t>– 28 апреля1889 </a:t>
            </a:r>
            <a:r>
              <a:rPr lang="ru-RU" b="1" dirty="0" smtClean="0"/>
              <a:t>года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tAQdqDtBsSU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933950" y="1686057"/>
            <a:ext cx="3749675" cy="409548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Гротеск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Гротеск (фр. </a:t>
            </a:r>
            <a:r>
              <a:rPr lang="ru-RU" dirty="0" err="1" smtClean="0"/>
              <a:t>grotesque</a:t>
            </a:r>
            <a:r>
              <a:rPr lang="ru-RU" dirty="0" smtClean="0"/>
              <a:t>, буквально </a:t>
            </a:r>
            <a:r>
              <a:rPr lang="ru-RU" b="1" dirty="0" smtClean="0"/>
              <a:t> </a:t>
            </a:r>
            <a:r>
              <a:rPr lang="ru-RU" dirty="0" smtClean="0"/>
              <a:t>– «причудливый», «комичный»; </a:t>
            </a:r>
            <a:r>
              <a:rPr lang="ru-RU" dirty="0" err="1" smtClean="0"/>
              <a:t>итал</a:t>
            </a:r>
            <a:r>
              <a:rPr lang="ru-RU" dirty="0" smtClean="0"/>
              <a:t>. </a:t>
            </a:r>
            <a:r>
              <a:rPr lang="ru-RU" dirty="0" err="1" smtClean="0"/>
              <a:t>grottesco</a:t>
            </a:r>
            <a:r>
              <a:rPr lang="ru-RU" dirty="0" smtClean="0"/>
              <a:t>  – «причудливый», </a:t>
            </a:r>
            <a:r>
              <a:rPr lang="ru-RU" dirty="0" err="1" smtClean="0"/>
              <a:t>итал</a:t>
            </a:r>
            <a:r>
              <a:rPr lang="ru-RU" dirty="0" smtClean="0"/>
              <a:t>. </a:t>
            </a:r>
            <a:r>
              <a:rPr lang="ru-RU" dirty="0" err="1" smtClean="0"/>
              <a:t>grotta</a:t>
            </a:r>
            <a:r>
              <a:rPr lang="ru-RU" dirty="0" smtClean="0"/>
              <a:t>  – «грот», «пещера»)  – вид художественной образности, комически или </a:t>
            </a:r>
            <a:r>
              <a:rPr lang="ru-RU" dirty="0" err="1" smtClean="0"/>
              <a:t>трагикомически</a:t>
            </a:r>
            <a:r>
              <a:rPr lang="ru-RU" dirty="0" smtClean="0"/>
              <a:t> обобщающий и заостряющий жизненные отношения посредством причудливого и контрастного сочетания реального и фантастического, правдоподобия и карикатуры, гиперболы и алогизма.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Сатира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Сати́ра</a:t>
            </a:r>
            <a:r>
              <a:rPr lang="ru-RU" dirty="0" smtClean="0"/>
              <a:t> (лат. </a:t>
            </a:r>
            <a:r>
              <a:rPr lang="ru-RU" dirty="0" err="1" smtClean="0"/>
              <a:t>satira</a:t>
            </a:r>
            <a:r>
              <a:rPr lang="ru-RU" dirty="0" smtClean="0"/>
              <a:t>)  – резкое проявление комического в искусстве, представляющее собой поэтическое унизительное обличение явлений при помощи различных комических средств: </a:t>
            </a:r>
          </a:p>
          <a:p>
            <a:pPr algn="just"/>
            <a:r>
              <a:rPr lang="ru-RU" dirty="0" smtClean="0"/>
              <a:t>сарказма, </a:t>
            </a:r>
          </a:p>
          <a:p>
            <a:pPr algn="just"/>
            <a:r>
              <a:rPr lang="ru-RU" dirty="0" smtClean="0"/>
              <a:t>иронии, </a:t>
            </a:r>
          </a:p>
          <a:p>
            <a:pPr algn="just"/>
            <a:r>
              <a:rPr lang="ru-RU" dirty="0" smtClean="0"/>
              <a:t>гиперболы, </a:t>
            </a:r>
          </a:p>
          <a:p>
            <a:pPr algn="just"/>
            <a:r>
              <a:rPr lang="ru-RU" dirty="0" smtClean="0"/>
              <a:t>гротеска, </a:t>
            </a:r>
          </a:p>
          <a:p>
            <a:pPr algn="just"/>
            <a:r>
              <a:rPr lang="ru-RU" dirty="0" smtClean="0"/>
              <a:t>аллегории, </a:t>
            </a:r>
          </a:p>
          <a:p>
            <a:pPr algn="just"/>
            <a:r>
              <a:rPr lang="ru-RU" dirty="0" smtClean="0"/>
              <a:t>пародии и др.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Особенности поэтики Н.С. Лескова.</a:t>
            </a:r>
          </a:p>
          <a:p>
            <a:r>
              <a:rPr lang="ru-RU" dirty="0" smtClean="0"/>
              <a:t>2. Тема праведника в творчестве Н.С. Лескова (на примере произведений «Левша» и «Очарованный странник»)</a:t>
            </a:r>
          </a:p>
          <a:p>
            <a:r>
              <a:rPr lang="ru-RU" dirty="0" smtClean="0"/>
              <a:t>3. Гротеск и сатира. </a:t>
            </a:r>
          </a:p>
          <a:p>
            <a:r>
              <a:rPr lang="ru-RU" dirty="0" smtClean="0"/>
              <a:t>4. Сказки Салтыкова-Щедрина и народные сказки.</a:t>
            </a:r>
          </a:p>
          <a:p>
            <a:r>
              <a:rPr lang="ru-RU" dirty="0" smtClean="0"/>
              <a:t>5. «История одного города»: смысл и язык романа.</a:t>
            </a:r>
          </a:p>
          <a:p>
            <a:r>
              <a:rPr lang="ru-RU" dirty="0" smtClean="0"/>
              <a:t>6. Изображение власти и народа в романе.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Сказки М.Е. Салтыкова-Щедрина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285860"/>
            <a:ext cx="7772400" cy="557214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80-е годы Салтыков-Щедрин создает особый жанр сатирической сказки. Своей главной целью он ставит обличение самодержавия, бюрократии, либерализма, обывательщины. </a:t>
            </a:r>
          </a:p>
          <a:p>
            <a:pPr algn="just"/>
            <a:r>
              <a:rPr lang="ru-RU" dirty="0" smtClean="0"/>
              <a:t>Всего было написано около 30 сказок.</a:t>
            </a:r>
          </a:p>
          <a:p>
            <a:pPr algn="just" fontAlgn="base"/>
            <a:r>
              <a:rPr lang="ru-RU" dirty="0" smtClean="0"/>
              <a:t>В сказках наглядно проявляются особенности </a:t>
            </a:r>
            <a:r>
              <a:rPr lang="ru-RU" dirty="0" err="1" smtClean="0"/>
              <a:t>щедринской</a:t>
            </a:r>
            <a:r>
              <a:rPr lang="ru-RU" dirty="0" smtClean="0"/>
              <a:t> сатирической типизации в них широкое развитие получают гротеск, гипербола, аллегория, фантастика, эзоповская манера повествования как основные художественные средства сатиры.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28736"/>
            <a:ext cx="7772400" cy="542926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По своей внешней форме и стилю сказки связаны с традициями русского фольклора, но эта форма используется в целях сатирического обличения. Все сказки аллегоричны – в отношениях между представителями животного мира отражены классовые взаимоотношения, людей; пескари «об конституциях болтают», карась оказывается рыбой, «к идеализму склонной», а ерш – тронутой «скептицизмом».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92935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 В сказках мы встречаем типичных для Щедрина героев. Здесь и тупые, свирепые, невежественные правители народа («Медведь на воеводстве»), здесь и народ, могучий, трудолюбивый, талантливый, но вместе с тем покорный своим угнетателям («Повесть о том, как один мужик двух генералов прокормил», «Коняга»). Герои этих сказок изображены как маски-символы, объединенные в собирательные образы социальных типов. </a:t>
            </a:r>
          </a:p>
          <a:p>
            <a:pPr algn="just"/>
            <a:r>
              <a:rPr lang="ru-RU" dirty="0" smtClean="0"/>
              <a:t>Используя фольклорно-сказочную форму, сатирик освещает самые злободневные вопросы русской жизни, выступает как защитник народных интересов и передовых идей.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Сказки Салтыкова-Щедрина и народные 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214398"/>
            <a:ext cx="7772400" cy="564360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Что сближает сказки Салтыкова-Щедрина с народными? Типичные сказочные зачины («Жили-были два генерала...», «В некотором царстве, в некотором государстве жил-был помещик...»; присказки («по щучьему велению», «ни в сказке сказать, ни пером описать»); </a:t>
            </a:r>
          </a:p>
          <a:p>
            <a:pPr algn="just"/>
            <a:r>
              <a:rPr lang="ru-RU" dirty="0" smtClean="0"/>
              <a:t>характерные для народной речи обороты («думал-думал», «сказано -- сделано»); </a:t>
            </a:r>
          </a:p>
          <a:p>
            <a:pPr algn="just"/>
            <a:r>
              <a:rPr lang="ru-RU" dirty="0" smtClean="0"/>
              <a:t>приближенные к народному языку синтаксис, лексика, орфоэпия. </a:t>
            </a:r>
          </a:p>
          <a:p>
            <a:pPr algn="just"/>
            <a:r>
              <a:rPr lang="ru-RU" dirty="0" smtClean="0"/>
              <a:t>Преувеличения, гротеск, гипербола: один из генералов съедает другого; «дикий помещик», как кошка, в один миг взбирается на дерево; мужик варит суп в пригоршне. </a:t>
            </a:r>
          </a:p>
          <a:p>
            <a:pPr algn="just"/>
            <a:r>
              <a:rPr lang="ru-RU" dirty="0" smtClean="0"/>
              <a:t>Как и в народных сказках, чудесное происшествие завязывает сюжет: по милости божьей «не стало мужика на всем пространстве владений глупого помещика». Народной традиции Салтыков-Щедрин следует и в сказках о животных, когда в аллегорической форме высмеивает недостатки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«История одного города»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На рубеже 70-х годов, точнее в 1869–1870 годах, была написана знаменитая книга Салтыкова-Щедрина «История одного города». Это роман о городе с говорящим названием </a:t>
            </a:r>
            <a:r>
              <a:rPr lang="ru-RU" dirty="0" err="1" smtClean="0"/>
              <a:t>Глупов</a:t>
            </a:r>
            <a:r>
              <a:rPr lang="ru-RU" dirty="0" smtClean="0"/>
              <a:t> и сменяющих там друг друга градоначальниках. Образ города </a:t>
            </a:r>
            <a:r>
              <a:rPr lang="ru-RU" dirty="0" err="1" smtClean="0"/>
              <a:t>Глупова</a:t>
            </a:r>
            <a:r>
              <a:rPr lang="ru-RU" dirty="0" smtClean="0"/>
              <a:t> впервые возник еще в очерках начала 60-х годов: «Наши </a:t>
            </a:r>
            <a:r>
              <a:rPr lang="ru-RU" dirty="0" err="1" smtClean="0"/>
              <a:t>глуповские</a:t>
            </a:r>
            <a:r>
              <a:rPr lang="ru-RU" dirty="0" smtClean="0"/>
              <a:t> дела», «</a:t>
            </a:r>
            <a:r>
              <a:rPr lang="ru-RU" dirty="0" err="1" smtClean="0"/>
              <a:t>Глупов</a:t>
            </a:r>
            <a:r>
              <a:rPr lang="ru-RU" dirty="0" smtClean="0"/>
              <a:t> и </a:t>
            </a:r>
            <a:r>
              <a:rPr lang="ru-RU" dirty="0" err="1" smtClean="0"/>
              <a:t>глуповцы</a:t>
            </a:r>
            <a:r>
              <a:rPr lang="ru-RU" dirty="0" smtClean="0"/>
              <a:t>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Смысл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357298"/>
            <a:ext cx="7772400" cy="535785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За </a:t>
            </a:r>
            <a:r>
              <a:rPr lang="ru-RU" dirty="0" err="1" smtClean="0"/>
              <a:t>Глуповым</a:t>
            </a:r>
            <a:r>
              <a:rPr lang="ru-RU" dirty="0" smtClean="0"/>
              <a:t> </a:t>
            </a:r>
            <a:r>
              <a:rPr lang="ru-RU" dirty="0" smtClean="0"/>
              <a:t>проступают контуры и всего государства Российского с его горестями и уродствами, с его не знающими удержу самодержавными правителями и оглушенными деспотизмом обывателями. </a:t>
            </a:r>
          </a:p>
          <a:p>
            <a:pPr algn="just"/>
            <a:r>
              <a:rPr lang="ru-RU" dirty="0" smtClean="0"/>
              <a:t>История города </a:t>
            </a:r>
            <a:r>
              <a:rPr lang="ru-RU" dirty="0" err="1" smtClean="0"/>
              <a:t>Глупова</a:t>
            </a:r>
            <a:r>
              <a:rPr lang="ru-RU" dirty="0" smtClean="0"/>
              <a:t> – это «история, содержанием которой является беспрерывный испуг», история, которая сводится к тому, что «</a:t>
            </a:r>
            <a:r>
              <a:rPr lang="ru-RU" dirty="0" err="1" smtClean="0"/>
              <a:t>радоначальники</a:t>
            </a:r>
            <a:r>
              <a:rPr lang="ru-RU" dirty="0" smtClean="0"/>
              <a:t> секут, а обыватели трепещут». Летопись города </a:t>
            </a:r>
            <a:r>
              <a:rPr lang="ru-RU" dirty="0" err="1" smtClean="0"/>
              <a:t>Глупова</a:t>
            </a:r>
            <a:r>
              <a:rPr lang="ru-RU" dirty="0" smtClean="0"/>
              <a:t> воплощает наиболее темные стороны истории «немытой» России, о которой с такой болью говорил Лермонтов. Однако сам Щедрин отмечал, что его произведение не опыт исторической сатиры.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Так минувшее и настоящее причудливо переплелись на страницах «Истории одного города». Перед нами – художественное исследование самодержавного строя и сущности рабской психологии. Черты ее сатирик находит и в прошлом и в современности. </a:t>
            </a:r>
          </a:p>
          <a:p>
            <a:pPr algn="just"/>
            <a:r>
              <a:rPr lang="ru-RU" dirty="0" smtClean="0"/>
              <a:t>Писатель разоблачает самую сущность самодержавной системы, антинародный характер правящей власти – и в  этом прежде всего заключена злободневная направленность его сатиры.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Случайно дорвавшись до власти, градоначальники столь же случайно сходят со сцепы. Судьба их отражает характерные для русского самодержавия дворцовые перевороты, жертвой которых были и цари и их фавориты.</a:t>
            </a:r>
          </a:p>
          <a:p>
            <a:pPr algn="just"/>
            <a:r>
              <a:rPr lang="ru-RU" dirty="0" smtClean="0"/>
              <a:t>Сатирическое обличение направлено не против отдельных личностей, хотя в </a:t>
            </a:r>
            <a:r>
              <a:rPr lang="ru-RU" dirty="0" err="1" smtClean="0"/>
              <a:t>Грустилове</a:t>
            </a:r>
            <a:r>
              <a:rPr lang="ru-RU" dirty="0" smtClean="0"/>
              <a:t> нетрудно найти черты Александра I, в Угрюм-Бурчееве – </a:t>
            </a:r>
            <a:r>
              <a:rPr lang="ru-RU" dirty="0" err="1" smtClean="0"/>
              <a:t>Аркачеева</a:t>
            </a:r>
            <a:r>
              <a:rPr lang="ru-RU" dirty="0" smtClean="0"/>
              <a:t>, в </a:t>
            </a:r>
            <a:r>
              <a:rPr lang="ru-RU" dirty="0" err="1" smtClean="0"/>
              <a:t>Перехват-Залихватском</a:t>
            </a:r>
            <a:r>
              <a:rPr lang="ru-RU" dirty="0" smtClean="0"/>
              <a:t> – Николая I; невероятные события, изображенные в «Истории...», выявляют сущность правительственной системы Российской империи – «жизнь, находящуюся под игом безумия».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Обращение к прошлому в сочетании с острой злободневностью определило особенности языка «Истории одного города». Это удивительный сплав старинных речений и новообразований, </a:t>
            </a:r>
            <a:r>
              <a:rPr lang="ru-RU" dirty="0" err="1" smtClean="0"/>
              <a:t>народно-поэтических</a:t>
            </a:r>
            <a:r>
              <a:rPr lang="ru-RU" dirty="0" smtClean="0"/>
              <a:t> форм и слов иностранного происхождения. Такое «смешенье языков» создает на редкость комический эффект. </a:t>
            </a:r>
          </a:p>
          <a:p>
            <a:pPr algn="just"/>
            <a:r>
              <a:rPr lang="ru-RU" dirty="0" smtClean="0"/>
              <a:t>Рассказывая о древней истории, о событиях, отнесенных к XVIII веку, сатирик допускает не только в языке, но и в изложении фактов нарочитые анахронизмы, неожиданно вводя в свою летопись упоминание то о железных дорогах, то о «лондонских агитаторах».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Власть и народ в романе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Злой сарказм, ненависть и презрение пронизывают страницы «Истории...», где рисуются образы градоначальников. </a:t>
            </a:r>
          </a:p>
          <a:p>
            <a:pPr algn="just"/>
            <a:r>
              <a:rPr lang="ru-RU" dirty="0" smtClean="0"/>
              <a:t>Иные чувства автора выражены там, где речь идет о народе. </a:t>
            </a:r>
          </a:p>
          <a:p>
            <a:pPr algn="just"/>
            <a:r>
              <a:rPr lang="ru-RU" dirty="0" smtClean="0"/>
              <a:t>Скорбной насмешкой и горечью полны страницы «Истории одного города», рисующие </a:t>
            </a:r>
            <a:r>
              <a:rPr lang="ru-RU" dirty="0" err="1" smtClean="0"/>
              <a:t>глуповцев</a:t>
            </a:r>
            <a:r>
              <a:rPr lang="ru-RU" dirty="0" smtClean="0"/>
              <a:t>, в образе которых писатель воплотил все то темное, косное, рабское, что веками накапливалось в русском обществе и в народной среде «под игом безумия». Рабский, бессмысленный страх и холопское </a:t>
            </a:r>
            <a:r>
              <a:rPr lang="ru-RU" dirty="0" err="1" smtClean="0"/>
              <a:t>начальстволюбие</a:t>
            </a:r>
            <a:r>
              <a:rPr lang="ru-RU" dirty="0" smtClean="0"/>
              <a:t> – вот что руководит поступками </a:t>
            </a:r>
            <a:r>
              <a:rPr lang="ru-RU" dirty="0" err="1" smtClean="0"/>
              <a:t>глуповских</a:t>
            </a:r>
            <a:r>
              <a:rPr lang="ru-RU" dirty="0" smtClean="0"/>
              <a:t> обывателей.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Николай Семенович Лесков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4 февраля 1831 года – 21 февраля1895 года</a:t>
            </a:r>
            <a:endParaRPr lang="ru-RU" b="1" dirty="0"/>
          </a:p>
        </p:txBody>
      </p:sp>
      <p:pic>
        <p:nvPicPr>
          <p:cNvPr id="5" name="Содержимое 4" descr="625_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17602" y="1447800"/>
            <a:ext cx="3582370" cy="457200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Под игом тупой и жесткой власти нет конца мучениям народным. История </a:t>
            </a:r>
            <a:r>
              <a:rPr lang="ru-RU" dirty="0" err="1" smtClean="0"/>
              <a:t>глуповцев</a:t>
            </a:r>
            <a:r>
              <a:rPr lang="ru-RU" dirty="0" smtClean="0"/>
              <a:t> – это история разнообразных бедствий.</a:t>
            </a:r>
          </a:p>
          <a:p>
            <a:pPr algn="just"/>
            <a:r>
              <a:rPr lang="ru-RU" dirty="0" smtClean="0"/>
              <a:t>Когда становится уж совсем невмоготу, вспыхивают бунты. История </a:t>
            </a:r>
            <a:r>
              <a:rPr lang="ru-RU" dirty="0" err="1" smtClean="0"/>
              <a:t>Глупова</a:t>
            </a:r>
            <a:r>
              <a:rPr lang="ru-RU" dirty="0" smtClean="0"/>
              <a:t> богата бунтами, но каждый из них – «бунт бессмысленный и беспощадный». </a:t>
            </a:r>
            <a:r>
              <a:rPr lang="ru-RU" dirty="0" err="1" smtClean="0"/>
              <a:t>Глуповцы</a:t>
            </a:r>
            <a:r>
              <a:rPr lang="ru-RU" dirty="0" smtClean="0"/>
              <a:t> топят в реке, бросают с раската первых попавшихся граждан и легко поддаются усмирению.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714356"/>
            <a:ext cx="7772400" cy="592935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Так, изображая в прошлом — настоящее, в фантастическом – реальное, сочетая комическое с трагическим, широко используя эзопов язык, Щедрин сурово осуждает рабство во всех его проявлениях и призывает сбросить его иго. </a:t>
            </a:r>
          </a:p>
          <a:p>
            <a:pPr algn="just"/>
            <a:r>
              <a:rPr lang="ru-RU" dirty="0" smtClean="0"/>
              <a:t>В «Истории одного города» Щедрин предсказал гибель самодержавия. Униженные, доведенные до отчаяния </a:t>
            </a:r>
            <a:r>
              <a:rPr lang="ru-RU" dirty="0" err="1" smtClean="0"/>
              <a:t>глуповцы</a:t>
            </a:r>
            <a:r>
              <a:rPr lang="ru-RU" dirty="0" smtClean="0"/>
              <a:t> в конце концов начинают понимать невозможность своего существования в условиях деспотического режима Угрюм-Бурчеева. Писатель ощутимо передает нарастание гнева народа, атмосферу, предшествующую взрыву. Картиной этого мощного взрыва, потрясшего город, Щедрин заканчивает свою хронику.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1. </a:t>
            </a:r>
            <a:r>
              <a:rPr lang="ru-RU" dirty="0" smtClean="0"/>
              <a:t>Каковы были основные темы творчества </a:t>
            </a:r>
            <a:br>
              <a:rPr lang="ru-RU" dirty="0" smtClean="0"/>
            </a:br>
            <a:r>
              <a:rPr lang="ru-RU" dirty="0" smtClean="0"/>
              <a:t>Н.С. Лескова? </a:t>
            </a:r>
            <a:endParaRPr lang="ru-RU" dirty="0"/>
          </a:p>
          <a:p>
            <a:pPr algn="just"/>
            <a:r>
              <a:rPr lang="ru-RU" dirty="0"/>
              <a:t>2. </a:t>
            </a:r>
            <a:r>
              <a:rPr lang="ru-RU" dirty="0" smtClean="0"/>
              <a:t>Что включает в себя понятие «праведники» в творчестве Лескова? </a:t>
            </a:r>
            <a:endParaRPr lang="ru-RU" dirty="0"/>
          </a:p>
          <a:p>
            <a:pPr algn="just"/>
            <a:r>
              <a:rPr lang="ru-RU" dirty="0"/>
              <a:t>3. </a:t>
            </a:r>
            <a:r>
              <a:rPr lang="ru-RU" dirty="0" smtClean="0"/>
              <a:t>Что такое гротеск и сатира?</a:t>
            </a:r>
            <a:endParaRPr lang="ru-RU" dirty="0"/>
          </a:p>
          <a:p>
            <a:pPr algn="just"/>
            <a:r>
              <a:rPr lang="ru-RU" dirty="0"/>
              <a:t>4. </a:t>
            </a:r>
            <a:r>
              <a:rPr lang="ru-RU" dirty="0" smtClean="0"/>
              <a:t>В чем художественнее своеобразие произведения «История одного города»? </a:t>
            </a:r>
            <a:endParaRPr lang="ru-RU" dirty="0"/>
          </a:p>
          <a:p>
            <a:pPr algn="just"/>
            <a:r>
              <a:rPr lang="ru-RU" dirty="0"/>
              <a:t>5</a:t>
            </a:r>
            <a:r>
              <a:rPr lang="ru-RU" dirty="0" smtClean="0"/>
              <a:t>. Каковы главные герои романа и их характеристика?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6638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6264696"/>
          </a:xfrm>
        </p:spPr>
        <p:txBody>
          <a:bodyPr>
            <a:normAutofit fontScale="70000" lnSpcReduction="20000"/>
          </a:bodyPr>
          <a:lstStyle/>
          <a:p>
            <a:pPr lvl="1" algn="ctr">
              <a:buNone/>
            </a:pPr>
            <a:r>
              <a:rPr lang="ru-RU" b="1" dirty="0"/>
              <a:t>Основная литература</a:t>
            </a:r>
          </a:p>
          <a:p>
            <a:pPr algn="just"/>
            <a:r>
              <a:rPr lang="ru-RU" dirty="0"/>
              <a:t>Русский язык и литература. Литература. 10 класс: учеб. для </a:t>
            </a:r>
            <a:r>
              <a:rPr lang="ru-RU" dirty="0" err="1"/>
              <a:t>общеобразоват</a:t>
            </a:r>
            <a:r>
              <a:rPr lang="ru-RU" dirty="0"/>
              <a:t>. организаций. Базовый уровень: в 2 ч. / Ю.В. Лебедев. – 3-е изд. – М.: Просвещение, 2016. – Ч. 1. – 368 с. </a:t>
            </a:r>
          </a:p>
          <a:p>
            <a:pPr algn="just"/>
            <a:r>
              <a:rPr lang="ru-RU" dirty="0"/>
              <a:t>Русская литература </a:t>
            </a:r>
            <a:r>
              <a:rPr lang="en-US" dirty="0"/>
              <a:t>XIX</a:t>
            </a:r>
            <a:r>
              <a:rPr lang="ru-RU" dirty="0"/>
              <a:t> в. Учебник-практикум (ч. 1, 2, 3). 11 </a:t>
            </a:r>
            <a:r>
              <a:rPr lang="ru-RU" dirty="0" err="1"/>
              <a:t>кл</a:t>
            </a:r>
            <a:r>
              <a:rPr lang="ru-RU" dirty="0"/>
              <a:t>. / Под ред. Ю.И. Лысого. – М.: «Мнемозина», 2003.</a:t>
            </a:r>
          </a:p>
          <a:p>
            <a:pPr algn="ctr">
              <a:buNone/>
            </a:pPr>
            <a:r>
              <a:rPr lang="ru-RU" b="1" dirty="0"/>
              <a:t>Дополнительная литература</a:t>
            </a:r>
          </a:p>
          <a:p>
            <a:pPr algn="just"/>
            <a:r>
              <a:rPr lang="ru-RU" dirty="0" err="1"/>
              <a:t>Джанумов</a:t>
            </a:r>
            <a:r>
              <a:rPr lang="ru-RU" dirty="0"/>
              <a:t> </a:t>
            </a:r>
            <a:r>
              <a:rPr lang="ru-RU" smtClean="0"/>
              <a:t>С.А. Русская </a:t>
            </a:r>
            <a:r>
              <a:rPr lang="ru-RU" dirty="0"/>
              <a:t>литература XIX века. </a:t>
            </a:r>
            <a:r>
              <a:rPr lang="ru-RU" dirty="0" smtClean="0"/>
              <a:t>1850-1870 </a:t>
            </a:r>
            <a:r>
              <a:rPr lang="ru-RU" dirty="0"/>
              <a:t>[Электронный ресурс] / </a:t>
            </a:r>
            <a:r>
              <a:rPr lang="ru-RU" dirty="0" err="1"/>
              <a:t>Кременцов</a:t>
            </a:r>
            <a:r>
              <a:rPr lang="ru-RU" dirty="0"/>
              <a:t> Л.П. – М.: ФЛИНТА, 2017. – 287 с. – Режим доступа: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www.medcollegelib.ru/book/ISBN9785893498714.html</a:t>
            </a:r>
            <a:r>
              <a:rPr lang="ru-RU" dirty="0" smtClean="0"/>
              <a:t> (дата </a:t>
            </a:r>
            <a:r>
              <a:rPr lang="ru-RU" dirty="0"/>
              <a:t>обращения: </a:t>
            </a:r>
            <a:r>
              <a:rPr lang="ru-RU" dirty="0" smtClean="0"/>
              <a:t>02.09.2019)</a:t>
            </a:r>
            <a:endParaRPr lang="ru-RU" dirty="0"/>
          </a:p>
          <a:p>
            <a:pPr algn="just"/>
            <a:r>
              <a:rPr lang="ru-RU" dirty="0"/>
              <a:t>Русский язык и литература [Электронный ресурс]: сб. тестовых заданий с эталонами ответов для </a:t>
            </a:r>
            <a:r>
              <a:rPr lang="ru-RU" dirty="0" err="1"/>
              <a:t>внеаудитор</a:t>
            </a:r>
            <a:r>
              <a:rPr lang="ru-RU" dirty="0"/>
              <a:t>. (</a:t>
            </a:r>
            <a:r>
              <a:rPr lang="ru-RU" dirty="0" err="1"/>
              <a:t>самостоят</a:t>
            </a:r>
            <a:r>
              <a:rPr lang="ru-RU" dirty="0"/>
              <a:t>.) работы студентов по специальностям 33.02.01 – Фармация, 31.02.03 – Лабораторная диагностика, 34.02.01 – Сестринское дело (очная форма обучения). Ч. 1. – Режим доступа: </a:t>
            </a:r>
            <a:r>
              <a:rPr lang="en-US" dirty="0">
                <a:latin typeface="Cambria" panose="02040503050406030204" pitchFamily="18" charset="0"/>
                <a:hlinkClick r:id="rId3"/>
              </a:rPr>
              <a:t>http://krasgmu.ru/index.php?page[common]=content&amp;id=69129</a:t>
            </a:r>
            <a:r>
              <a:rPr lang="ru-RU" dirty="0"/>
              <a:t>  (дата обращения: </a:t>
            </a:r>
            <a:r>
              <a:rPr lang="ru-RU" dirty="0" smtClean="0"/>
              <a:t>02.09.2019)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Электронные ресурсы</a:t>
            </a:r>
          </a:p>
          <a:p>
            <a:pPr algn="just"/>
            <a:r>
              <a:rPr lang="ru-RU" dirty="0" smtClean="0"/>
              <a:t>Лесков Н.С./ </a:t>
            </a:r>
            <a:r>
              <a:rPr lang="ru-RU" dirty="0"/>
              <a:t>«Русская виртуальная библиотека» [Электронный ресурс]. </a:t>
            </a:r>
            <a:r>
              <a:rPr lang="en-US" dirty="0">
                <a:latin typeface="Cambria" panose="02040503050406030204" pitchFamily="18" charset="0"/>
              </a:rPr>
              <a:t>URL</a:t>
            </a:r>
            <a:r>
              <a:rPr lang="ru-RU" dirty="0"/>
              <a:t>: </a:t>
            </a:r>
            <a:r>
              <a:rPr lang="en-US" dirty="0">
                <a:latin typeface="Cambria" panose="02040503050406030204" pitchFamily="18" charset="0"/>
                <a:cs typeface="Times New Roman" panose="02020603050405020304" pitchFamily="18" charset="0"/>
                <a:hlinkClick r:id="rId4"/>
              </a:rPr>
              <a:t>http://rvb.ru/leskov</a:t>
            </a:r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 </a:t>
            </a:r>
            <a:r>
              <a:rPr lang="ru-RU" dirty="0"/>
              <a:t>(дата обращения: </a:t>
            </a:r>
            <a:r>
              <a:rPr lang="ru-RU" dirty="0" smtClean="0"/>
              <a:t>02.09.2019)</a:t>
            </a:r>
          </a:p>
          <a:p>
            <a:pPr marL="274320" lvl="1" indent="-274320" algn="just">
              <a:spcBef>
                <a:spcPts val="580"/>
              </a:spcBef>
              <a:buClr>
                <a:schemeClr val="accent1"/>
              </a:buClr>
            </a:pPr>
            <a:r>
              <a:rPr lang="ru-RU" dirty="0" smtClean="0"/>
              <a:t>Салтыков-Щедрин М.Е. / «Русская виртуальная библиотека» [Электронный ресурс]. </a:t>
            </a:r>
            <a:r>
              <a:rPr lang="en-US" dirty="0" smtClean="0">
                <a:latin typeface="Cambria" panose="02040503050406030204" pitchFamily="18" charset="0"/>
              </a:rPr>
              <a:t>URL</a:t>
            </a:r>
            <a:r>
              <a:rPr lang="ru-RU" dirty="0" smtClean="0"/>
              <a:t>: </a:t>
            </a:r>
            <a:r>
              <a:rPr lang="en-US" dirty="0" smtClean="0">
                <a:hlinkClick r:id="rId5"/>
              </a:rPr>
              <a:t>http://rvb.ru/saltykov-shchedrin/</a:t>
            </a:r>
            <a:r>
              <a:rPr lang="ru-RU" dirty="0" smtClean="0"/>
              <a:t> </a:t>
            </a: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/>
              <a:t>(дата обращения: 02.09.2019)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 поэтики Н.С. Лескова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Лесков все время ищет, пробует свои силы в новых и новых жанрах, часть которых берет из «деловой» письменности, из литературы журнальной, газетной или научной прозы. </a:t>
            </a:r>
          </a:p>
          <a:p>
            <a:pPr algn="just"/>
            <a:r>
              <a:rPr lang="ru-RU" dirty="0" smtClean="0"/>
              <a:t>Очень многие из произведений Лескова имеют под своими названиями жанровые определения, которые им дает Лесков, как бы предупреждая читателя о необычности их формы для «большой литературы»: «автобиографическая заметка», «авторское признание», «открытое письмо», «биографический очерк», «семейная хроника», «справка», «рапсодия», «библиографическая заметка» и т.д.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2865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Лесков как бы хочет сделать вид, что его произведения не принадлежат к серьезной литературе и что они написаны так – между делом, написаны в малых формах, принадлежат к низшему роду литературы.</a:t>
            </a:r>
          </a:p>
          <a:p>
            <a:pPr algn="just"/>
            <a:r>
              <a:rPr lang="ru-RU" dirty="0" smtClean="0"/>
              <a:t>Он снимает с себя известную долю ответственности: делая форму своих произведений как бы чужой, он стремится переложить ответственность за них на рассказчика, на документ, который он приводит. Он как бы скрывается от своего читателя. </a:t>
            </a:r>
          </a:p>
          <a:p>
            <a:pPr algn="just"/>
            <a:r>
              <a:rPr lang="ru-RU" dirty="0" smtClean="0"/>
              <a:t>Еще один чрезвычайно характерный прием художественной прозы Лескова – его пристрастие к особым словечкам-искажениям в духе народной этимологии и к созданию загадочных терминов для разных явлений.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 Н.С. Лескова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673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Сказ в русской литературе идет от Гоголя, но в особенности искусно разработан Лесковым и прославил его как художника. Суть этой манеры состоит в том, что повествование ведется как бы не от лица нейтрального, объективного автора; повествование ведет рассказчик, обычно участник сообщаемых событий. </a:t>
            </a:r>
          </a:p>
          <a:p>
            <a:pPr algn="just"/>
            <a:r>
              <a:rPr lang="ru-RU" dirty="0" smtClean="0"/>
              <a:t>Речь художественного произведения имитирует живую речь устного рассказа. При этом в сказе рассказчик - обычно человек не того социального круга и культурного слоя, к которому принадлежит писатель и предполагаемый читатель произведения. </a:t>
            </a:r>
            <a:r>
              <a:rPr lang="ru-RU" i="1" dirty="0" smtClean="0"/>
              <a:t>Рассказ у Лескова ведет то купец, то монах, то ремесленник, то отставной городничий, то бывший солдат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357982"/>
          </a:xfrm>
        </p:spPr>
        <p:txBody>
          <a:bodyPr/>
          <a:lstStyle/>
          <a:p>
            <a:pPr algn="just"/>
            <a:r>
              <a:rPr lang="ru-RU" dirty="0" smtClean="0"/>
              <a:t>Такая манера придает рассказу Лескова особую живость. Язык его произведений, необычайно богатый и разнообразный, углубляет социальную и индивидуальную характеристику его героев, становится для писателя средством тонкой оценки людей и событий. </a:t>
            </a:r>
          </a:p>
          <a:p>
            <a:pPr algn="just"/>
            <a:r>
              <a:rPr lang="ru-RU" dirty="0" smtClean="0"/>
              <a:t>Рассказчики из народной среды часто переиначивают на русский лад непонятно звучащие иностранные слова.</a:t>
            </a:r>
          </a:p>
          <a:p>
            <a:pPr algn="just"/>
            <a:r>
              <a:rPr lang="ru-RU" dirty="0" smtClean="0"/>
              <a:t>Рассказчик в сказе обычно обращается к какому-нибудь собеседнику или группе собеседников, повествование начинается и продвигается в ответ на их расспросы и замечания.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праведника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Тема «праведника» в творчестве Лескова в целом чрезвычайно значима. В ней, в этой теме, выражено стремление писателя найти в эпоху распада старых общественных связей новые нормы поведения, нравственности, и шире – нового национального самоопределения.</a:t>
            </a:r>
          </a:p>
          <a:p>
            <a:pPr algn="just"/>
            <a:r>
              <a:rPr lang="ru-RU" dirty="0" smtClean="0"/>
              <a:t>Все более и более явственно отпадает от образа «праведника» консервативная ограниченность, на время заслонившая от Лескова социальное значение поисков положительного героя.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07223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Для дальнейшего движения темы важнее всего то, что «</a:t>
            </a:r>
            <a:r>
              <a:rPr lang="ru-RU" dirty="0" err="1" smtClean="0"/>
              <a:t>праведничество</a:t>
            </a:r>
            <a:r>
              <a:rPr lang="ru-RU" dirty="0" smtClean="0"/>
              <a:t>» у Лескова все больше демократизируется. Писатель стремится найти «праведника» в «выломившемся» человеке любого сословия, преодолевающем ограниченность сословных норм.</a:t>
            </a:r>
          </a:p>
          <a:p>
            <a:pPr algn="just"/>
            <a:r>
              <a:rPr lang="ru-RU" dirty="0" smtClean="0"/>
              <a:t>Принципиально важно для демократических тенденций Лескова то обстоятельство, что «</a:t>
            </a:r>
            <a:r>
              <a:rPr lang="ru-RU" dirty="0" err="1" smtClean="0"/>
              <a:t>праведничество</a:t>
            </a:r>
            <a:r>
              <a:rPr lang="ru-RU" dirty="0" smtClean="0"/>
              <a:t>» связывается в представлении писателя с творческим отношением простого русского человека к труду, со своеобразным «артистизмом» в труде.</a:t>
            </a:r>
          </a:p>
          <a:p>
            <a:pPr algn="just"/>
            <a:r>
              <a:rPr lang="ru-RU" dirty="0" smtClean="0"/>
              <a:t>Отсюда – тема «</a:t>
            </a:r>
            <a:r>
              <a:rPr lang="ru-RU" dirty="0" err="1" smtClean="0"/>
              <a:t>очарованности</a:t>
            </a:r>
            <a:r>
              <a:rPr lang="ru-RU" dirty="0" smtClean="0"/>
              <a:t>», «легкого», артистического отношения к жизни.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</TotalTime>
  <Words>2032</Words>
  <Application>Microsoft Office PowerPoint</Application>
  <PresentationFormat>Экран (4:3)</PresentationFormat>
  <Paragraphs>122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Русская литература в 60-70-е годы XIX века</vt:lpstr>
      <vt:lpstr>План лекции</vt:lpstr>
      <vt:lpstr>Презентация PowerPoint</vt:lpstr>
      <vt:lpstr>Особенности поэтики Н.С. Лескова</vt:lpstr>
      <vt:lpstr>Презентация PowerPoint</vt:lpstr>
      <vt:lpstr>Сказ Н.С. Лескова</vt:lpstr>
      <vt:lpstr>Презентация PowerPoint</vt:lpstr>
      <vt:lpstr>Тема праведника</vt:lpstr>
      <vt:lpstr>Презентация PowerPoint</vt:lpstr>
      <vt:lpstr>«Левша»</vt:lpstr>
      <vt:lpstr>Презентация PowerPoint</vt:lpstr>
      <vt:lpstr>Презентация PowerPoint</vt:lpstr>
      <vt:lpstr>Презентация PowerPoint</vt:lpstr>
      <vt:lpstr>«Очарованный странник»</vt:lpstr>
      <vt:lpstr>Презентация PowerPoint</vt:lpstr>
      <vt:lpstr>Презентация PowerPoint</vt:lpstr>
      <vt:lpstr>Презентация PowerPoint</vt:lpstr>
      <vt:lpstr>Гротеск</vt:lpstr>
      <vt:lpstr>Сатира</vt:lpstr>
      <vt:lpstr>Сказки М.Е. Салтыкова-Щедрина</vt:lpstr>
      <vt:lpstr>Презентация PowerPoint</vt:lpstr>
      <vt:lpstr>Презентация PowerPoint</vt:lpstr>
      <vt:lpstr>Сказки Салтыкова-Щедрина и народные сказки</vt:lpstr>
      <vt:lpstr>«История одного города»</vt:lpstr>
      <vt:lpstr>Смысл романа</vt:lpstr>
      <vt:lpstr>Презентация PowerPoint</vt:lpstr>
      <vt:lpstr>Презентация PowerPoint</vt:lpstr>
      <vt:lpstr>Язык романа</vt:lpstr>
      <vt:lpstr>Власть и народ в романе</vt:lpstr>
      <vt:lpstr>Презентация PowerPoint</vt:lpstr>
      <vt:lpstr>Презентация PowerPoint</vt:lpstr>
      <vt:lpstr>Вопросы к лекции</vt:lpstr>
      <vt:lpstr>Рекомендуемая литература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Н.С. Лескова</dc:title>
  <dc:creator>Анастасия</dc:creator>
  <cp:lastModifiedBy>Белозор Анастасия Сергеевна</cp:lastModifiedBy>
  <cp:revision>16</cp:revision>
  <dcterms:created xsi:type="dcterms:W3CDTF">2018-01-27T07:11:24Z</dcterms:created>
  <dcterms:modified xsi:type="dcterms:W3CDTF">2020-09-22T01:33:52Z</dcterms:modified>
</cp:coreProperties>
</file>