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0C85ED-DE9A-40A3-AF7E-BC57A55A14F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36AFD7-5487-4AC6-A97A-DADFC21B674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lab.ua/encyclopedia/Neurology.patient/6877/" TargetMode="External"/><Relationship Id="rId2" Type="http://schemas.openxmlformats.org/officeDocument/2006/relationships/hyperlink" Target="http://www.eurolab.ua/encyclopedia/Neurology.patient/4881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asotaimedicina.ru/diseases/zabolevanija_neurology/meningiti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Менингиты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Баяртуев</a:t>
            </a:r>
            <a:r>
              <a:rPr lang="ru-RU" dirty="0" smtClean="0"/>
              <a:t> С.Р.</a:t>
            </a:r>
          </a:p>
          <a:p>
            <a:r>
              <a:rPr lang="ru-RU" dirty="0" smtClean="0"/>
              <a:t>Проверила: </a:t>
            </a:r>
            <a:r>
              <a:rPr lang="ru-RU" dirty="0" err="1" smtClean="0"/>
              <a:t>Субочева</a:t>
            </a:r>
            <a:r>
              <a:rPr lang="ru-RU" dirty="0" smtClean="0"/>
              <a:t> С.А.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Клиническая картина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Симптомы </a:t>
            </a:r>
            <a:r>
              <a:rPr lang="ru-RU" dirty="0"/>
              <a:t>всех форм острых менингитов весьма сходные независимо от этиологии. Диагноз менингита устанавливают на основании сочетания </a:t>
            </a:r>
            <a:r>
              <a:rPr lang="ru-RU" b="1" dirty="0"/>
              <a:t>трех </a:t>
            </a:r>
            <a:r>
              <a:rPr lang="ru-RU" dirty="0"/>
              <a:t>синдромов:</a:t>
            </a:r>
          </a:p>
          <a:p>
            <a:r>
              <a:rPr lang="ru-RU" dirty="0" err="1"/>
              <a:t>общеинфекционного</a:t>
            </a:r>
            <a:r>
              <a:rPr lang="ru-RU" dirty="0"/>
              <a:t>;</a:t>
            </a:r>
          </a:p>
          <a:p>
            <a:r>
              <a:rPr lang="ru-RU" dirty="0"/>
              <a:t>оболочечного (</a:t>
            </a:r>
            <a:r>
              <a:rPr lang="ru-RU" dirty="0" err="1"/>
              <a:t>менингеального</a:t>
            </a:r>
            <a:r>
              <a:rPr lang="ru-RU" dirty="0"/>
              <a:t>);</a:t>
            </a:r>
          </a:p>
          <a:p>
            <a:r>
              <a:rPr lang="ru-RU" dirty="0"/>
              <a:t>воспалительных изменений цереброспинальной жидкости.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Общеинфекционный</a:t>
            </a:r>
            <a:r>
              <a:rPr lang="ru-RU" dirty="0" smtClean="0"/>
              <a:t> синдром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головная боль;</a:t>
            </a:r>
          </a:p>
          <a:p>
            <a:r>
              <a:rPr lang="ru-RU" dirty="0" smtClean="0"/>
              <a:t>тошнота, рвота;</a:t>
            </a:r>
          </a:p>
          <a:p>
            <a:r>
              <a:rPr lang="ru-RU" dirty="0" smtClean="0"/>
              <a:t>озноб, жар;</a:t>
            </a:r>
          </a:p>
          <a:p>
            <a:r>
              <a:rPr lang="ru-RU" dirty="0" smtClean="0"/>
              <a:t>обычно повышение температуры;</a:t>
            </a:r>
          </a:p>
          <a:p>
            <a:r>
              <a:rPr lang="ru-RU" dirty="0" smtClean="0"/>
              <a:t>воспалительные изменения в периферической крови (лейкоцитоз, увеличение СОЭ и др.);</a:t>
            </a:r>
          </a:p>
          <a:p>
            <a:r>
              <a:rPr lang="ru-RU" dirty="0" smtClean="0"/>
              <a:t>иногда кожные высыпания (менингококковый менингит);</a:t>
            </a:r>
          </a:p>
          <a:p>
            <a:r>
              <a:rPr lang="ru-RU" dirty="0"/>
              <a:t>т</a:t>
            </a:r>
            <a:r>
              <a:rPr lang="ru-RU" dirty="0" smtClean="0"/>
              <a:t>ахикардия;</a:t>
            </a:r>
          </a:p>
          <a:p>
            <a:r>
              <a:rPr lang="ru-RU" dirty="0" err="1" smtClean="0"/>
              <a:t>тахипноэ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Менингеальный</a:t>
            </a:r>
            <a:r>
              <a:rPr lang="ru-RU" dirty="0" smtClean="0"/>
              <a:t> синдром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головная боль;</a:t>
            </a:r>
          </a:p>
          <a:p>
            <a:r>
              <a:rPr lang="ru-RU" dirty="0" smtClean="0"/>
              <a:t>тошнота, рвота;</a:t>
            </a:r>
          </a:p>
          <a:p>
            <a:r>
              <a:rPr lang="ru-RU" dirty="0" smtClean="0"/>
              <a:t>общая </a:t>
            </a:r>
            <a:r>
              <a:rPr lang="ru-RU" dirty="0"/>
              <a:t>гиперестезия </a:t>
            </a:r>
            <a:r>
              <a:rPr lang="ru-RU" dirty="0" smtClean="0"/>
              <a:t>кожи;</a:t>
            </a:r>
          </a:p>
          <a:p>
            <a:r>
              <a:rPr lang="ru-RU" dirty="0"/>
              <a:t>с</a:t>
            </a:r>
            <a:r>
              <a:rPr lang="ru-RU" dirty="0" smtClean="0"/>
              <a:t>ветобоязнь;</a:t>
            </a:r>
          </a:p>
          <a:p>
            <a:r>
              <a:rPr lang="ru-RU" dirty="0" err="1" smtClean="0"/>
              <a:t>менингеальная</a:t>
            </a:r>
            <a:r>
              <a:rPr lang="ru-RU" dirty="0" smtClean="0"/>
              <a:t> поза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ригидность </a:t>
            </a:r>
            <a:r>
              <a:rPr lang="ru-RU" dirty="0"/>
              <a:t>шейных </a:t>
            </a:r>
            <a:r>
              <a:rPr lang="ru-RU" dirty="0" smtClean="0"/>
              <a:t>мышц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симптомы </a:t>
            </a:r>
            <a:r>
              <a:rPr lang="ru-RU" dirty="0" err="1" smtClean="0"/>
              <a:t>Кернига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Симптом </a:t>
            </a:r>
            <a:r>
              <a:rPr lang="ru-RU" dirty="0" err="1" smtClean="0"/>
              <a:t>Брудзинского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скуловой </a:t>
            </a:r>
            <a:r>
              <a:rPr lang="ru-RU" dirty="0"/>
              <a:t>симптом </a:t>
            </a:r>
            <a:r>
              <a:rPr lang="ru-RU" dirty="0" smtClean="0"/>
              <a:t>Бехтерева;</a:t>
            </a:r>
          </a:p>
          <a:p>
            <a:r>
              <a:rPr lang="ru-RU" dirty="0" smtClean="0"/>
              <a:t>Симптом </a:t>
            </a:r>
            <a:r>
              <a:rPr lang="ru-RU" dirty="0" err="1" smtClean="0"/>
              <a:t>Манн-Гуревича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ликвора</a:t>
            </a:r>
            <a:endParaRPr lang="ru-RU" dirty="0"/>
          </a:p>
        </p:txBody>
      </p:sp>
      <p:pic>
        <p:nvPicPr>
          <p:cNvPr id="1026" name="Picture 2" descr="https://cf.ppt-online.org/files/slide/f/fBrest9M0iRCyHpT8dEFAKbQZY2gwPma1Xulc5/slide-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9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Противопоказания к </a:t>
            </a:r>
            <a:r>
              <a:rPr lang="ru-RU" dirty="0" err="1" smtClean="0"/>
              <a:t>люмбальной</a:t>
            </a:r>
            <a:r>
              <a:rPr lang="ru-RU" dirty="0" smtClean="0"/>
              <a:t> пункции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подозрении на внутричерепные объемные образования (абсцесс, опухоль, гематома).</a:t>
            </a:r>
          </a:p>
          <a:p>
            <a:r>
              <a:rPr lang="ru-RU" dirty="0"/>
              <a:t>При появлении признаков вклинения – синдроме </a:t>
            </a:r>
            <a:r>
              <a:rPr lang="ru-RU" dirty="0" err="1"/>
              <a:t>Кушинга</a:t>
            </a:r>
            <a:r>
              <a:rPr lang="ru-RU" dirty="0"/>
              <a:t> (сочетание артериальной гипертонии и брадикардии), патологических зрачковых реакций.</a:t>
            </a:r>
          </a:p>
          <a:p>
            <a:r>
              <a:rPr lang="ru-RU" dirty="0"/>
              <a:t>Тромбоцитопения (количество тромбоцитов &lt; 50×109/л).</a:t>
            </a:r>
          </a:p>
          <a:p>
            <a:r>
              <a:rPr lang="ru-RU" dirty="0" err="1"/>
              <a:t>Коагулопатия</a:t>
            </a:r>
            <a:r>
              <a:rPr lang="ru-RU" dirty="0"/>
              <a:t>, в том числе и возникшая по причине приема медикаментов.</a:t>
            </a:r>
          </a:p>
          <a:p>
            <a:r>
              <a:rPr lang="ru-RU" dirty="0"/>
              <a:t>Воспалительный процесс в области пункции.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Инфузионная</a:t>
            </a:r>
            <a:r>
              <a:rPr lang="ru-RU" dirty="0" smtClean="0"/>
              <a:t> терапия (1,5-2,5 литра в сутки);</a:t>
            </a:r>
          </a:p>
          <a:p>
            <a:r>
              <a:rPr lang="ru-RU" dirty="0" err="1" smtClean="0"/>
              <a:t>Диуретики</a:t>
            </a:r>
            <a:r>
              <a:rPr lang="ru-RU" dirty="0" smtClean="0"/>
              <a:t> для снижения ВЧД;</a:t>
            </a:r>
          </a:p>
          <a:p>
            <a:r>
              <a:rPr lang="ru-RU" dirty="0" err="1" smtClean="0"/>
              <a:t>Этиотропная</a:t>
            </a:r>
            <a:r>
              <a:rPr lang="ru-RU" dirty="0" smtClean="0"/>
              <a:t> терапия.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Внебольничные менингиты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Возраст больного менее 50 лет – </a:t>
            </a:r>
            <a:r>
              <a:rPr lang="ru-RU" dirty="0" smtClean="0"/>
              <a:t> </a:t>
            </a:r>
            <a:r>
              <a:rPr lang="ru-RU" b="1" dirty="0" err="1" smtClean="0"/>
              <a:t>ванкомицин</a:t>
            </a:r>
            <a:r>
              <a:rPr lang="ru-RU" b="1" dirty="0" smtClean="0"/>
              <a:t> </a:t>
            </a:r>
            <a:r>
              <a:rPr lang="ru-RU" b="1" dirty="0"/>
              <a:t> + </a:t>
            </a:r>
            <a:r>
              <a:rPr lang="ru-RU" b="1" dirty="0" err="1"/>
              <a:t>цефотаксим</a:t>
            </a:r>
            <a:r>
              <a:rPr lang="ru-RU" b="1" dirty="0"/>
              <a:t> (</a:t>
            </a:r>
            <a:r>
              <a:rPr lang="ru-RU" b="1" dirty="0" err="1"/>
              <a:t>Клафоран</a:t>
            </a:r>
            <a:r>
              <a:rPr lang="ru-RU" b="1" dirty="0"/>
              <a:t>) </a:t>
            </a:r>
            <a:r>
              <a:rPr lang="ru-RU" dirty="0"/>
              <a:t>или </a:t>
            </a:r>
            <a:r>
              <a:rPr lang="ru-RU" b="1" dirty="0" err="1"/>
              <a:t>цефтриаксон</a:t>
            </a:r>
            <a:r>
              <a:rPr lang="ru-RU" b="1" dirty="0"/>
              <a:t>.</a:t>
            </a:r>
          </a:p>
          <a:p>
            <a:r>
              <a:rPr lang="ru-RU" dirty="0"/>
              <a:t>Возраст больного более 50 лет – </a:t>
            </a:r>
            <a:r>
              <a:rPr lang="ru-RU" b="1" dirty="0" err="1"/>
              <a:t>ванкомицин</a:t>
            </a:r>
            <a:r>
              <a:rPr lang="ru-RU" dirty="0"/>
              <a:t> + </a:t>
            </a:r>
            <a:r>
              <a:rPr lang="ru-RU" dirty="0" smtClean="0"/>
              <a:t> </a:t>
            </a:r>
            <a:r>
              <a:rPr lang="ru-RU" b="1" dirty="0" err="1" smtClean="0"/>
              <a:t>цефотаксим</a:t>
            </a:r>
            <a:r>
              <a:rPr lang="ru-RU" b="1" dirty="0" smtClean="0"/>
              <a:t> </a:t>
            </a:r>
            <a:r>
              <a:rPr lang="ru-RU" b="1" dirty="0"/>
              <a:t> (</a:t>
            </a:r>
            <a:r>
              <a:rPr lang="ru-RU" b="1" dirty="0" err="1"/>
              <a:t>Клафоран</a:t>
            </a:r>
            <a:r>
              <a:rPr lang="ru-RU" b="1" dirty="0"/>
              <a:t>) или </a:t>
            </a:r>
            <a:r>
              <a:rPr lang="ru-RU" b="1" dirty="0" err="1"/>
              <a:t>цефтриаксон</a:t>
            </a:r>
            <a:r>
              <a:rPr lang="ru-RU" dirty="0"/>
              <a:t> + </a:t>
            </a:r>
            <a:r>
              <a:rPr lang="ru-RU" b="1" dirty="0" err="1"/>
              <a:t>ампициллин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Быстрый </a:t>
            </a:r>
            <a:r>
              <a:rPr lang="ru-RU" dirty="0"/>
              <a:t>лизис бактерий на введение антибиотика может усилить воспаление и отек мозга, вызвать дальнейший рост внутричерепного давления. Для уменьшения этой реакции, за 15-30 минут до введения антибиотика, вводят внутривенно 8-10 мг </a:t>
            </a:r>
            <a:r>
              <a:rPr lang="ru-RU" dirty="0" err="1"/>
              <a:t>дексаметазона</a:t>
            </a:r>
            <a:r>
              <a:rPr lang="ru-RU" dirty="0"/>
              <a:t>. В дальнейшем </a:t>
            </a:r>
            <a:r>
              <a:rPr lang="ru-RU" dirty="0" err="1"/>
              <a:t>дексаметазон</a:t>
            </a:r>
            <a:r>
              <a:rPr lang="ru-RU" dirty="0"/>
              <a:t> вводят перед введением антибиотика по 8-10 мг через 6 часов в течение 4 суток. Применение </a:t>
            </a:r>
            <a:r>
              <a:rPr lang="ru-RU" dirty="0" err="1"/>
              <a:t>дексаметазона</a:t>
            </a:r>
            <a:r>
              <a:rPr lang="ru-RU" dirty="0"/>
              <a:t> в ранние сроки позволяет достоверно улучшить результаты лечения больных с бактериальным менингитом.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Больничные менингиты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Если </a:t>
            </a:r>
            <a:r>
              <a:rPr lang="ru-RU" dirty="0"/>
              <a:t>возбудитель не определен, человеку назначают </a:t>
            </a:r>
            <a:r>
              <a:rPr lang="ru-RU" b="1" dirty="0" err="1"/>
              <a:t>ванкомицин</a:t>
            </a:r>
            <a:r>
              <a:rPr lang="ru-RU" b="1" dirty="0"/>
              <a:t> + </a:t>
            </a:r>
            <a:r>
              <a:rPr lang="ru-RU" b="1" dirty="0" err="1" smtClean="0"/>
              <a:t>цефтазидим</a:t>
            </a:r>
            <a:r>
              <a:rPr lang="ru-RU" dirty="0"/>
              <a:t> или </a:t>
            </a:r>
            <a:r>
              <a:rPr lang="ru-RU" b="1" dirty="0" err="1"/>
              <a:t>цефепим</a:t>
            </a:r>
            <a:r>
              <a:rPr lang="ru-RU" dirty="0"/>
              <a:t>. Если двое суток нет желаемого эффекта лечения, вместо </a:t>
            </a:r>
            <a:r>
              <a:rPr lang="ru-RU" dirty="0" err="1"/>
              <a:t>цефтазидима</a:t>
            </a:r>
            <a:r>
              <a:rPr lang="ru-RU" dirty="0"/>
              <a:t> или </a:t>
            </a:r>
            <a:r>
              <a:rPr lang="ru-RU" dirty="0" err="1"/>
              <a:t>цефепима</a:t>
            </a:r>
            <a:r>
              <a:rPr lang="ru-RU" dirty="0"/>
              <a:t> пациенту дают </a:t>
            </a:r>
            <a:r>
              <a:rPr lang="ru-RU" b="1" dirty="0" err="1"/>
              <a:t>меропенем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>        При </a:t>
            </a:r>
            <a:r>
              <a:rPr lang="ru-RU" dirty="0"/>
              <a:t>наличии в полости черепа имплантируемых устройств, отсутствии </a:t>
            </a:r>
            <a:r>
              <a:rPr lang="ru-RU" dirty="0" err="1"/>
              <a:t>эф-фекта</a:t>
            </a:r>
            <a:r>
              <a:rPr lang="ru-RU" dirty="0"/>
              <a:t> от проводимой терапии: </a:t>
            </a:r>
            <a:r>
              <a:rPr lang="ru-RU" dirty="0" err="1"/>
              <a:t>субарахноидально</a:t>
            </a:r>
            <a:r>
              <a:rPr lang="ru-RU" dirty="0"/>
              <a:t> вводят </a:t>
            </a:r>
            <a:r>
              <a:rPr lang="ru-RU" dirty="0" err="1"/>
              <a:t>ванкомицин</a:t>
            </a:r>
            <a:r>
              <a:rPr lang="ru-RU" dirty="0"/>
              <a:t> 0,1 мг/кг (8-10 мг), или </a:t>
            </a:r>
            <a:r>
              <a:rPr lang="ru-RU" dirty="0" err="1"/>
              <a:t>амикацин</a:t>
            </a:r>
            <a:r>
              <a:rPr lang="ru-RU" dirty="0"/>
              <a:t> 0,4 мг/кг (20-30 мг) один раз в сутки, хотя эффективность этой рекомендации неизвестна. При отсутствии </a:t>
            </a:r>
            <a:r>
              <a:rPr lang="ru-RU" dirty="0" err="1"/>
              <a:t>ванкомицина</a:t>
            </a:r>
            <a:r>
              <a:rPr lang="ru-RU" dirty="0"/>
              <a:t>, или его непереносимости больным, допустимо использовать </a:t>
            </a:r>
            <a:r>
              <a:rPr lang="ru-RU" dirty="0" err="1"/>
              <a:t>рифампицин</a:t>
            </a:r>
            <a:r>
              <a:rPr lang="ru-RU" dirty="0"/>
              <a:t>, сочетая его с </a:t>
            </a:r>
            <a:r>
              <a:rPr lang="ru-RU" dirty="0" err="1"/>
              <a:t>триметоприм</a:t>
            </a:r>
            <a:r>
              <a:rPr lang="ru-RU" dirty="0"/>
              <a:t>/</a:t>
            </a:r>
            <a:r>
              <a:rPr lang="ru-RU" dirty="0" err="1"/>
              <a:t>сульфаметоксазолом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Длительность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Оптимальная </a:t>
            </a:r>
            <a:r>
              <a:rPr lang="ru-RU" dirty="0"/>
              <a:t>продолжительность антибактериальной терапии не установлена</a:t>
            </a:r>
            <a:r>
              <a:rPr lang="ru-RU" dirty="0" smtClean="0"/>
              <a:t>. Чаще </a:t>
            </a:r>
            <a:r>
              <a:rPr lang="ru-RU" dirty="0"/>
              <a:t>всего </a:t>
            </a:r>
            <a:r>
              <a:rPr lang="ru-RU" dirty="0" smtClean="0"/>
              <a:t>рекомендуют: </a:t>
            </a:r>
            <a:r>
              <a:rPr lang="ru-RU" dirty="0"/>
              <a:t>при менингите, вызванном наиболее распространенными возбудителями (H. </a:t>
            </a:r>
            <a:r>
              <a:rPr lang="ru-RU" dirty="0" err="1"/>
              <a:t>influenzae</a:t>
            </a:r>
            <a:r>
              <a:rPr lang="ru-RU" dirty="0"/>
              <a:t>, S. </a:t>
            </a:r>
            <a:r>
              <a:rPr lang="ru-RU" dirty="0" err="1"/>
              <a:t>pneumoniae</a:t>
            </a:r>
            <a:r>
              <a:rPr lang="ru-RU" dirty="0"/>
              <a:t> и </a:t>
            </a:r>
            <a:r>
              <a:rPr lang="ru-RU" dirty="0" err="1"/>
              <a:t>N.meningitidis</a:t>
            </a:r>
            <a:r>
              <a:rPr lang="ru-RU" dirty="0"/>
              <a:t>), </a:t>
            </a:r>
            <a:r>
              <a:rPr lang="ru-RU" b="1" dirty="0"/>
              <a:t>высокие дозы </a:t>
            </a:r>
            <a:r>
              <a:rPr lang="ru-RU" dirty="0"/>
              <a:t>антибиотиков нужно вводить </a:t>
            </a:r>
            <a:r>
              <a:rPr lang="ru-RU" b="1" dirty="0"/>
              <a:t>минимум</a:t>
            </a:r>
            <a:r>
              <a:rPr lang="ru-RU" dirty="0"/>
              <a:t> </a:t>
            </a:r>
            <a:r>
              <a:rPr lang="ru-RU" b="1" dirty="0"/>
              <a:t>10 суток</a:t>
            </a:r>
            <a:r>
              <a:rPr lang="ru-RU" dirty="0"/>
              <a:t>, и </a:t>
            </a:r>
            <a:r>
              <a:rPr lang="ru-RU" b="1" dirty="0"/>
              <a:t>не меньше 7 суток </a:t>
            </a:r>
            <a:r>
              <a:rPr lang="ru-RU" dirty="0"/>
              <a:t>после </a:t>
            </a:r>
            <a:r>
              <a:rPr lang="ru-RU" b="1" dirty="0"/>
              <a:t>нормализации</a:t>
            </a:r>
            <a:r>
              <a:rPr lang="ru-RU" dirty="0"/>
              <a:t> </a:t>
            </a:r>
            <a:r>
              <a:rPr lang="ru-RU" b="1" dirty="0"/>
              <a:t>температуры.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Абсцесс мозга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Абсцесс мозга может осложнить течение менингита, но может быть и его источником. В тех случаях, когда причина менингита заключается в абсцессе мозга, или возникает подозрение на анаэробную инфекцию, дополнительно нужно назначить </a:t>
            </a:r>
            <a:r>
              <a:rPr lang="ru-RU" dirty="0" err="1"/>
              <a:t>метронидазол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При абсцессе мозга наиболее часто назначаются следующие сочетания антибиотиков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  <a:p>
            <a:r>
              <a:rPr lang="ru-RU" dirty="0" err="1"/>
              <a:t>Метронидазол</a:t>
            </a:r>
            <a:r>
              <a:rPr lang="ru-RU" dirty="0"/>
              <a:t> + </a:t>
            </a:r>
            <a:r>
              <a:rPr lang="ru-RU" dirty="0" err="1"/>
              <a:t>цефтриаксон</a:t>
            </a:r>
            <a:r>
              <a:rPr lang="ru-RU" dirty="0"/>
              <a:t>;</a:t>
            </a:r>
          </a:p>
          <a:p>
            <a:r>
              <a:rPr lang="ru-RU" dirty="0" err="1"/>
              <a:t>Метронидазол</a:t>
            </a:r>
            <a:r>
              <a:rPr lang="ru-RU" dirty="0"/>
              <a:t> + </a:t>
            </a:r>
            <a:r>
              <a:rPr lang="ru-RU" dirty="0" err="1" smtClean="0"/>
              <a:t>меропенем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Менингит</a:t>
            </a:r>
            <a:r>
              <a:rPr lang="ru-RU" dirty="0"/>
              <a:t> - воспаление оболочек головного и спинного мозга. Воспаление твердой мозговой оболочки обозначают </a:t>
            </a:r>
            <a:r>
              <a:rPr lang="ru-RU" i="1" dirty="0"/>
              <a:t>пахименингитом</a:t>
            </a:r>
            <a:r>
              <a:rPr lang="ru-RU" dirty="0"/>
              <a:t>, а воспаление мягкой и паутинной мозговых оболочек - </a:t>
            </a:r>
            <a:r>
              <a:rPr lang="ru-RU" i="1" dirty="0" err="1"/>
              <a:t>лептоменингитом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>          В </a:t>
            </a:r>
            <a:r>
              <a:rPr lang="ru-RU" dirty="0"/>
              <a:t>клинике наиболее часто встречается воспаление мягких мозговых оболочек и при этом используют термин «менингит». Его возбудителями могут быть различные патогенные микроорганизмы: вирусы, бактерии, простейшие.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Острый вирусный менингит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Лечение </a:t>
            </a:r>
            <a:r>
              <a:rPr lang="ru-RU" dirty="0"/>
              <a:t>носит симптоматический характер из-за невозможности точно определить вирус, только предположить. В целом болезнь проходит относительно благоприятно, и у 90% больных, в среднем, через 2 недели, заканчивается выздоровлением. Но у 10% больных заболевание может затянуться, могут появиться осложнения – гидроцефалия, остаточные неврологические дефекты.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5649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http://www.eurolab.ua/encyclopedia/Neurology.patient/48819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http://www.eurolab.ua/encyclopedia/Neurology.patient/6877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www.krasotaimedicina.ru/diseases/zabolevanija_neurology/meningitis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/>
              <a:t>По этиологии:</a:t>
            </a:r>
          </a:p>
          <a:p>
            <a:pPr fontAlgn="base"/>
            <a:r>
              <a:rPr lang="ru-RU" dirty="0"/>
              <a:t>бактериальные (пневмококковый, туберкулезный, менингококковый и др.)</a:t>
            </a:r>
          </a:p>
          <a:p>
            <a:pPr fontAlgn="base"/>
            <a:r>
              <a:rPr lang="ru-RU" dirty="0"/>
              <a:t>вирусные (</a:t>
            </a:r>
            <a:r>
              <a:rPr lang="ru-RU" dirty="0" smtClean="0"/>
              <a:t>вызванный </a:t>
            </a:r>
            <a:r>
              <a:rPr lang="ru-RU" dirty="0" err="1" smtClean="0"/>
              <a:t>энтеровирусами</a:t>
            </a:r>
            <a:r>
              <a:rPr lang="ru-RU" dirty="0"/>
              <a:t> </a:t>
            </a:r>
            <a:r>
              <a:rPr lang="ru-RU" dirty="0" err="1"/>
              <a:t>Коксаки</a:t>
            </a:r>
            <a:r>
              <a:rPr lang="ru-RU" dirty="0"/>
              <a:t> и ЕСНО, острый </a:t>
            </a:r>
            <a:r>
              <a:rPr lang="ru-RU" dirty="0" err="1"/>
              <a:t>лимфоцитарый</a:t>
            </a:r>
            <a:r>
              <a:rPr lang="ru-RU" dirty="0"/>
              <a:t> </a:t>
            </a:r>
            <a:r>
              <a:rPr lang="ru-RU" dirty="0" err="1"/>
              <a:t>хориоменингит</a:t>
            </a:r>
            <a:r>
              <a:rPr lang="ru-RU" dirty="0"/>
              <a:t> и др.)</a:t>
            </a:r>
          </a:p>
          <a:p>
            <a:pPr fontAlgn="base"/>
            <a:r>
              <a:rPr lang="ru-RU" dirty="0"/>
              <a:t>грибковые (</a:t>
            </a:r>
            <a:r>
              <a:rPr lang="ru-RU" dirty="0" err="1"/>
              <a:t>криптококкозный</a:t>
            </a:r>
            <a:r>
              <a:rPr lang="ru-RU" dirty="0"/>
              <a:t>, </a:t>
            </a:r>
            <a:r>
              <a:rPr lang="ru-RU" dirty="0" err="1" smtClean="0"/>
              <a:t>кандидозный</a:t>
            </a:r>
            <a:r>
              <a:rPr lang="ru-RU" dirty="0"/>
              <a:t> и др.)</a:t>
            </a:r>
          </a:p>
          <a:p>
            <a:pPr fontAlgn="base"/>
            <a:r>
              <a:rPr lang="ru-RU" dirty="0" err="1"/>
              <a:t>протозойные</a:t>
            </a:r>
            <a:r>
              <a:rPr lang="ru-RU" dirty="0"/>
              <a:t> (при малярии, при токсоплазмозе и др.)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b="1" dirty="0"/>
              <a:t>По характеру воспалительного процесса:</a:t>
            </a:r>
          </a:p>
          <a:p>
            <a:pPr fontAlgn="base"/>
            <a:r>
              <a:rPr lang="ru-RU" dirty="0"/>
              <a:t>гнойный (в ликворе преобладают нейтрофилы)</a:t>
            </a:r>
          </a:p>
          <a:p>
            <a:pPr fontAlgn="base"/>
            <a:r>
              <a:rPr lang="ru-RU" dirty="0"/>
              <a:t>серозный (в ликворе преобладают лимфоциты)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b="1" dirty="0"/>
              <a:t>По патогенезу:</a:t>
            </a:r>
          </a:p>
          <a:p>
            <a:pPr fontAlgn="base"/>
            <a:r>
              <a:rPr lang="ru-RU" dirty="0"/>
              <a:t>первичные (в анамнезе отсутствует общая инфекция или инфекционное заболевание какого-либо органа)</a:t>
            </a:r>
          </a:p>
          <a:p>
            <a:pPr fontAlgn="base"/>
            <a:r>
              <a:rPr lang="ru-RU" dirty="0"/>
              <a:t>вторичные (как осложнение инфекционного заболевания)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fontAlgn="base">
              <a:buNone/>
            </a:pPr>
            <a:r>
              <a:rPr lang="ru-RU" b="1" dirty="0"/>
              <a:t>По распространенности процесса:</a:t>
            </a:r>
          </a:p>
          <a:p>
            <a:pPr fontAlgn="base"/>
            <a:r>
              <a:rPr lang="ru-RU" dirty="0"/>
              <a:t>генерализированные</a:t>
            </a:r>
          </a:p>
          <a:p>
            <a:pPr fontAlgn="base"/>
            <a:r>
              <a:rPr lang="ru-RU" dirty="0"/>
              <a:t>ограниченные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b="1" dirty="0"/>
              <a:t>По темпу течения заболевания:</a:t>
            </a:r>
          </a:p>
          <a:p>
            <a:pPr fontAlgn="base"/>
            <a:r>
              <a:rPr lang="ru-RU" dirty="0"/>
              <a:t>молниеносные</a:t>
            </a:r>
          </a:p>
          <a:p>
            <a:pPr fontAlgn="base"/>
            <a:r>
              <a:rPr lang="ru-RU" dirty="0"/>
              <a:t>острые</a:t>
            </a:r>
          </a:p>
          <a:p>
            <a:pPr fontAlgn="base"/>
            <a:r>
              <a:rPr lang="ru-RU" dirty="0" err="1"/>
              <a:t>подострые</a:t>
            </a:r>
            <a:endParaRPr lang="ru-RU" dirty="0"/>
          </a:p>
          <a:p>
            <a:pPr fontAlgn="base"/>
            <a:r>
              <a:rPr lang="ru-RU" dirty="0" smtClean="0"/>
              <a:t>Хронические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b="1" dirty="0"/>
              <a:t>По степени тяжести:</a:t>
            </a:r>
          </a:p>
          <a:p>
            <a:pPr fontAlgn="base"/>
            <a:r>
              <a:rPr lang="ru-RU" dirty="0"/>
              <a:t>легкой формы</a:t>
            </a:r>
          </a:p>
          <a:p>
            <a:pPr fontAlgn="base"/>
            <a:r>
              <a:rPr lang="ru-RU" dirty="0"/>
              <a:t>средней тяжести</a:t>
            </a:r>
          </a:p>
          <a:p>
            <a:pPr fontAlgn="base"/>
            <a:r>
              <a:rPr lang="ru-RU" dirty="0"/>
              <a:t>тяжелой формы</a:t>
            </a:r>
          </a:p>
          <a:p>
            <a:pPr fontAlgn="base"/>
            <a:r>
              <a:rPr lang="ru-RU" dirty="0"/>
              <a:t>крайне тяжелой формы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Существует несколько путей инфицирования мозговых оболочек:</a:t>
            </a:r>
          </a:p>
          <a:p>
            <a:r>
              <a:rPr lang="ru-RU" dirty="0"/>
              <a:t>гематогенный, </a:t>
            </a:r>
            <a:r>
              <a:rPr lang="ru-RU" dirty="0" err="1"/>
              <a:t>лимфогенный</a:t>
            </a:r>
            <a:r>
              <a:rPr lang="ru-RU" dirty="0"/>
              <a:t>, </a:t>
            </a:r>
            <a:r>
              <a:rPr lang="ru-RU" dirty="0" err="1"/>
              <a:t>периневральный</a:t>
            </a:r>
            <a:r>
              <a:rPr lang="ru-RU" dirty="0"/>
              <a:t>, </a:t>
            </a:r>
            <a:r>
              <a:rPr lang="ru-RU" dirty="0" err="1"/>
              <a:t>чрезплацентарный</a:t>
            </a:r>
            <a:r>
              <a:rPr lang="ru-RU" dirty="0"/>
              <a:t>;</a:t>
            </a:r>
          </a:p>
          <a:p>
            <a:r>
              <a:rPr lang="ru-RU" dirty="0"/>
              <a:t>контактный - распространение возбудителей на мозговые оболочки при существующей гнойной инфекции околоносовых пазух (</a:t>
            </a:r>
            <a:r>
              <a:rPr lang="ru-RU" dirty="0" err="1"/>
              <a:t>синусогенный</a:t>
            </a:r>
            <a:r>
              <a:rPr lang="ru-RU" dirty="0"/>
              <a:t> менингит), среднего уха или сосцевидного отростка (</a:t>
            </a:r>
            <a:r>
              <a:rPr lang="ru-RU" dirty="0" err="1"/>
              <a:t>отогенный</a:t>
            </a:r>
            <a:r>
              <a:rPr lang="ru-RU" dirty="0"/>
              <a:t> менингит), верхней челюсти при патологии зубов (</a:t>
            </a:r>
            <a:r>
              <a:rPr lang="ru-RU" dirty="0" err="1"/>
              <a:t>одонтогенный</a:t>
            </a:r>
            <a:r>
              <a:rPr lang="ru-RU" dirty="0"/>
              <a:t> менингит), глазного яблока и др.</a:t>
            </a:r>
          </a:p>
          <a:p>
            <a:r>
              <a:rPr lang="ru-RU" dirty="0"/>
              <a:t>при открытой черепно-мозговой и позвоночно-спинномозговой травмах, при переломах и трещинах основания черепа, сопровождающихся </a:t>
            </a:r>
            <a:r>
              <a:rPr lang="ru-RU" dirty="0" err="1"/>
              <a:t>ликвореей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</TotalTime>
  <Words>547</Words>
  <Application>Microsoft Office PowerPoint</Application>
  <PresentationFormat>Экран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Начальная</vt:lpstr>
      <vt:lpstr>Менингиты </vt:lpstr>
      <vt:lpstr>Определение</vt:lpstr>
      <vt:lpstr>Классификация</vt:lpstr>
      <vt:lpstr>Классификация</vt:lpstr>
      <vt:lpstr>Классификация</vt:lpstr>
      <vt:lpstr>Классификация</vt:lpstr>
      <vt:lpstr>Классификация</vt:lpstr>
      <vt:lpstr>Классификация</vt:lpstr>
      <vt:lpstr>Патогенез</vt:lpstr>
      <vt:lpstr>Клиническая картина</vt:lpstr>
      <vt:lpstr>Общеинфекционный синдром</vt:lpstr>
      <vt:lpstr>Менингеальный синдром</vt:lpstr>
      <vt:lpstr>Изменения ликвора</vt:lpstr>
      <vt:lpstr>Противопоказания к люмбальной пункции</vt:lpstr>
      <vt:lpstr>Лечение</vt:lpstr>
      <vt:lpstr>Внебольничные менингиты</vt:lpstr>
      <vt:lpstr>Больничные менингиты</vt:lpstr>
      <vt:lpstr>Длительность терапии</vt:lpstr>
      <vt:lpstr>Абсцесс мозга</vt:lpstr>
      <vt:lpstr>Острый вирусный менингит</vt:lpstr>
      <vt:lpstr>Спасибо за внимание!</vt:lpstr>
      <vt:lpstr>Литература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Менингиты</dc:title>
  <dc:creator>Соел</dc:creator>
  <cp:lastModifiedBy>Соел</cp:lastModifiedBy>
  <cp:revision>7</cp:revision>
  <dcterms:created xsi:type="dcterms:W3CDTF">2018-04-26T15:21:35Z</dcterms:created>
  <dcterms:modified xsi:type="dcterms:W3CDTF">2018-04-26T16:08:34Z</dcterms:modified>
</cp:coreProperties>
</file>