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0" r:id="rId11"/>
    <p:sldId id="265" r:id="rId12"/>
    <p:sldId id="291" r:id="rId13"/>
    <p:sldId id="266" r:id="rId14"/>
    <p:sldId id="267" r:id="rId15"/>
    <p:sldId id="292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8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1000" r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3800" b="1" dirty="0" smtClean="0"/>
          </a:p>
          <a:p>
            <a:pPr marL="0" indent="0" algn="just">
              <a:buNone/>
            </a:pPr>
            <a:r>
              <a:rPr lang="ru-RU" sz="3800" b="1" dirty="0" smtClean="0"/>
              <a:t>Возможности </a:t>
            </a:r>
            <a:r>
              <a:rPr lang="ru-RU" sz="3800" b="1" dirty="0" err="1" smtClean="0"/>
              <a:t>арттерапевтического</a:t>
            </a:r>
            <a:r>
              <a:rPr lang="ru-RU" sz="3800" b="1" dirty="0" smtClean="0"/>
              <a:t> метода </a:t>
            </a:r>
            <a:r>
              <a:rPr lang="ru-RU" sz="3800" b="1" dirty="0" err="1" smtClean="0"/>
              <a:t>Мандалы</a:t>
            </a:r>
            <a:r>
              <a:rPr lang="ru-RU" sz="3800" b="1" dirty="0" smtClean="0"/>
              <a:t> в стабилизации психоэмоционального состояния участников образовательного  процесса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800" dirty="0" smtClean="0"/>
              <a:t>Ведущий: </a:t>
            </a:r>
            <a:r>
              <a:rPr lang="ru-RU" sz="2800" dirty="0" err="1" smtClean="0"/>
              <a:t>к.психол</a:t>
            </a:r>
            <a:r>
              <a:rPr lang="ru-RU" sz="2800" dirty="0" smtClean="0"/>
              <a:t>. н., доцент кафедры педагогики и психологии с курсом ПО</a:t>
            </a:r>
          </a:p>
          <a:p>
            <a:pPr marL="0" indent="0">
              <a:buNone/>
            </a:pPr>
            <a:r>
              <a:rPr lang="ru-RU" sz="2800" b="1" dirty="0" smtClean="0"/>
              <a:t>Штумф Валентина </a:t>
            </a:r>
            <a:r>
              <a:rPr lang="ru-RU" sz="2800" b="1" dirty="0" err="1" smtClean="0"/>
              <a:t>Оскаровна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6012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При организации работы с </a:t>
            </a:r>
            <a:r>
              <a:rPr lang="ru-RU" dirty="0" err="1"/>
              <a:t>мандалами</a:t>
            </a:r>
            <a:r>
              <a:rPr lang="ru-RU" dirty="0"/>
              <a:t> есть определённые </a:t>
            </a:r>
            <a:r>
              <a:rPr lang="ru-RU" b="1" dirty="0"/>
              <a:t>подготовительные </a:t>
            </a:r>
            <a:r>
              <a:rPr lang="ru-RU" b="1" dirty="0" smtClean="0"/>
              <a:t>шаги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dirty="0" smtClean="0"/>
              <a:t>наличие спокойного </a:t>
            </a:r>
            <a:r>
              <a:rPr lang="ru-RU" dirty="0"/>
              <a:t>и </a:t>
            </a:r>
            <a:r>
              <a:rPr lang="ru-RU" dirty="0" smtClean="0"/>
              <a:t>уединенного места, </a:t>
            </a:r>
            <a:r>
              <a:rPr lang="ru-RU" dirty="0"/>
              <a:t>где присутствие других людей не сможет прервать </a:t>
            </a:r>
            <a:r>
              <a:rPr lang="ru-RU" dirty="0" smtClean="0"/>
              <a:t>работу (это </a:t>
            </a:r>
            <a:r>
              <a:rPr lang="ru-RU" dirty="0"/>
              <a:t>поможет лучше установить связь со своими чувствами, что очень </a:t>
            </a:r>
            <a:r>
              <a:rPr lang="ru-RU" dirty="0" smtClean="0"/>
              <a:t>важно);</a:t>
            </a:r>
          </a:p>
          <a:p>
            <a:pPr algn="just">
              <a:buFontTx/>
              <a:buChar char="-"/>
            </a:pPr>
            <a:r>
              <a:rPr lang="ru-RU" dirty="0" smtClean="0"/>
              <a:t>возможно </a:t>
            </a:r>
            <a:r>
              <a:rPr lang="ru-RU" dirty="0"/>
              <a:t>прослушивание музыки во время </a:t>
            </a:r>
            <a:r>
              <a:rPr lang="ru-RU" dirty="0" smtClean="0"/>
              <a:t>рисования (это </a:t>
            </a:r>
            <a:r>
              <a:rPr lang="ru-RU" dirty="0"/>
              <a:t>делает нас более восприимчивыми к нашему внутреннему ритму, таким образом, мы вливаемся в процесс заполнения нарисованных форм своим состоянием души, своими желаниями и </a:t>
            </a:r>
            <a:r>
              <a:rPr lang="ru-RU" dirty="0" smtClean="0"/>
              <a:t>стремлениями). </a:t>
            </a:r>
            <a:r>
              <a:rPr lang="ru-RU" dirty="0"/>
              <a:t>Но, если </a:t>
            </a:r>
            <a:r>
              <a:rPr lang="ru-RU" dirty="0" err="1"/>
              <a:t>мандалы</a:t>
            </a:r>
            <a:r>
              <a:rPr lang="ru-RU" dirty="0"/>
              <a:t> рисуются в группе, это необходимо делать в </a:t>
            </a:r>
            <a:r>
              <a:rPr lang="ru-RU" dirty="0" smtClean="0"/>
              <a:t>тишине (Работа </a:t>
            </a:r>
            <a:r>
              <a:rPr lang="ru-RU" dirty="0"/>
              <a:t>в группе создает крепкие связи между всеми ее членами, хотя мы не всегда это </a:t>
            </a:r>
            <a:r>
              <a:rPr lang="ru-RU" dirty="0" smtClean="0"/>
              <a:t>осознаем);</a:t>
            </a:r>
          </a:p>
          <a:p>
            <a:pPr algn="just">
              <a:buFontTx/>
              <a:buChar char="-"/>
            </a:pPr>
            <a:r>
              <a:rPr lang="ru-RU" dirty="0" smtClean="0"/>
              <a:t>наличие разных видов изобразительного материала (краски, кисти, цветные карандаши, мелки).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9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Работа с </a:t>
            </a:r>
            <a:r>
              <a:rPr lang="ru-RU" b="1" dirty="0" err="1" smtClean="0"/>
              <a:t>мандалой</a:t>
            </a:r>
            <a:endParaRPr lang="ru-RU" b="1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Нарисовать </a:t>
            </a:r>
            <a:r>
              <a:rPr lang="ru-RU" dirty="0" err="1"/>
              <a:t>мандалу</a:t>
            </a:r>
            <a:r>
              <a:rPr lang="ru-RU" dirty="0"/>
              <a:t>, не думая о значении цветов, </a:t>
            </a:r>
            <a:r>
              <a:rPr lang="ru-RU" dirty="0" smtClean="0"/>
              <a:t>или эстетике </a:t>
            </a:r>
            <a:r>
              <a:rPr lang="ru-RU" dirty="0"/>
              <a:t>окончательной работы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i="1" dirty="0" smtClean="0"/>
              <a:t>2. </a:t>
            </a:r>
            <a:r>
              <a:rPr lang="ru-RU" dirty="0" smtClean="0"/>
              <a:t>Уточнить у автора как </a:t>
            </a:r>
            <a:r>
              <a:rPr lang="ru-RU" dirty="0"/>
              <a:t>называется его </a:t>
            </a:r>
            <a:r>
              <a:rPr lang="ru-RU" dirty="0" err="1"/>
              <a:t>мандала</a:t>
            </a:r>
            <a:r>
              <a:rPr lang="ru-RU" dirty="0"/>
              <a:t>, что он чувствует, когда смотрит на неё, нравится она ему или не нравится, есть ли желание что-либо </a:t>
            </a:r>
            <a:r>
              <a:rPr lang="ru-RU" dirty="0" smtClean="0"/>
              <a:t>изменить. </a:t>
            </a:r>
          </a:p>
          <a:p>
            <a:pPr marL="0" indent="0" algn="just">
              <a:buNone/>
            </a:pPr>
            <a:r>
              <a:rPr lang="ru-RU" dirty="0" smtClean="0"/>
              <a:t>3. При наличии желания – автор вносит изменения.</a:t>
            </a:r>
          </a:p>
          <a:p>
            <a:pPr marL="0" indent="0" algn="just">
              <a:buNone/>
            </a:pPr>
            <a:r>
              <a:rPr lang="ru-RU" dirty="0" smtClean="0"/>
              <a:t>4. При наличии затруднений в </a:t>
            </a:r>
            <a:r>
              <a:rPr lang="ru-RU" dirty="0" err="1" smtClean="0"/>
              <a:t>интрепретации</a:t>
            </a:r>
            <a:r>
              <a:rPr lang="ru-RU" dirty="0" smtClean="0"/>
              <a:t> состояния </a:t>
            </a:r>
            <a:r>
              <a:rPr lang="ru-RU" dirty="0"/>
              <a:t>можно воспользоваться интерпретацией цвета </a:t>
            </a:r>
            <a:r>
              <a:rPr lang="ru-RU" dirty="0" err="1"/>
              <a:t>Люшера</a:t>
            </a:r>
            <a:r>
              <a:rPr lang="ru-RU" dirty="0"/>
              <a:t>, прочитать о значении символов и знаков.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949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1" y="1626914"/>
            <a:ext cx="8229600" cy="48264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Существуют правила работы </a:t>
            </a:r>
            <a:r>
              <a:rPr lang="ru-RU" sz="1800" b="1" dirty="0" smtClean="0"/>
              <a:t>при </a:t>
            </a:r>
            <a:r>
              <a:rPr lang="ru-RU" sz="1800" b="1" dirty="0"/>
              <a:t>использовании </a:t>
            </a:r>
            <a:r>
              <a:rPr lang="ru-RU" sz="1800" b="1" dirty="0" err="1" smtClean="0"/>
              <a:t>мандалы</a:t>
            </a:r>
            <a:endParaRPr lang="ru-RU" sz="1800" b="1" dirty="0" smtClean="0"/>
          </a:p>
          <a:p>
            <a:pPr lvl="0"/>
            <a:r>
              <a:rPr lang="ru-RU" sz="1800" dirty="0" smtClean="0"/>
              <a:t>Если </a:t>
            </a:r>
            <a:r>
              <a:rPr lang="ru-RU" sz="1800" dirty="0"/>
              <a:t>запланирована работа с </a:t>
            </a:r>
            <a:r>
              <a:rPr lang="ru-RU" sz="1800" dirty="0" err="1"/>
              <a:t>мандалами</a:t>
            </a:r>
            <a:r>
              <a:rPr lang="ru-RU" sz="1800" dirty="0"/>
              <a:t>-раскрасками, то предлагается несколько – </a:t>
            </a:r>
            <a:r>
              <a:rPr lang="ru-RU" sz="1800" dirty="0" smtClean="0"/>
              <a:t>клиент </a:t>
            </a:r>
            <a:r>
              <a:rPr lang="ru-RU" sz="1800" dirty="0"/>
              <a:t>сам выберет по форме, по орнаменту, то что ближе ему по настроению.</a:t>
            </a:r>
          </a:p>
          <a:p>
            <a:pPr lvl="0"/>
            <a:r>
              <a:rPr lang="ru-RU" sz="1800" dirty="0"/>
              <a:t>Выбор </a:t>
            </a:r>
            <a:r>
              <a:rPr lang="ru-RU" sz="1800" dirty="0" err="1"/>
              <a:t>мандалы</a:t>
            </a:r>
            <a:r>
              <a:rPr lang="ru-RU" sz="1800" dirty="0"/>
              <a:t> и сюжет работы клиент осуществляет самостоятельно.</a:t>
            </a:r>
          </a:p>
          <a:p>
            <a:pPr lvl="0"/>
            <a:r>
              <a:rPr lang="ru-RU" sz="1800" dirty="0"/>
              <a:t>Материалы для работы и цветовую гамму (карандаши, фломастеры, краски, пастель, чернила и пр.) клиент выбирает самостоятельно.</a:t>
            </a:r>
          </a:p>
          <a:p>
            <a:pPr lvl="0"/>
            <a:r>
              <a:rPr lang="ru-RU" sz="1800" dirty="0"/>
              <a:t>Процесс работы ограничен только степенью насыщения, пресыщения и удовлетворения работой.</a:t>
            </a:r>
          </a:p>
          <a:p>
            <a:pPr lvl="0"/>
            <a:r>
              <a:rPr lang="ru-RU" sz="1800" dirty="0" smtClean="0"/>
              <a:t>Специалист </a:t>
            </a:r>
            <a:r>
              <a:rPr lang="ru-RU" sz="1800" dirty="0"/>
              <a:t>фиксирует состояния напряжения / расслабленности, связанное с процессом работы.</a:t>
            </a:r>
          </a:p>
          <a:p>
            <a:pPr lvl="0"/>
            <a:r>
              <a:rPr lang="ru-RU" sz="1800" dirty="0"/>
              <a:t>Осуществляется принцип невмешательства в работу </a:t>
            </a:r>
            <a:r>
              <a:rPr lang="ru-RU" sz="1800" dirty="0" smtClean="0"/>
              <a:t>без согласия автора.</a:t>
            </a:r>
            <a:endParaRPr lang="ru-RU" sz="1800" dirty="0"/>
          </a:p>
          <a:p>
            <a:pPr lvl="0"/>
            <a:r>
              <a:rPr lang="ru-RU" sz="1800" dirty="0"/>
              <a:t>Принцип избегания оценочных комментариев по поводу работы.</a:t>
            </a:r>
          </a:p>
          <a:p>
            <a:pPr lvl="0"/>
            <a:r>
              <a:rPr lang="ru-RU" sz="1800" dirty="0" smtClean="0"/>
              <a:t>После </a:t>
            </a:r>
            <a:r>
              <a:rPr lang="ru-RU" sz="1800" dirty="0"/>
              <a:t>работы важно дать возможность клиенту проговорить о своих чувствах, переживаниях по поводу работы над </a:t>
            </a:r>
            <a:r>
              <a:rPr lang="ru-RU" sz="1800" dirty="0" err="1"/>
              <a:t>мандалой</a:t>
            </a:r>
            <a:r>
              <a:rPr lang="ru-RU" sz="1800" dirty="0"/>
              <a:t> и отношения к результату (допускаются корректные наводящие вопросы)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96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Простой способ начать работу — это нарисовать круг. Он может быть на листе, и может быть вырезанным. Рекомендуется всегда начинать с круга, чтобы потом сконцентрироваться на этой форме или дополнить его, создав сложную игру линий и форм, геометрических </a:t>
            </a:r>
            <a:r>
              <a:rPr lang="ru-RU" dirty="0" smtClean="0"/>
              <a:t>фигур.</a:t>
            </a:r>
          </a:p>
          <a:p>
            <a:pPr marL="0" indent="0" algn="just">
              <a:buNone/>
            </a:pPr>
            <a:r>
              <a:rPr lang="ru-RU" dirty="0" smtClean="0"/>
              <a:t>Цвет</a:t>
            </a:r>
            <a:r>
              <a:rPr lang="ru-RU" dirty="0"/>
              <a:t>, который мы наносим на одном участке, должен оставаться таким или измениться, создавая рисунок на всей </a:t>
            </a:r>
            <a:r>
              <a:rPr lang="ru-RU" dirty="0" err="1" smtClean="0"/>
              <a:t>мандале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Помните</a:t>
            </a:r>
            <a:r>
              <a:rPr lang="ru-RU" b="1" dirty="0"/>
              <a:t>, не существует «хороших» или «плохих» </a:t>
            </a:r>
            <a:r>
              <a:rPr lang="ru-RU" b="1" dirty="0" err="1"/>
              <a:t>мандал</a:t>
            </a:r>
            <a:r>
              <a:rPr lang="ru-RU" b="1" dirty="0"/>
              <a:t>!</a:t>
            </a:r>
            <a:r>
              <a:rPr lang="ru-RU" dirty="0"/>
              <a:t> </a:t>
            </a:r>
            <a:r>
              <a:rPr lang="ru-RU" dirty="0" err="1"/>
              <a:t>Мандала</a:t>
            </a:r>
            <a:r>
              <a:rPr lang="ru-RU" dirty="0"/>
              <a:t>, полная визуальных эффектов и художественных форм, будет так же хороша и насыщена смыслом, как та, которая содержит лишь, например, треугольник, вписанный в круг.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35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Выбор цвета свободный: как только перед нами </a:t>
            </a:r>
            <a:r>
              <a:rPr lang="ru-RU" dirty="0" err="1"/>
              <a:t>мандала</a:t>
            </a:r>
            <a:r>
              <a:rPr lang="ru-RU" dirty="0"/>
              <a:t> в черно-белом цвете, мы выбираем цвет, который нас больше всего привлекает, стараясь не думать во время </a:t>
            </a:r>
            <a:r>
              <a:rPr lang="ru-RU" dirty="0" smtClean="0"/>
              <a:t>этого.</a:t>
            </a:r>
          </a:p>
          <a:p>
            <a:pPr marL="0" indent="0" algn="just">
              <a:buNone/>
            </a:pPr>
            <a:r>
              <a:rPr lang="ru-RU" dirty="0" smtClean="0"/>
              <a:t>По </a:t>
            </a:r>
            <a:r>
              <a:rPr lang="ru-RU" dirty="0"/>
              <a:t>мере распределения цвета по рисунку происходит взаимодействие между глазом, рукой и подсознанием. Возможно, в процессе работы возникнет какой-нибудь тон, о котором мы не думали или даже который нам не нравится. Возможно, мы почувствуем раздражение, данный цвет и его значение появятся в </a:t>
            </a:r>
            <a:r>
              <a:rPr lang="ru-RU" dirty="0" err="1"/>
              <a:t>мандале</a:t>
            </a:r>
            <a:r>
              <a:rPr lang="ru-RU" dirty="0"/>
              <a:t> тем или иным образом, поэтому мы должны избегать размышлений и позволить цветам возникать самим.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75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r>
              <a:rPr lang="ru-RU" dirty="0" err="1" smtClean="0"/>
              <a:t>мандал</a:t>
            </a:r>
            <a:endParaRPr lang="ru-RU" dirty="0"/>
          </a:p>
        </p:txBody>
      </p:sp>
      <p:pic>
        <p:nvPicPr>
          <p:cNvPr id="4" name="Объект 4" descr="http://li-web.ru/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3989090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li-web.ru/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3672408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875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 descr="http://li-web.ru/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4864"/>
            <a:ext cx="352839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103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Создание личной </a:t>
            </a:r>
            <a:r>
              <a:rPr lang="ru-RU" dirty="0" err="1"/>
              <a:t>мандалы</a:t>
            </a:r>
            <a:r>
              <a:rPr lang="ru-RU" dirty="0"/>
              <a:t> удовлетворяет бессознательную потребность любого человеческого существа заглянуть внутрь себя, прийти к собственному центру. Только так человек может достичь гармонии и вследствие преодоления препятствий на этом пути, приобрести новое «Я</a:t>
            </a:r>
            <a:r>
              <a:rPr lang="ru-RU" dirty="0" smtClean="0"/>
              <a:t>».</a:t>
            </a:r>
          </a:p>
          <a:p>
            <a:pPr marL="0" indent="0" algn="just">
              <a:buNone/>
            </a:pPr>
            <a:r>
              <a:rPr lang="ru-RU" dirty="0" smtClean="0"/>
              <a:t>Движение </a:t>
            </a:r>
            <a:r>
              <a:rPr lang="ru-RU" dirty="0"/>
              <a:t>в глубину </a:t>
            </a:r>
            <a:r>
              <a:rPr lang="ru-RU" dirty="0" err="1"/>
              <a:t>мандалы</a:t>
            </a:r>
            <a:r>
              <a:rPr lang="ru-RU" dirty="0"/>
              <a:t> - левостороннее, от сознания к бессознательному, от эго к самости. Юнг доказал, что рано или поздно происходит важный переход, который знаменуется тем, что Эго как центр сознания уступает место Самости, что приводит к грандиозному расширению осознанности и постижению парадокса. Жертвоприношение эго - весьма болезненный процесс, однако только таким образом раскрывается наша истинная индивидуальность и границы сознания становятся значительно шире.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974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Мандала</a:t>
            </a:r>
            <a:r>
              <a:rPr lang="ru-RU" dirty="0" smtClean="0"/>
              <a:t> представляет собой ритуальную геометрическую диаграмму. Гармоничный визуальный образ вызывает определенные ментальные состояния, способствующие достижению состояния созерцания и концентрации. Медитации с использованием </a:t>
            </a:r>
            <a:r>
              <a:rPr lang="ru-RU" dirty="0" err="1" smtClean="0"/>
              <a:t>мандалы</a:t>
            </a:r>
            <a:r>
              <a:rPr lang="ru-RU" dirty="0" smtClean="0"/>
              <a:t> способствуют активизации этих качеств в нашей жизни.</a:t>
            </a:r>
          </a:p>
          <a:p>
            <a:pPr marL="0" indent="0" algn="just">
              <a:buNone/>
            </a:pPr>
            <a:r>
              <a:rPr lang="ru-RU" dirty="0" err="1" smtClean="0"/>
              <a:t>Мандала</a:t>
            </a:r>
            <a:r>
              <a:rPr lang="ru-RU" dirty="0" smtClean="0"/>
              <a:t> включает в себя не изображаемый визуально центр. Он полагается через концентрацию фигур и является визуализацией препятствий на пути постижения Центра. В ней присутствует как бессознательная символика упорядочивания определенного пространства с целью его украшения или использования, так и мистическое стремление к высшему объединению. Ее основные составляющие - уравновешенные и концентрические геометрические фигуры.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760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Интерпретация цвета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1" y="1626915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265113" indent="0" algn="just">
              <a:buNone/>
            </a:pPr>
            <a:r>
              <a:rPr lang="en-US" sz="8000" dirty="0" smtClean="0"/>
              <a:t>     </a:t>
            </a:r>
            <a:r>
              <a:rPr lang="ru-RU" sz="8000" dirty="0" smtClean="0"/>
              <a:t>Традиционно</a:t>
            </a:r>
            <a:r>
              <a:rPr lang="ru-RU" sz="8000" dirty="0"/>
              <a:t>, принято считать основными цветами </a:t>
            </a:r>
            <a:r>
              <a:rPr lang="ru-RU" sz="8000" b="1" dirty="0"/>
              <a:t>КРАСНЫЙ</a:t>
            </a:r>
            <a:r>
              <a:rPr lang="ru-RU" sz="8000" dirty="0"/>
              <a:t>, </a:t>
            </a:r>
            <a:r>
              <a:rPr lang="ru-RU" sz="8000" b="1" dirty="0"/>
              <a:t>СИНИЙ</a:t>
            </a:r>
            <a:r>
              <a:rPr lang="ru-RU" sz="8000" dirty="0"/>
              <a:t> </a:t>
            </a:r>
            <a:r>
              <a:rPr lang="ru-RU" sz="8000" dirty="0" smtClean="0"/>
              <a:t>и </a:t>
            </a:r>
            <a:r>
              <a:rPr lang="ru-RU" sz="8000" b="1" dirty="0"/>
              <a:t>ЖЁЛТЫЙ</a:t>
            </a:r>
            <a:r>
              <a:rPr lang="ru-RU" sz="8000" dirty="0"/>
              <a:t>. Хорошо, когда в </a:t>
            </a:r>
            <a:r>
              <a:rPr lang="ru-RU" sz="8000" dirty="0" err="1"/>
              <a:t>мандале</a:t>
            </a:r>
            <a:r>
              <a:rPr lang="ru-RU" sz="8000" dirty="0"/>
              <a:t> присутствуют все три в чистом виде или в смешанном.</a:t>
            </a:r>
          </a:p>
          <a:p>
            <a:pPr marL="265113" indent="0" algn="just">
              <a:buNone/>
            </a:pPr>
            <a:endParaRPr lang="ru-RU" sz="8000" dirty="0"/>
          </a:p>
          <a:p>
            <a:pPr algn="just"/>
            <a:r>
              <a:rPr lang="ru-RU" sz="8000" b="1" dirty="0"/>
              <a:t>КРАСНЫЙ </a:t>
            </a:r>
            <a:r>
              <a:rPr lang="ru-RU" sz="8000" dirty="0"/>
              <a:t>— жизненная сила, энергия, либидо, активность, страдание, гнев, трансформация через усилие, разрушение, смелость, агрессивность</a:t>
            </a:r>
            <a:r>
              <a:rPr lang="ru-RU" sz="8000" dirty="0" smtClean="0"/>
              <a:t>. Основная </a:t>
            </a:r>
            <a:r>
              <a:rPr lang="ru-RU" sz="8000" dirty="0"/>
              <a:t>характеристика красного — МНЕ НАДО!</a:t>
            </a:r>
          </a:p>
          <a:p>
            <a:pPr algn="just"/>
            <a:r>
              <a:rPr lang="ru-RU" sz="8000" dirty="0"/>
              <a:t>Преобладание красного цвета в </a:t>
            </a:r>
            <a:r>
              <a:rPr lang="ru-RU" sz="8000" dirty="0" err="1"/>
              <a:t>мандале</a:t>
            </a:r>
            <a:r>
              <a:rPr lang="ru-RU" sz="8000" dirty="0"/>
              <a:t> может показывать, что накопилось много гнева и агрессии, им надо дать приемлемый выход через трансформацию, направить эту энергию на творчество и реализацию. Большое значение будет иметь его расположение в </a:t>
            </a:r>
            <a:r>
              <a:rPr lang="ru-RU" sz="8000" dirty="0" err="1"/>
              <a:t>Мандале</a:t>
            </a:r>
            <a:r>
              <a:rPr lang="ru-RU" sz="8000" dirty="0"/>
              <a:t>. Это покажет, в чём мы нуждаемся в данный момент больше всего. Как именно надо «выпустить пар», и каким образом эту энергию можно трансформировать в творческий поток.</a:t>
            </a:r>
          </a:p>
          <a:p>
            <a:pPr algn="just"/>
            <a:r>
              <a:rPr lang="ru-RU" sz="8000" dirty="0"/>
              <a:t>Отсутствие красного цвета в </a:t>
            </a:r>
            <a:r>
              <a:rPr lang="ru-RU" sz="8000" dirty="0" err="1"/>
              <a:t>Мандале</a:t>
            </a:r>
            <a:r>
              <a:rPr lang="ru-RU" sz="8000" dirty="0"/>
              <a:t> говорит о пассивности и отсутствии самоутверждения. Желательно, чтобы он присутствовал хотя бы в сложных цветах. Например, в розовом, фиолетовом, оранжевом.</a:t>
            </a:r>
          </a:p>
          <a:p>
            <a:pPr marL="0" indent="0" algn="just">
              <a:buNone/>
            </a:pPr>
            <a:r>
              <a:rPr lang="ru-RU" sz="6200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59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6914"/>
            <a:ext cx="8229600" cy="49704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В переводе с санскрита, слово </a:t>
            </a:r>
            <a:r>
              <a:rPr lang="ru-RU" b="1" dirty="0" err="1"/>
              <a:t>мандала</a:t>
            </a:r>
            <a:r>
              <a:rPr lang="ru-RU" dirty="0"/>
              <a:t> обозначает </a:t>
            </a:r>
            <a:r>
              <a:rPr lang="ru-RU" dirty="0" smtClean="0"/>
              <a:t>круг,</a:t>
            </a:r>
            <a:r>
              <a:rPr lang="ru-RU" dirty="0"/>
              <a:t> «священный круг» — «то, что исходит из центра», «круглый</a:t>
            </a:r>
            <a:r>
              <a:rPr lang="ru-RU" dirty="0" smtClean="0"/>
              <a:t>». </a:t>
            </a:r>
            <a:r>
              <a:rPr lang="ru-RU" dirty="0" err="1" smtClean="0"/>
              <a:t>Мандалы</a:t>
            </a:r>
            <a:r>
              <a:rPr lang="ru-RU" dirty="0" smtClean="0"/>
              <a:t> </a:t>
            </a:r>
            <a:r>
              <a:rPr lang="ru-RU" dirty="0"/>
              <a:t>представляют собой единство личности и всей Вселенной, они часто используются в качестве вспомогательного визуального образа при медитации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Рисунок </a:t>
            </a:r>
            <a:r>
              <a:rPr lang="ru-RU" dirty="0" err="1" smtClean="0"/>
              <a:t>мандалы</a:t>
            </a:r>
            <a:r>
              <a:rPr lang="ru-RU" dirty="0" smtClean="0"/>
              <a:t> </a:t>
            </a:r>
            <a:r>
              <a:rPr lang="ru-RU" dirty="0"/>
              <a:t>симметричен: обычно он представляет собой круг с выраженным центром. Внутри круга более или менее обозначены основные направления-ориентиры, число которых </a:t>
            </a:r>
            <a:r>
              <a:rPr lang="ru-RU" dirty="0" smtClean="0"/>
              <a:t>варьируется.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сложной геометрической композиции </a:t>
            </a:r>
            <a:r>
              <a:rPr lang="ru-RU" dirty="0" err="1"/>
              <a:t>мандалы</a:t>
            </a:r>
            <a:r>
              <a:rPr lang="ru-RU" dirty="0"/>
              <a:t> можно встретить самые разные элементы: квадрат, овалы, кривые линии, </a:t>
            </a:r>
            <a:r>
              <a:rPr lang="ru-RU" dirty="0" smtClean="0"/>
              <a:t>треугольники.</a:t>
            </a:r>
          </a:p>
          <a:p>
            <a:pPr marL="0" indent="0" algn="just">
              <a:buNone/>
            </a:pPr>
            <a:r>
              <a:rPr lang="ru-RU" dirty="0" err="1" smtClean="0"/>
              <a:t>Мандалы</a:t>
            </a:r>
            <a:r>
              <a:rPr lang="ru-RU" dirty="0" smtClean="0"/>
              <a:t> </a:t>
            </a:r>
            <a:r>
              <a:rPr lang="ru-RU" dirty="0"/>
              <a:t>могут быть как произведениями искусства, так и формами, созданными самой природой.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667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СИНИЙ (ГОЛУБОЙ)</a:t>
            </a:r>
            <a:r>
              <a:rPr lang="ru-RU" sz="2000" dirty="0"/>
              <a:t> — принятие, пассивность, релаксация, интуиция, бессознательное</a:t>
            </a:r>
            <a:r>
              <a:rPr lang="ru-RU" sz="2000" dirty="0" smtClean="0"/>
              <a:t>. Основная </a:t>
            </a:r>
            <a:r>
              <a:rPr lang="ru-RU" sz="2000" dirty="0"/>
              <a:t>характеристика голубого — Я ПРИНИМАЮ!</a:t>
            </a:r>
          </a:p>
          <a:p>
            <a:pPr algn="just"/>
            <a:r>
              <a:rPr lang="ru-RU" sz="2000" dirty="0" smtClean="0"/>
              <a:t>Голубой </a:t>
            </a:r>
            <a:r>
              <a:rPr lang="ru-RU" sz="2000" dirty="0"/>
              <a:t>цвет говорит о свободном принятии происходящего. О контакте с бессознательным. Об интуитивном восприятии жизни. Это способность принимать и взращивать, питать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/>
            <a:r>
              <a:rPr lang="ru-RU" sz="2000" dirty="0"/>
              <a:t>Самое оптимально расположение этого цвета — внизу </a:t>
            </a:r>
            <a:r>
              <a:rPr lang="ru-RU" sz="2000" dirty="0" err="1"/>
              <a:t>мандалы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Однако «грязный», очень тёмный синий может говорить о контролирующем, жёстком женском начале. Вездесущая, контролирующая, пожирающая своё дитя мать. Показатель возможного конфликта с матерью и с женскими энергиями. Негативное отношение к женщинам.</a:t>
            </a:r>
          </a:p>
          <a:p>
            <a:pPr algn="just"/>
            <a:r>
              <a:rPr lang="ru-RU" sz="2000" dirty="0"/>
              <a:t>Отсутствие голубого цвета говорит, что нет контакта с интуицией. Реальность не принимается и отвергается.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788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ЖЁЛТЫЙ </a:t>
            </a:r>
            <a:r>
              <a:rPr lang="ru-RU" dirty="0"/>
              <a:t>— осознанность, индивидуальность, миссия, </a:t>
            </a:r>
            <a:r>
              <a:rPr lang="ru-RU" dirty="0" err="1"/>
              <a:t>Анимус</a:t>
            </a:r>
            <a:r>
              <a:rPr lang="ru-RU" dirty="0"/>
              <a:t> для женщин, взаимоотношения с отцом</a:t>
            </a:r>
            <a:r>
              <a:rPr lang="ru-RU" dirty="0" smtClean="0"/>
              <a:t>. Основная </a:t>
            </a:r>
            <a:r>
              <a:rPr lang="ru-RU" dirty="0"/>
              <a:t>характеристика жёлтого — Я ОСОЗНАЮ!</a:t>
            </a:r>
          </a:p>
          <a:p>
            <a:pPr algn="just"/>
            <a:r>
              <a:rPr lang="ru-RU" dirty="0"/>
              <a:t>Место жёлтого цвета — на самом верху </a:t>
            </a:r>
            <a:r>
              <a:rPr lang="ru-RU" dirty="0" err="1"/>
              <a:t>Мандалы</a:t>
            </a:r>
            <a:r>
              <a:rPr lang="ru-RU" dirty="0"/>
              <a:t>. В высшей точке </a:t>
            </a:r>
            <a:r>
              <a:rPr lang="ru-RU" dirty="0" smtClean="0"/>
              <a:t>осознанности. </a:t>
            </a:r>
            <a:r>
              <a:rPr lang="ru-RU" dirty="0"/>
              <a:t>Это расцвет индивидуальности и самосознания. Желание идти дальше и выше.</a:t>
            </a:r>
          </a:p>
          <a:p>
            <a:pPr algn="just"/>
            <a:r>
              <a:rPr lang="ru-RU" dirty="0"/>
              <a:t>Грязные оттенки жёлтого цвета могут говорить о проблемах во взаимоотношениях с мужчинами, в корне которых в большинстве случаев лежат конфликты и болезненные привязанности к отцу.</a:t>
            </a:r>
          </a:p>
          <a:p>
            <a:pPr algn="just"/>
            <a:r>
              <a:rPr lang="ru-RU" dirty="0"/>
              <a:t>В зависимости от расположения жёлтого цвета в поле </a:t>
            </a:r>
            <a:r>
              <a:rPr lang="ru-RU" dirty="0" err="1"/>
              <a:t>Мандалы</a:t>
            </a:r>
            <a:r>
              <a:rPr lang="ru-RU" dirty="0"/>
              <a:t>, можно говорить о наиболее осознаваемых частях нашей личности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Эти три цвета — основные. Остальные цвета создаются путём смешивания этих трёх.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549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Бирюзовый </a:t>
            </a:r>
            <a:r>
              <a:rPr lang="ru-RU" dirty="0"/>
              <a:t>— несёт исцеление и заботу.</a:t>
            </a:r>
          </a:p>
          <a:p>
            <a:pPr algn="just"/>
            <a:r>
              <a:rPr lang="ru-RU" b="1" dirty="0"/>
              <a:t>Персиковый </a:t>
            </a:r>
            <a:r>
              <a:rPr lang="ru-RU" dirty="0"/>
              <a:t>— телесная чувствительность и сексуальность.</a:t>
            </a:r>
          </a:p>
          <a:p>
            <a:pPr algn="just"/>
            <a:r>
              <a:rPr lang="ru-RU" b="1" dirty="0"/>
              <a:t>Розовый </a:t>
            </a:r>
            <a:r>
              <a:rPr lang="ru-RU" dirty="0"/>
              <a:t>— нежность и эмоциональность.</a:t>
            </a:r>
          </a:p>
          <a:p>
            <a:pPr algn="just"/>
            <a:r>
              <a:rPr lang="ru-RU" b="1" dirty="0"/>
              <a:t>Фиолетовый </a:t>
            </a:r>
            <a:r>
              <a:rPr lang="ru-RU" dirty="0"/>
              <a:t>— исключительность.</a:t>
            </a:r>
          </a:p>
          <a:p>
            <a:pPr algn="just"/>
            <a:r>
              <a:rPr lang="ru-RU" b="1" dirty="0"/>
              <a:t>Пурпурный </a:t>
            </a:r>
            <a:r>
              <a:rPr lang="ru-RU" dirty="0"/>
              <a:t>— царственность, развитие, самодостаточность.</a:t>
            </a:r>
          </a:p>
          <a:p>
            <a:pPr algn="just"/>
            <a:r>
              <a:rPr lang="ru-RU" b="1" dirty="0"/>
              <a:t>Цвет фуксии</a:t>
            </a:r>
            <a:r>
              <a:rPr lang="ru-RU" dirty="0"/>
              <a:t> — эмансипация, творческий взлёт. Новые проекты.</a:t>
            </a:r>
          </a:p>
          <a:p>
            <a:pPr algn="just"/>
            <a:r>
              <a:rPr lang="ru-RU" b="1" dirty="0" err="1"/>
              <a:t>Маджента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тантрические</a:t>
            </a:r>
            <a:r>
              <a:rPr lang="ru-RU" dirty="0"/>
              <a:t> энергии.</a:t>
            </a:r>
          </a:p>
          <a:p>
            <a:pPr algn="just"/>
            <a:r>
              <a:rPr lang="ru-RU" b="1" dirty="0"/>
              <a:t>Зелёный </a:t>
            </a:r>
            <a:r>
              <a:rPr lang="ru-RU" dirty="0"/>
              <a:t>— забота и поддержка других. Рост, обновление, взросление.</a:t>
            </a:r>
          </a:p>
          <a:p>
            <a:pPr algn="just"/>
            <a:r>
              <a:rPr lang="ru-RU" b="1" dirty="0"/>
              <a:t>Оранжевый </a:t>
            </a:r>
            <a:r>
              <a:rPr lang="ru-RU" dirty="0"/>
              <a:t>— Эго, взаимоотношение с мужским началом, амбиции. Я ХОЧУ!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730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Коричневый </a:t>
            </a:r>
            <a:r>
              <a:rPr lang="ru-RU" dirty="0"/>
              <a:t>— цвет двоякий; с одной стороны, он обозначает плодородную почву, с другой стороны — заниженную самооценку и блокировку. Здесь можно что-либо говорить, только опираясь на ощущения, идущие от </a:t>
            </a:r>
            <a:r>
              <a:rPr lang="ru-RU" dirty="0" err="1"/>
              <a:t>Мандалы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Серый </a:t>
            </a:r>
            <a:r>
              <a:rPr lang="ru-RU" dirty="0"/>
              <a:t>— отсутствие виденья будущего, всё как в тумане. Может быть показателем депрессивных состояний. Неоднозначный цвет.</a:t>
            </a:r>
          </a:p>
          <a:p>
            <a:pPr algn="just"/>
            <a:r>
              <a:rPr lang="ru-RU" b="1" dirty="0"/>
              <a:t>Белый </a:t>
            </a:r>
            <a:r>
              <a:rPr lang="ru-RU" dirty="0"/>
              <a:t>— духовность, чистота, </a:t>
            </a:r>
            <a:r>
              <a:rPr lang="ru-RU" dirty="0" err="1"/>
              <a:t>непроявленность</a:t>
            </a:r>
            <a:r>
              <a:rPr lang="ru-RU" dirty="0"/>
              <a:t>. Новое начало либо завершение. Очень много будет зависеть от его расположения на КРУГЕ ЖИЗНИ.</a:t>
            </a:r>
          </a:p>
          <a:p>
            <a:pPr algn="just"/>
            <a:r>
              <a:rPr lang="ru-RU" b="1" dirty="0"/>
              <a:t>Чёрный </a:t>
            </a:r>
            <a:r>
              <a:rPr lang="ru-RU" dirty="0"/>
              <a:t>— </a:t>
            </a:r>
            <a:r>
              <a:rPr lang="ru-RU" dirty="0" err="1"/>
              <a:t>сакральность</a:t>
            </a:r>
            <a:r>
              <a:rPr lang="ru-RU" dirty="0"/>
              <a:t>, смерть-возрождение, инициация, Хаос, бессознательное. Может быть, депрессия и горе. Будет зависеть от его расположения на КРУГЕ ЖИЗНИ. Для мистиков этот цвет часто означает виденье красоты изначального Хаоса.</a:t>
            </a:r>
          </a:p>
          <a:p>
            <a:pPr algn="just"/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727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1916832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Сочетания цветов говорящие о внутреннем </a:t>
            </a:r>
            <a:r>
              <a:rPr lang="ru-RU" sz="2000" dirty="0" smtClean="0"/>
              <a:t>конфликте</a:t>
            </a:r>
            <a:r>
              <a:rPr lang="ru-RU" sz="2000" dirty="0"/>
              <a:t>:</a:t>
            </a:r>
            <a:endParaRPr lang="ru-RU" sz="2000" dirty="0"/>
          </a:p>
          <a:p>
            <a:pPr algn="just"/>
            <a:r>
              <a:rPr lang="ru-RU" sz="2000" b="1" dirty="0"/>
              <a:t>ЧЁРНОЕ — РОЗОВОЕ</a:t>
            </a:r>
            <a:endParaRPr lang="ru-RU" sz="2000" dirty="0"/>
          </a:p>
          <a:p>
            <a:pPr algn="just"/>
            <a:r>
              <a:rPr lang="ru-RU" sz="2000" dirty="0"/>
              <a:t>Сочетание несёт в себе негативное отношение к своему телу, что может дать начало психосоматическим заболеваниям. Желательно принять срочные меры.</a:t>
            </a:r>
          </a:p>
          <a:p>
            <a:pPr algn="just"/>
            <a:r>
              <a:rPr lang="ru-RU" sz="2000" b="1" dirty="0"/>
              <a:t>КРАСНЫЙ — ЧЁРНЫЙ</a:t>
            </a:r>
            <a:endParaRPr lang="ru-RU" sz="2000" dirty="0"/>
          </a:p>
          <a:p>
            <a:pPr algn="just"/>
            <a:r>
              <a:rPr lang="ru-RU" sz="2000" dirty="0"/>
              <a:t>Невозможность проявить гнев и агрессию. Запрет выразить свою ярость. В зависимости от местоположения на КРУГЕ ЖИЗНИ, надо посмотреть каким образом можно социально адекватно проявить эти энергии и трансформировать их в творчество.</a:t>
            </a:r>
          </a:p>
          <a:p>
            <a:pPr algn="just"/>
            <a:r>
              <a:rPr lang="ru-RU" sz="2000" b="1" dirty="0"/>
              <a:t>СИНИЙ — КРАСНЫЙ</a:t>
            </a:r>
            <a:endParaRPr lang="ru-RU" sz="2000" dirty="0"/>
          </a:p>
          <a:p>
            <a:pPr algn="just"/>
            <a:r>
              <a:rPr lang="ru-RU" sz="2000" dirty="0"/>
              <a:t>Процесс отделения от родителей. Человек нуждается в поддержке и понимании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5194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/>
              <a:t>ЖЁЛТЫЙ — ЧЁРНЫЙ</a:t>
            </a:r>
            <a:endParaRPr lang="ru-RU" sz="2000" dirty="0"/>
          </a:p>
          <a:p>
            <a:pPr algn="just"/>
            <a:r>
              <a:rPr lang="ru-RU" sz="2000" dirty="0"/>
              <a:t>Негативное отношение к своей теневой стороне. Низкая самооценка. </a:t>
            </a:r>
          </a:p>
          <a:p>
            <a:pPr algn="just"/>
            <a:r>
              <a:rPr lang="ru-RU" sz="2000" b="1" dirty="0"/>
              <a:t>КРАСНЫЙ — ЗЕЛЁНЫЙ</a:t>
            </a:r>
            <a:endParaRPr lang="ru-RU" sz="2000" dirty="0"/>
          </a:p>
          <a:p>
            <a:pPr algn="just"/>
            <a:r>
              <a:rPr lang="ru-RU" sz="2000" dirty="0"/>
              <a:t>Конфликт с родителями. Восстание против родительского контроля. Нужно обратить внимание на внутреннего ребёнка.</a:t>
            </a:r>
          </a:p>
          <a:p>
            <a:pPr algn="just"/>
            <a:r>
              <a:rPr lang="ru-RU" sz="2000" b="1" dirty="0"/>
              <a:t>ЧЁРНЫЙ — БЕЛЫЙ</a:t>
            </a:r>
            <a:endParaRPr lang="ru-RU" sz="2000" dirty="0"/>
          </a:p>
          <a:p>
            <a:pPr algn="just"/>
            <a:r>
              <a:rPr lang="ru-RU" sz="2000" dirty="0"/>
              <a:t>Дуальное восприятия мира. Противостояние и разделение на добро и зло, правильно и неправильно, духовное и материальное, женское и мужское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225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Интерпретация</a:t>
            </a:r>
            <a:br>
              <a:rPr lang="ru-RU" dirty="0" smtClean="0"/>
            </a:br>
            <a:r>
              <a:rPr lang="ru-RU" dirty="0" smtClean="0"/>
              <a:t>форм и символов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r>
              <a:rPr lang="ru-RU" sz="1900" b="1" dirty="0"/>
              <a:t>Квадрат</a:t>
            </a: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Надежность, стабильность, материя, чувство реальности, равновесие между четырьмя стихиями, стороны света, идеальное в материальном</a:t>
            </a:r>
          </a:p>
          <a:p>
            <a:r>
              <a:rPr lang="ru-RU" sz="1900" b="1" dirty="0"/>
              <a:t>Круг</a:t>
            </a: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Ведет в себя; единство, </a:t>
            </a:r>
            <a:r>
              <a:rPr lang="ru-RU" sz="1900" dirty="0" err="1"/>
              <a:t>абсолют</a:t>
            </a:r>
            <a:r>
              <a:rPr lang="ru-RU" sz="1900" dirty="0"/>
              <a:t>, совершенство, бесконечность, озарение, душа; гармония духовных сил; «оно», движение, </a:t>
            </a:r>
            <a:r>
              <a:rPr lang="ru-RU" sz="1900" dirty="0" smtClean="0"/>
              <a:t>бесконечность</a:t>
            </a:r>
          </a:p>
          <a:p>
            <a:pPr algn="just"/>
            <a:r>
              <a:rPr lang="ru-RU" sz="1900" b="1" dirty="0" smtClean="0"/>
              <a:t>Треугольник</a:t>
            </a:r>
            <a:r>
              <a:rPr lang="ru-RU" sz="1900" dirty="0" smtClean="0"/>
              <a:t> – твердая опора, стабильность</a:t>
            </a:r>
            <a:endParaRPr lang="ru-RU" sz="1900" dirty="0"/>
          </a:p>
          <a:p>
            <a:r>
              <a:rPr lang="ru-RU" sz="1900" b="1" dirty="0"/>
              <a:t>Крест</a:t>
            </a: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Взаимопроникновение двух противоположных сфер, таких как небо и земля, дух и материя, пространство и время; пересечение дорог, соединение противоположностей, внутреннее равновесие совершенного человека; Х-образный крест: особое обозначение какого-либо места; также исходя из контекста: утрата, отречение</a:t>
            </a:r>
          </a:p>
          <a:p>
            <a:r>
              <a:rPr lang="ru-RU" sz="1900" b="1" dirty="0"/>
              <a:t>Молния</a:t>
            </a: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Разрушительная или </a:t>
            </a:r>
            <a:r>
              <a:rPr lang="ru-RU" sz="1900" dirty="0" err="1"/>
              <a:t>созидатальная</a:t>
            </a:r>
            <a:r>
              <a:rPr lang="ru-RU" sz="1900" dirty="0"/>
              <a:t> божественная сила, озарение, свет, излечивание энергией души, новая фаза роста</a:t>
            </a:r>
          </a:p>
          <a:p>
            <a:pPr marL="0" indent="0">
              <a:buNone/>
            </a:pPr>
            <a:endParaRPr lang="ru-RU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991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1800" b="1" dirty="0"/>
              <a:t>Звезда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Вдохновение, небесное провидение, изобретательность, энтузиазм; падающая звезда: надежда, благосклонность звезд; четырехконечная звезда: «оно», целостность души; пятиконечная звезда: высокая самооценка, крепко стоять на ногах, способность реализовать вдохновение на практике; много звезд: множество возможностей, разнообразие целей; большая звезда: индивидуальные </a:t>
            </a:r>
            <a:endParaRPr lang="ru-RU" sz="1800" dirty="0" smtClean="0"/>
          </a:p>
          <a:p>
            <a:r>
              <a:rPr lang="ru-RU" sz="1800" b="1" dirty="0" smtClean="0"/>
              <a:t>Шестиконечная </a:t>
            </a:r>
            <a:r>
              <a:rPr lang="ru-RU" sz="1800" b="1" dirty="0"/>
              <a:t>звезда</a:t>
            </a:r>
            <a:r>
              <a:rPr lang="ru-RU" sz="1800" dirty="0"/>
              <a:t> (Два взаимосвязанных треугольника)</a:t>
            </a:r>
            <a:br>
              <a:rPr lang="ru-RU" sz="1800" dirty="0"/>
            </a:br>
            <a:r>
              <a:rPr lang="ru-RU" sz="1800" dirty="0"/>
              <a:t>Взаимопроникновение видимого и невидимого миров: равновесие, соединение противоположностей; завершение важной работы; осуществление, гармония</a:t>
            </a:r>
          </a:p>
          <a:p>
            <a:r>
              <a:rPr lang="ru-RU" sz="1800" b="1" dirty="0"/>
              <a:t>Стрела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Быстрота; движение за грань; Я, обращенное к </a:t>
            </a:r>
            <a:r>
              <a:rPr lang="ru-RU" sz="1800" dirty="0" err="1"/>
              <a:t>абсолюту</a:t>
            </a:r>
            <a:r>
              <a:rPr lang="ru-RU" sz="1800" dirty="0"/>
              <a:t>, сознание, стрела любви: чувственность и наслаждение</a:t>
            </a:r>
          </a:p>
          <a:p>
            <a:r>
              <a:rPr lang="ru-RU" sz="1800" b="1" dirty="0"/>
              <a:t>Лабиринт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Посвящение, вознесение из мрака к свету; жизнь человека со всеми ее трудностями, испытаниями и поворотами; паломничество: поиск своего собственного центра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064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Сердце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Любовь, интуиция, блаженство, храбрость, средоточие эмоций, знание и желание; обуздание чувства, печаль, страдание, расставание</a:t>
            </a:r>
          </a:p>
          <a:p>
            <a:r>
              <a:rPr lang="ru-RU" b="1" dirty="0"/>
              <a:t>Животные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Аспекты непредвиденного, импульсивного, иррационального: признаки вашего поведения в отношении бессознательного, то есть в отношении нашего бессознательного «оно», через формы животных, готовых помочь или угрожающих; у каждого животного различные характеристики; интегрирование через согласие</a:t>
            </a:r>
          </a:p>
          <a:p>
            <a:r>
              <a:rPr lang="ru-RU" b="1" dirty="0"/>
              <a:t>Дерево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Жизнь, рост, укоренение, связь небо-земля, развитие, смерть и возвращение на землю (листья), «оно», защита, бессмертие (хвойные вечнозеленые деревья); с другой стороны: невозможность изменить свое положение</a:t>
            </a:r>
          </a:p>
          <a:p>
            <a:r>
              <a:rPr lang="ru-RU" b="1" dirty="0"/>
              <a:t>Радуга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Мост между небом и землей, рождение заново, богатство, возвращение солнца, целостность, выздоровление, найти клад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854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Цветок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Символ сущего, вечное обновление, весна, красота, покорность, самопожертвование, любовь – увядающий: ненадежность, мимолетность, непостоянство</a:t>
            </a:r>
          </a:p>
          <a:p>
            <a:r>
              <a:rPr lang="ru-RU" b="1" dirty="0"/>
              <a:t>Капли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Плодородие, чистота, очищение, слезы, разочарование, грусть, гнев, огорчение, ярость, горе, рана, но также радость, утешение, прощение</a:t>
            </a:r>
          </a:p>
          <a:p>
            <a:r>
              <a:rPr lang="ru-RU" b="1" dirty="0"/>
              <a:t>Остров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Замкнутость в самом себе, труднодоступность; место, где, как мы надеемся, нет забот, куда мы стремимся; бегство от мира</a:t>
            </a:r>
          </a:p>
          <a:p>
            <a:r>
              <a:rPr lang="ru-RU" b="1" dirty="0"/>
              <a:t>Свет/Солнце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Дух, божество, жизнь, счастье, вдохновение, духовное созерцание, озарение, тепло, огонь, космический разум, пища, возрождение, возобновление, разум, проницательная мысль</a:t>
            </a:r>
          </a:p>
          <a:p>
            <a:r>
              <a:rPr lang="ru-RU" b="1" dirty="0"/>
              <a:t>Луна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Женственность, плодородие, становление и угасание, восприимчивость, неосознанные силы, необходимость опоры (на силы, идеи)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47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3682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i="1" dirty="0" smtClean="0"/>
              <a:t>Округлая </a:t>
            </a:r>
            <a:r>
              <a:rPr lang="ru-RU" i="1" dirty="0"/>
              <a:t>форма </a:t>
            </a:r>
            <a:r>
              <a:rPr lang="ru-RU" i="1" dirty="0" err="1"/>
              <a:t>мандал</a:t>
            </a:r>
            <a:r>
              <a:rPr lang="ru-RU" i="1" dirty="0"/>
              <a:t> всегда </a:t>
            </a:r>
            <a:r>
              <a:rPr lang="ru-RU" dirty="0"/>
              <a:t>сопровождала </a:t>
            </a:r>
            <a:r>
              <a:rPr lang="ru-RU" dirty="0" smtClean="0"/>
              <a:t>человека. Форма </a:t>
            </a:r>
            <a:r>
              <a:rPr lang="ru-RU" dirty="0"/>
              <a:t>круга — главная черта многих священных центров и доисторических мест поклонения и культа </a:t>
            </a:r>
            <a:r>
              <a:rPr lang="ru-RU" dirty="0" smtClean="0"/>
              <a:t>богов.</a:t>
            </a:r>
          </a:p>
          <a:p>
            <a:pPr marL="0" indent="0" algn="just">
              <a:buNone/>
            </a:pPr>
            <a:r>
              <a:rPr lang="ru-RU" dirty="0" err="1" smtClean="0"/>
              <a:t>Мандалы</a:t>
            </a:r>
            <a:r>
              <a:rPr lang="ru-RU" dirty="0" smtClean="0"/>
              <a:t> </a:t>
            </a:r>
            <a:r>
              <a:rPr lang="ru-RU" dirty="0"/>
              <a:t>находили в жилищах или хижинах, в пещерах и в мегалитических </a:t>
            </a:r>
            <a:r>
              <a:rPr lang="ru-RU" dirty="0" smtClean="0"/>
              <a:t>сооружениях. </a:t>
            </a:r>
            <a:r>
              <a:rPr lang="ru-RU" dirty="0"/>
              <a:t>Изображение </a:t>
            </a:r>
            <a:r>
              <a:rPr lang="ru-RU" dirty="0" err="1"/>
              <a:t>мандал</a:t>
            </a:r>
            <a:r>
              <a:rPr lang="ru-RU" dirty="0"/>
              <a:t> можно встретить у разных народов в разных культурах: </a:t>
            </a:r>
            <a:r>
              <a:rPr lang="ru-RU" dirty="0" smtClean="0"/>
              <a:t>на </a:t>
            </a:r>
            <a:r>
              <a:rPr lang="ru-RU" dirty="0"/>
              <a:t>бубнах сибирских шаманов, на китайских бронзовых зеркалах, </a:t>
            </a:r>
            <a:r>
              <a:rPr lang="ru-RU" dirty="0" smtClean="0"/>
              <a:t>в </a:t>
            </a:r>
            <a:r>
              <a:rPr lang="ru-RU" dirty="0"/>
              <a:t>схемах лабиринтов, в архитектурных композициях. </a:t>
            </a:r>
            <a:r>
              <a:rPr lang="ru-RU" dirty="0" smtClean="0"/>
              <a:t>Например</a:t>
            </a:r>
            <a:r>
              <a:rPr lang="ru-RU" dirty="0"/>
              <a:t>, </a:t>
            </a:r>
            <a:r>
              <a:rPr lang="ru-RU" dirty="0" smtClean="0"/>
              <a:t>планета </a:t>
            </a:r>
            <a:r>
              <a:rPr lang="ru-RU" dirty="0"/>
              <a:t>Земля, какой она видится из космоса – </a:t>
            </a:r>
            <a:r>
              <a:rPr lang="ru-RU" dirty="0" err="1"/>
              <a:t>мандала</a:t>
            </a:r>
            <a:r>
              <a:rPr lang="ru-RU" dirty="0"/>
              <a:t>, компас – </a:t>
            </a:r>
            <a:r>
              <a:rPr lang="ru-RU" dirty="0" err="1"/>
              <a:t>мандала</a:t>
            </a:r>
            <a:r>
              <a:rPr lang="ru-RU" dirty="0"/>
              <a:t>, снежинка под микроскопом – и радужка человеческого глаза – также </a:t>
            </a:r>
            <a:r>
              <a:rPr lang="ru-RU" dirty="0" err="1" smtClean="0"/>
              <a:t>мандалы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i="1" dirty="0" err="1" smtClean="0"/>
              <a:t>Мандала</a:t>
            </a:r>
            <a:r>
              <a:rPr lang="ru-RU" b="1" i="1" dirty="0" smtClean="0"/>
              <a:t> </a:t>
            </a:r>
            <a:r>
              <a:rPr lang="ru-RU" b="1" i="1" dirty="0"/>
              <a:t>издревле имеет духовный смысл символического отражения мира и психической гармонии.</a:t>
            </a:r>
            <a:r>
              <a:rPr lang="ru-RU" b="1" dirty="0"/>
              <a:t> </a:t>
            </a:r>
            <a:r>
              <a:rPr lang="ru-RU" dirty="0"/>
              <a:t>Люди интуитивно научились успокаивать свой ум и душу с помощью изображений в круге, используя их как способ снова сблизиться с природой.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0648"/>
            <a:ext cx="1461762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573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Море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Неисчерпаемая сила жизни, но также всепоглощающая пучина; давать и получать, бессознательность, символ скрытых сокровищ</a:t>
            </a:r>
          </a:p>
          <a:p>
            <a:r>
              <a:rPr lang="ru-RU" b="1" dirty="0"/>
              <a:t>Узел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Связь, единение, завязывать – распутывать, решение, сложности, препятствие, энергия, решение проблем</a:t>
            </a:r>
          </a:p>
          <a:p>
            <a:r>
              <a:rPr lang="ru-RU" b="1" dirty="0"/>
              <a:t>Глаз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«Зеркало» души, проницательность, всеведение, вездесущность Бога, символ Я</a:t>
            </a:r>
          </a:p>
          <a:p>
            <a:r>
              <a:rPr lang="ru-RU" b="1" dirty="0"/>
              <a:t>Птица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Человеческая душа, перевоплощение, воображение, интуиция, духовность; орел: мощь, гордость, посланец Бога; сова: несчастье, мудрость, взгляд, пронзающий тьму; голубь: мир, чистота, святой дух; стая птиц: опасность; концентрация сил, поиск осознание себя на высшем уровне</a:t>
            </a:r>
          </a:p>
          <a:p>
            <a:r>
              <a:rPr lang="ru-RU" b="1" dirty="0"/>
              <a:t>Бабочка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Смерть и воскрешение, самообновление души, перевоплощение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82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1" y="1196752"/>
            <a:ext cx="8229600" cy="554555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000" b="1" dirty="0" smtClean="0"/>
              <a:t>Список литературы: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 smtClean="0"/>
              <a:t>Грин </a:t>
            </a:r>
            <a:r>
              <a:rPr lang="ru-RU" sz="1600" dirty="0" err="1"/>
              <a:t>Шиа</a:t>
            </a:r>
            <a:r>
              <a:rPr lang="ru-RU" sz="1600" dirty="0"/>
              <a:t> Практический курс медитации для начинающих: 60 </a:t>
            </a:r>
            <a:r>
              <a:rPr lang="ru-RU" sz="1600" dirty="0" err="1"/>
              <a:t>мандал</a:t>
            </a:r>
            <a:r>
              <a:rPr lang="ru-RU" sz="1600" dirty="0"/>
              <a:t> для рисования и раскрашивания.– М.: АСТ; </a:t>
            </a:r>
            <a:r>
              <a:rPr lang="ru-RU" sz="1600" dirty="0" err="1"/>
              <a:t>Астрель</a:t>
            </a:r>
            <a:r>
              <a:rPr lang="ru-RU" sz="1600" dirty="0"/>
              <a:t>, 2007.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/>
              <a:t>Диагностика в арт-терапии. Метод «</a:t>
            </a:r>
            <a:r>
              <a:rPr lang="ru-RU" sz="1600" dirty="0" err="1"/>
              <a:t>Мандала</a:t>
            </a:r>
            <a:r>
              <a:rPr lang="ru-RU" sz="1600" dirty="0" smtClean="0"/>
              <a:t>» / </a:t>
            </a:r>
            <a:r>
              <a:rPr lang="ru-RU" sz="1600" dirty="0"/>
              <a:t>Под ред. </a:t>
            </a:r>
            <a:r>
              <a:rPr lang="ru-RU" sz="1600" dirty="0" err="1"/>
              <a:t>А.И.Копытина</a:t>
            </a:r>
            <a:r>
              <a:rPr lang="ru-RU" sz="1600" dirty="0"/>
              <a:t>. – СПб.: Речь, 2002. – 144 с. 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 err="1"/>
              <a:t>Осипук</a:t>
            </a:r>
            <a:r>
              <a:rPr lang="ru-RU" sz="1600" dirty="0"/>
              <a:t> Э. Психодиагностическая и </a:t>
            </a:r>
            <a:r>
              <a:rPr lang="ru-RU" sz="1600" dirty="0" err="1"/>
              <a:t>психокоррекционная</a:t>
            </a:r>
            <a:r>
              <a:rPr lang="ru-RU" sz="1600" dirty="0"/>
              <a:t> работа с детьми с использованием </a:t>
            </a:r>
            <a:r>
              <a:rPr lang="ru-RU" sz="1600" dirty="0" err="1"/>
              <a:t>мандалы</a:t>
            </a:r>
            <a:r>
              <a:rPr lang="ru-RU" sz="1600" dirty="0"/>
              <a:t>. Газета Школьный психолог. №4, 2007, С. 18-19.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 err="1"/>
              <a:t>Осипук</a:t>
            </a:r>
            <a:r>
              <a:rPr lang="ru-RU" sz="1600" dirty="0"/>
              <a:t>. Э. Диагностические </a:t>
            </a:r>
            <a:r>
              <a:rPr lang="ru-RU" sz="1600" dirty="0" err="1"/>
              <a:t>мандалы</a:t>
            </a:r>
            <a:r>
              <a:rPr lang="ru-RU" sz="1600" dirty="0"/>
              <a:t>, используемые в консультативной практике (индивидуальный и групповой варианты). Газета Школьный психолог. №4, 2007, С. 20-28.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 err="1"/>
              <a:t>Понятовская-Замышляева</a:t>
            </a:r>
            <a:r>
              <a:rPr lang="ru-RU" sz="1600" dirty="0"/>
              <a:t> Д. Медитативные игры с </a:t>
            </a:r>
            <a:r>
              <a:rPr lang="ru-RU" sz="1600" dirty="0" err="1"/>
              <a:t>мандалой</a:t>
            </a:r>
            <a:r>
              <a:rPr lang="ru-RU" sz="1600" dirty="0"/>
              <a:t>. Газета Школьный психолог. №4, 2007,С.29-31.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 err="1"/>
              <a:t>Цайри</a:t>
            </a:r>
            <a:r>
              <a:rPr lang="ru-RU" sz="1600" dirty="0"/>
              <a:t> А. «</a:t>
            </a:r>
            <a:r>
              <a:rPr lang="ru-RU" sz="1600" dirty="0" err="1"/>
              <a:t>Мандала</a:t>
            </a:r>
            <a:r>
              <a:rPr lang="ru-RU" sz="1600" dirty="0"/>
              <a:t>» альбомы. 1-я ч. для малышей, 2-я ч. от 8 лет. – Германия, </a:t>
            </a:r>
            <a:r>
              <a:rPr lang="ru-RU" sz="1600" dirty="0" err="1"/>
              <a:t>Равенсбург</a:t>
            </a:r>
            <a:r>
              <a:rPr lang="ru-RU" sz="1600" dirty="0"/>
              <a:t>, 2004.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 err="1"/>
              <a:t>Штейнхард</a:t>
            </a:r>
            <a:r>
              <a:rPr lang="ru-RU" sz="1600" dirty="0"/>
              <a:t> Ленор. </a:t>
            </a:r>
            <a:r>
              <a:rPr lang="ru-RU" sz="1600" dirty="0" err="1"/>
              <a:t>Юнгианская</a:t>
            </a:r>
            <a:r>
              <a:rPr lang="ru-RU" sz="1600" dirty="0"/>
              <a:t> песочная психотерапия.- СПб.: Питер, 2001.-320с.: ил. (Серия «Практикум по психотерапии»).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/>
              <a:t>Юнг К.Г. О символизме </a:t>
            </a:r>
            <a:r>
              <a:rPr lang="ru-RU" sz="1600" dirty="0" err="1"/>
              <a:t>мандалы</a:t>
            </a:r>
            <a:r>
              <a:rPr lang="ru-RU" sz="1600" dirty="0"/>
              <a:t> (Относительно символизма </a:t>
            </a:r>
            <a:r>
              <a:rPr lang="ru-RU" sz="1600" dirty="0" err="1"/>
              <a:t>мандалы</a:t>
            </a:r>
            <a:r>
              <a:rPr lang="ru-RU" sz="1600" dirty="0"/>
              <a:t>). // О природе психе. / М.: </a:t>
            </a:r>
            <a:r>
              <a:rPr lang="ru-RU" sz="1600" dirty="0" err="1"/>
              <a:t>Рефл</a:t>
            </a:r>
            <a:r>
              <a:rPr lang="ru-RU" sz="1600" dirty="0"/>
              <a:t>-бук; К.: </a:t>
            </a:r>
            <a:r>
              <a:rPr lang="ru-RU" sz="1600" dirty="0" err="1"/>
              <a:t>Ваклер</a:t>
            </a:r>
            <a:r>
              <a:rPr lang="ru-RU" sz="1600" dirty="0"/>
              <a:t>, 2002. – С. 95-182.</a:t>
            </a:r>
          </a:p>
          <a:p>
            <a:pPr marL="265113" lvl="0" indent="-173038" algn="just">
              <a:tabLst>
                <a:tab pos="182563" algn="l"/>
              </a:tabLst>
            </a:pPr>
            <a:r>
              <a:rPr lang="ru-RU" sz="1600" dirty="0"/>
              <a:t>Юнг К.Г. Исследование процесса </a:t>
            </a:r>
            <a:r>
              <a:rPr lang="ru-RU" sz="1600" dirty="0" err="1" smtClean="0"/>
              <a:t>индивидуации</a:t>
            </a:r>
            <a:r>
              <a:rPr lang="ru-RU" sz="1600" dirty="0"/>
              <a:t> </a:t>
            </a:r>
            <a:r>
              <a:rPr lang="ru-RU" sz="1600" dirty="0" smtClean="0"/>
              <a:t>// </a:t>
            </a:r>
            <a:r>
              <a:rPr lang="ru-RU" sz="1600" dirty="0" err="1"/>
              <a:t>Тэвистокские</a:t>
            </a:r>
            <a:r>
              <a:rPr lang="ru-RU" sz="1600" dirty="0"/>
              <a:t> лекции. / М.: </a:t>
            </a:r>
            <a:r>
              <a:rPr lang="ru-RU" sz="1600" dirty="0" err="1"/>
              <a:t>Рефл</a:t>
            </a:r>
            <a:r>
              <a:rPr lang="ru-RU" sz="1600" dirty="0"/>
              <a:t>-бук; К.: </a:t>
            </a:r>
            <a:r>
              <a:rPr lang="ru-RU" sz="1600" dirty="0" err="1"/>
              <a:t>Ваклер</a:t>
            </a:r>
            <a:r>
              <a:rPr lang="ru-RU" sz="1600" dirty="0"/>
              <a:t>, 1998. – С. 211-283.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802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1000" r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5196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В настоящее время многие специалисты в области искусства, археологии, антропологии, психотерапии и психологии продолжают традицию изучения </a:t>
            </a:r>
            <a:r>
              <a:rPr lang="ru-RU" dirty="0" err="1"/>
              <a:t>мандал</a:t>
            </a:r>
            <a:r>
              <a:rPr lang="ru-RU" dirty="0"/>
              <a:t>. </a:t>
            </a:r>
            <a:r>
              <a:rPr lang="ru-RU" dirty="0" err="1"/>
              <a:t>Мандалы</a:t>
            </a:r>
            <a:r>
              <a:rPr lang="ru-RU" dirty="0"/>
              <a:t> могу быть в виде огромных стен или же в виде маленьких картинок, их можно нарисовать на ткани или бумаге, вышить с помощью цветных ниток на ткани, создать из песка и цветных зерен </a:t>
            </a:r>
            <a:r>
              <a:rPr lang="ru-RU" dirty="0" smtClean="0"/>
              <a:t>риса.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некоторых случаях их делают объемными из бронзы или глины, а </a:t>
            </a:r>
            <a:r>
              <a:rPr lang="ru-RU" dirty="0" smtClean="0"/>
              <a:t>также </a:t>
            </a:r>
            <a:r>
              <a:rPr lang="ru-RU" dirty="0"/>
              <a:t>с помощью компьютерных </a:t>
            </a:r>
            <a:r>
              <a:rPr lang="ru-RU" dirty="0" smtClean="0"/>
              <a:t>программ.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зависимости от сюжета, </a:t>
            </a:r>
            <a:r>
              <a:rPr lang="ru-RU" dirty="0" err="1"/>
              <a:t>мандалы</a:t>
            </a:r>
            <a:r>
              <a:rPr lang="ru-RU" dirty="0"/>
              <a:t> могут иметь совершенно разные формы. </a:t>
            </a:r>
            <a:r>
              <a:rPr lang="ru-RU" dirty="0" smtClean="0"/>
              <a:t>Они </a:t>
            </a:r>
            <a:r>
              <a:rPr lang="ru-RU" dirty="0"/>
              <a:t>считаются существенными объектами для медитации или молитвы, </a:t>
            </a:r>
            <a:r>
              <a:rPr lang="ru-RU" dirty="0" smtClean="0"/>
              <a:t>а также рассматриваются, как высшая форма </a:t>
            </a:r>
            <a:r>
              <a:rPr lang="ru-RU" dirty="0"/>
              <a:t>искусства, </a:t>
            </a:r>
            <a:r>
              <a:rPr lang="ru-RU" dirty="0" smtClean="0"/>
              <a:t>форма </a:t>
            </a:r>
            <a:r>
              <a:rPr lang="ru-RU" dirty="0"/>
              <a:t>самовыражения и обнаружения собственной </a:t>
            </a:r>
            <a:r>
              <a:rPr lang="ru-RU" dirty="0" smtClean="0"/>
              <a:t>сущности.</a:t>
            </a:r>
          </a:p>
          <a:p>
            <a:pPr marL="0" indent="0" algn="just">
              <a:buNone/>
            </a:pPr>
            <a:r>
              <a:rPr lang="ru-RU" dirty="0" smtClean="0"/>
              <a:t>Существуют </a:t>
            </a:r>
            <a:r>
              <a:rPr lang="ru-RU" dirty="0"/>
              <a:t>бесконечное число </a:t>
            </a:r>
            <a:r>
              <a:rPr lang="ru-RU" dirty="0" err="1"/>
              <a:t>мандал</a:t>
            </a:r>
            <a:r>
              <a:rPr lang="ru-RU" dirty="0"/>
              <a:t>, как и форм понимания самого себя.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75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Одним </a:t>
            </a:r>
            <a:r>
              <a:rPr lang="ru-RU" dirty="0"/>
              <a:t>из первых европейских учёных, </a:t>
            </a:r>
            <a:r>
              <a:rPr lang="ru-RU" dirty="0" smtClean="0"/>
              <a:t>который </a:t>
            </a:r>
            <a:r>
              <a:rPr lang="ru-RU" dirty="0"/>
              <a:t>изучал </a:t>
            </a:r>
            <a:r>
              <a:rPr lang="ru-RU" dirty="0" err="1"/>
              <a:t>мандалы</a:t>
            </a:r>
            <a:r>
              <a:rPr lang="ru-RU" dirty="0"/>
              <a:t> и познакомил с идеей </a:t>
            </a:r>
            <a:r>
              <a:rPr lang="ru-RU" dirty="0" err="1"/>
              <a:t>мандалы</a:t>
            </a:r>
            <a:r>
              <a:rPr lang="ru-RU" dirty="0"/>
              <a:t> западных исследователей-психоаналитиков </a:t>
            </a:r>
            <a:r>
              <a:rPr lang="ru-RU" dirty="0" smtClean="0"/>
              <a:t>был </a:t>
            </a:r>
            <a:r>
              <a:rPr lang="ru-RU" b="1" dirty="0" smtClean="0"/>
              <a:t>Карл </a:t>
            </a:r>
            <a:r>
              <a:rPr lang="ru-RU" b="1" dirty="0"/>
              <a:t>Густав </a:t>
            </a:r>
            <a:r>
              <a:rPr lang="ru-RU" b="1" dirty="0" smtClean="0"/>
              <a:t>Юнг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своей автобиографии, "Воспоминания, сны, размышления", Юнг рассказывает о том, как в 1916г. он нарисовал свою первую </a:t>
            </a:r>
            <a:r>
              <a:rPr lang="ru-RU" dirty="0" err="1"/>
              <a:t>мандалу</a:t>
            </a:r>
            <a:r>
              <a:rPr lang="ru-RU" dirty="0"/>
              <a:t>, а спустя два года уже ежедневно зарисовывал в своем блокноте новые </a:t>
            </a:r>
            <a:r>
              <a:rPr lang="ru-RU" dirty="0" err="1"/>
              <a:t>мандалы</a:t>
            </a:r>
            <a:r>
              <a:rPr lang="ru-RU" dirty="0"/>
              <a:t>. Он обнаружил, что каждый рисунок отражает его внутреннюю жизнь на данный момент, и стал использовать эти рисунки, чтобы фиксировать свою "психическую трансформацию". В конце концов, Юнг пришел к выводу, что метод </a:t>
            </a:r>
            <a:r>
              <a:rPr lang="ru-RU" dirty="0" err="1"/>
              <a:t>мандалы</a:t>
            </a:r>
            <a:r>
              <a:rPr lang="ru-RU" dirty="0"/>
              <a:t> - это путь к нашему центру, к открытию нашей уникальной индивидуальности. </a:t>
            </a:r>
            <a:r>
              <a:rPr lang="ru-RU" b="1" dirty="0"/>
              <a:t>Он считал </a:t>
            </a:r>
            <a:r>
              <a:rPr lang="ru-RU" b="1" dirty="0" err="1"/>
              <a:t>мандалу</a:t>
            </a:r>
            <a:r>
              <a:rPr lang="ru-RU" b="1" dirty="0"/>
              <a:t> чрезвычайно мощным символом, являющегося зримой проекцией психического мира и выражающей Самость человека.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80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Творческая работа с </a:t>
            </a:r>
            <a:r>
              <a:rPr lang="ru-RU" sz="2000" dirty="0" err="1"/>
              <a:t>мандалами</a:t>
            </a:r>
            <a:r>
              <a:rPr lang="ru-RU" sz="2000" dirty="0"/>
              <a:t> может помочь человеку укрепить связь между сознательным и бессознательным «Я». Потребность рисовать </a:t>
            </a:r>
            <a:r>
              <a:rPr lang="ru-RU" sz="2000" dirty="0" err="1"/>
              <a:t>мандалы</a:t>
            </a:r>
            <a:r>
              <a:rPr lang="ru-RU" sz="2000" dirty="0"/>
              <a:t>, особенно во время трудных периодов, возможно, означает, что бессознательное «Я» хочет быть защитником сознательного «Я». Свидетельством этого могут служить каракули, которые зачастую рисуют дети и взрослые в моменты кризиса, когда «Я» полно бессознательного тревожного </a:t>
            </a:r>
            <a:r>
              <a:rPr lang="ru-RU" sz="2000" dirty="0" smtClean="0"/>
              <a:t>содержимого.</a:t>
            </a:r>
          </a:p>
          <a:p>
            <a:pPr marL="0" indent="0" algn="just">
              <a:buNone/>
            </a:pPr>
            <a:r>
              <a:rPr lang="ru-RU" sz="2000" dirty="0" smtClean="0"/>
              <a:t>Так</a:t>
            </a:r>
            <a:r>
              <a:rPr lang="ru-RU" sz="2000" dirty="0"/>
              <a:t>, </a:t>
            </a:r>
            <a:r>
              <a:rPr lang="ru-RU" sz="2000" dirty="0" err="1" smtClean="0"/>
              <a:t>мандалами</a:t>
            </a:r>
            <a:r>
              <a:rPr lang="ru-RU" sz="2000" dirty="0" smtClean="0"/>
              <a:t> являются </a:t>
            </a:r>
            <a:r>
              <a:rPr lang="ru-RU" sz="2000" dirty="0"/>
              <a:t>те абстрактные рисунки или каракули, которые мы бессознательно рисуем на листе бумаги, </a:t>
            </a:r>
            <a:r>
              <a:rPr lang="ru-RU" sz="2000" dirty="0" smtClean="0"/>
              <a:t>когда </a:t>
            </a:r>
            <a:r>
              <a:rPr lang="ru-RU" sz="2000" dirty="0"/>
              <a:t>мы наедине сами с </a:t>
            </a:r>
            <a:r>
              <a:rPr lang="ru-RU" sz="2000" dirty="0" smtClean="0"/>
              <a:t>собой – </a:t>
            </a:r>
            <a:r>
              <a:rPr lang="ru-RU" sz="2000" dirty="0"/>
              <a:t>за чашечкой кофе, на </a:t>
            </a:r>
            <a:r>
              <a:rPr lang="ru-RU" sz="2000" dirty="0" smtClean="0"/>
              <a:t>собрании, конференции, или </a:t>
            </a:r>
            <a:r>
              <a:rPr lang="ru-RU" sz="2000" dirty="0"/>
              <a:t>во время разговора по телефону. Эти </a:t>
            </a:r>
            <a:r>
              <a:rPr lang="ru-RU" sz="2000" b="1" dirty="0"/>
              <a:t>рисунки, так или иначе, являются попыткой компенсировать нашу умственную рассеянность и упорядочить наше существование в этот момент. </a:t>
            </a:r>
            <a:endParaRPr lang="ru-RU" sz="2000" b="1" dirty="0" smtClean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46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Благодаря своей уникальной концентрической форме </a:t>
            </a:r>
            <a:r>
              <a:rPr lang="ru-RU" dirty="0" err="1"/>
              <a:t>мандала</a:t>
            </a:r>
            <a:r>
              <a:rPr lang="ru-RU" dirty="0"/>
              <a:t> является идеальной моделью для медитации, которая помогает расслабиться и подходит как для тех людей, которые раньше не медитировали, так и для тех, кто страдает от стресса, напряжений и неспособности концентрироваться.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Во </a:t>
            </a:r>
            <a:r>
              <a:rPr lang="ru-RU" dirty="0"/>
              <a:t>время рисования </a:t>
            </a:r>
            <a:r>
              <a:rPr lang="ru-RU" dirty="0" err="1" smtClean="0"/>
              <a:t>мандалы</a:t>
            </a:r>
            <a:r>
              <a:rPr lang="ru-RU" dirty="0" smtClean="0"/>
              <a:t> мы </a:t>
            </a:r>
            <a:r>
              <a:rPr lang="ru-RU" dirty="0"/>
              <a:t>устанавливаем контакт с нашим внутренним «Я», с нашей интуицией и </a:t>
            </a:r>
            <a:r>
              <a:rPr lang="ru-RU" dirty="0" smtClean="0"/>
              <a:t>чувствами — </a:t>
            </a:r>
            <a:r>
              <a:rPr lang="ru-RU" dirty="0"/>
              <a:t>будь </a:t>
            </a:r>
            <a:r>
              <a:rPr lang="ru-RU" dirty="0" smtClean="0"/>
              <a:t>они </a:t>
            </a:r>
            <a:r>
              <a:rPr lang="ru-RU" dirty="0"/>
              <a:t>позитивные или </a:t>
            </a:r>
            <a:r>
              <a:rPr lang="ru-RU" dirty="0" smtClean="0"/>
              <a:t>негативные. </a:t>
            </a:r>
            <a:r>
              <a:rPr lang="ru-RU" dirty="0"/>
              <a:t>Таким образом, исчезает напряжения, мы успокаиваемся, улучшается состояние нашего внутреннего мира. Даже люди, которые не рисовали с детства или которые считают, что они не креативны, </a:t>
            </a:r>
            <a:r>
              <a:rPr lang="ru-RU" dirty="0" smtClean="0"/>
              <a:t>в процессе также </a:t>
            </a:r>
            <a:r>
              <a:rPr lang="ru-RU" dirty="0"/>
              <a:t>могут понять, что у них есть творческая жилка.         </a:t>
            </a:r>
          </a:p>
          <a:p>
            <a:pPr marL="0" indent="0" algn="just">
              <a:buNone/>
            </a:pPr>
            <a:r>
              <a:rPr lang="ru-RU" dirty="0"/>
              <a:t>Одно из главных преимуществ работы с </a:t>
            </a:r>
            <a:r>
              <a:rPr lang="ru-RU" dirty="0" err="1"/>
              <a:t>мандалами</a:t>
            </a:r>
            <a:r>
              <a:rPr lang="ru-RU" dirty="0"/>
              <a:t> – </a:t>
            </a:r>
            <a:r>
              <a:rPr lang="ru-RU" dirty="0" smtClean="0"/>
              <a:t>то</a:t>
            </a:r>
            <a:r>
              <a:rPr lang="ru-RU" dirty="0"/>
              <a:t>, что каждый человек раскрывает себя сам с помощью своего Внутреннего Ребёнка, с помощью созерцания, карандашей, красок и определенного количества свободного времени.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26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 smtClean="0"/>
              <a:t>Мандалы</a:t>
            </a:r>
            <a:r>
              <a:rPr lang="ru-RU" b="1" dirty="0" smtClean="0"/>
              <a:t> можно </a:t>
            </a:r>
            <a:r>
              <a:rPr lang="ru-RU" b="1" dirty="0"/>
              <a:t>применять:</a:t>
            </a:r>
          </a:p>
          <a:p>
            <a:pPr lvl="0" algn="just"/>
            <a:r>
              <a:rPr lang="ru-RU" i="1" dirty="0"/>
              <a:t>в целях коррекции эмоционального состояния, нормализации поведения</a:t>
            </a:r>
            <a:r>
              <a:rPr lang="ru-RU" dirty="0"/>
              <a:t> (раскрашивание готовых </a:t>
            </a:r>
            <a:r>
              <a:rPr lang="ru-RU" dirty="0" err="1"/>
              <a:t>мандал</a:t>
            </a:r>
            <a:r>
              <a:rPr lang="ru-RU" dirty="0"/>
              <a:t>-раскрасок) </a:t>
            </a:r>
          </a:p>
          <a:p>
            <a:pPr lvl="0" algn="just"/>
            <a:r>
              <a:rPr lang="ru-RU" i="1" dirty="0"/>
              <a:t>в целях диагностики актуального </a:t>
            </a:r>
            <a:r>
              <a:rPr lang="ru-RU" i="1" dirty="0" smtClean="0"/>
              <a:t>состояния и настроения</a:t>
            </a:r>
            <a:r>
              <a:rPr lang="ru-RU" dirty="0" smtClean="0"/>
              <a:t> </a:t>
            </a:r>
            <a:r>
              <a:rPr lang="ru-RU" dirty="0"/>
              <a:t>(раскрашивание белого круга)</a:t>
            </a:r>
          </a:p>
          <a:p>
            <a:pPr lvl="0" algn="just"/>
            <a:r>
              <a:rPr lang="ru-RU" i="1" dirty="0"/>
              <a:t>в целях изучения групповых взаимоотношений</a:t>
            </a:r>
            <a:r>
              <a:rPr lang="ru-RU" dirty="0"/>
              <a:t> (создание индивидуальных </a:t>
            </a:r>
            <a:r>
              <a:rPr lang="ru-RU" dirty="0" err="1"/>
              <a:t>мандал</a:t>
            </a:r>
            <a:r>
              <a:rPr lang="ru-RU" dirty="0"/>
              <a:t> в группе с последующим созданием коллективной композиции)</a:t>
            </a:r>
          </a:p>
          <a:p>
            <a:pPr lvl="0" algn="just"/>
            <a:r>
              <a:rPr lang="ru-RU" i="1" dirty="0"/>
              <a:t>с целью диагностики и коррекции конкретной проблемы</a:t>
            </a:r>
            <a:r>
              <a:rPr lang="ru-RU" dirty="0"/>
              <a:t> (раскрасить круг символизирующий школу, </a:t>
            </a:r>
            <a:r>
              <a:rPr lang="ru-RU" dirty="0" smtClean="0"/>
              <a:t>учебу, работу, семью</a:t>
            </a:r>
            <a:r>
              <a:rPr lang="ru-RU" dirty="0"/>
              <a:t>, образ «Я», дружбу, любовь, гнев и пр.)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68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Так как </a:t>
            </a:r>
            <a:r>
              <a:rPr lang="ru-RU" dirty="0" err="1"/>
              <a:t>мандалы</a:t>
            </a:r>
            <a:r>
              <a:rPr lang="ru-RU" dirty="0"/>
              <a:t> превращают силы архетипа подсознательного в формы, которые можно сознательно ухватить, потрогать и понять с помощью сознательного «Я», то интерпретация творческого результата при работе с </a:t>
            </a:r>
            <a:r>
              <a:rPr lang="ru-RU" dirty="0" err="1"/>
              <a:t>мандалами</a:t>
            </a:r>
            <a:r>
              <a:rPr lang="ru-RU" dirty="0"/>
              <a:t> возможна также, как в других проективных методиках (выбор цвета, материала, штриховки, символика образов, названий).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57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418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2505</Words>
  <Application>Microsoft Office PowerPoint</Application>
  <PresentationFormat>Экран (4:3)</PresentationFormat>
  <Paragraphs>139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мандал</vt:lpstr>
      <vt:lpstr>Презентация PowerPoint</vt:lpstr>
      <vt:lpstr>Презентация PowerPoint</vt:lpstr>
      <vt:lpstr>Презентация PowerPoint</vt:lpstr>
      <vt:lpstr>Интерпретация цвета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Интерпретация форм и символов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Walia</dc:creator>
  <cp:lastModifiedBy>Walia</cp:lastModifiedBy>
  <cp:revision>37</cp:revision>
  <dcterms:created xsi:type="dcterms:W3CDTF">2015-10-20T04:28:17Z</dcterms:created>
  <dcterms:modified xsi:type="dcterms:W3CDTF">2015-11-25T15:39:58Z</dcterms:modified>
</cp:coreProperties>
</file>