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8"/>
  </p:notesMasterIdLst>
  <p:sldIdLst>
    <p:sldId id="257" r:id="rId3"/>
    <p:sldId id="258" r:id="rId4"/>
    <p:sldId id="259" r:id="rId5"/>
    <p:sldId id="260" r:id="rId6"/>
    <p:sldId id="270" r:id="rId7"/>
    <p:sldId id="261" r:id="rId8"/>
    <p:sldId id="262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68" r:id="rId26"/>
    <p:sldId id="26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й" initials="м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8E7E4-F9AC-41CF-A5A0-610065FAA6BF}" v="5" dt="2021-11-16T11:15:54.581"/>
    <p1510:client id="{43106697-E2EB-4750-B70D-C187B5E758A6}" v="1811" dt="2021-11-16T10:49:34.514"/>
    <p1510:client id="{58EEE3A3-BE43-4FAA-940E-0CE4D2129B99}" v="1536" dt="2021-11-16T09:02:26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53" autoAdjust="0"/>
  </p:normalViewPr>
  <p:slideViewPr>
    <p:cSldViewPr snapToGrid="0">
      <p:cViewPr varScale="1">
        <p:scale>
          <a:sx n="111" d="100"/>
          <a:sy n="111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7T22:01:53.250" idx="2">
    <p:pos x="10" y="10"/>
    <p:text/>
  </p:cm>
  <p:cm authorId="1" dt="2021-02-07T22:01:53.271" idx="3">
    <p:pos x="146" y="146"/>
    <p:text/>
  </p:cm>
  <p:cm authorId="1" dt="2021-02-07T22:01:53.608" idx="4">
    <p:pos x="282" y="28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4F437-73C7-4FDF-8435-905AE5C52E31}" type="datetimeFigureOut">
              <a:rPr lang="ru-RU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3E8CC-403D-4238-A75F-168849C919C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Терминология</a:t>
            </a:r>
            <a:r>
              <a:rPr lang="ru-RU" baseline="0" dirty="0" smtClean="0"/>
              <a:t> взята из отечественный статьи - </a:t>
            </a:r>
            <a:r>
              <a:rPr lang="en-US" baseline="0" dirty="0" smtClean="0"/>
              <a:t>https://vestnikdv.ru/jour/article/view/1237/ru_RU</a:t>
            </a:r>
            <a:endParaRPr lang="ru-RU" baseline="0" dirty="0" smtClean="0"/>
          </a:p>
          <a:p>
            <a:r>
              <a:rPr lang="ru-RU" baseline="0" dirty="0" smtClean="0"/>
              <a:t>Определения МРТ методов - </a:t>
            </a:r>
            <a:r>
              <a:rPr lang="en-US" baseline="0" smtClean="0"/>
              <a:t>https://www.cis.rit.edu/htbooks/mri/chap-8/chap-8-r.htm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E8CC-403D-4238-A75F-168849C919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56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11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7785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820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6169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513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0766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7980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6937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1880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56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917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1168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473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020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997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54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05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88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66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087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550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848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F82395BF-738E-4A90-B700-37470CA6B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F2CB1FDD-18E3-4B6D-A31D-6E445030A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FD243B2F-25B8-473C-A7B7-B4F56CA90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50BAC82-AB79-4353-BA39-C464EE43BCDF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70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74D125-4890-4CDD-A3CD-4448E471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B694-428F-4A3B-811A-A7F515A65176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68797B-EBCA-4F54-ABE7-2569C791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43BE18-4E10-4108-B24A-83B147B0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EFD87-6538-44C4-B436-1F13BF507C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167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25FDA4-6514-4558-A894-75D89CB7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810D-EAF9-447D-9FAE-A1353E7CB3F8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2BEE2C-BB09-41B5-9668-BE7845B5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94177C-1986-4A3A-AB79-F49354CA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C23A-927D-49F5-ACB7-0E5F21749A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57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83DE4C-18EF-4ACB-BF7E-28A97E62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0AEC-CB52-450F-9999-87F9DAC77BB3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21F1F8-5F83-4145-9E90-8170A281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5570A6-E860-4C34-8CD1-4E646909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A358-73ED-4BC5-85F3-B02BBDC1A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038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6DF011C9-A902-425E-B929-1616EABB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2AA03-EA47-4BDA-8372-B99F22F67889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7AF8F911-B445-4523-8042-138FD3CB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C4F10072-4DE1-4559-8EF2-2DCD23A8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777E2-5648-434F-BBAD-9DEC46322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282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99712C2C-FC32-402A-B7A7-55FBD0C5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D4E4-5B68-4AA1-AA15-8C745DC752E6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4422E036-98FE-4F00-918C-1C3FBAA9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69656FD0-3C8D-4CDE-BAD5-6DEB8EB1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F9E81-A521-415D-9E34-F2D86C0780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69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FBF85B35-426C-4233-B6EA-FBFB0D4F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37066-B3FD-4434-903F-B21823A92FDD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795867D0-4108-450A-A70E-3781CED4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BE946557-A4EF-437A-BA40-F69D4FFE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AE0AA-A8F6-44B4-8C51-EC97167330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726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B7AA38E4-BB2E-46F5-9F34-E0B7E0C01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7C26-180D-43AB-832B-45CE7408750C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B85DD2E4-2BB9-4739-9013-7B8A9969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8C7C17CC-5FE6-4478-8BDD-B408A49D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2097D-5C6C-4FC8-809B-D009C04980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657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8C5131C3-20DA-4C13-9DD0-9B9D7BA9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4528-5443-4BE7-9688-32343935A13E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054D5B9F-CE05-49B6-9001-030CBD4D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E94FE1A7-A2CE-4780-9301-414FC78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F3692-D16E-42E2-825B-CAC954190F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92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1DB2C48B-76EC-40BD-B29A-9D6AA636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D61B-AC4D-4528-816E-8A6CC806874A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CC93A0E1-0576-45DF-B173-390E8A20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6B1C5A6D-E896-470C-838F-4819E11F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9A02B-9F73-4FFF-88C2-A8FBBA367F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777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2D246D-5621-40D8-A52C-A143D1B3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A2457-E851-40C2-892A-BCEB6F3F77C3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76CE77-2E5B-42A4-9939-768EF664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C19EC1-D85C-4A50-80FA-165F1C57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2DCD2-11A7-4964-96AB-0B2C5C60A7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636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905E7A-D68D-4292-9D67-F9CB5FBA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DB88F-71ED-4167-8C4C-68835F4FFB27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8145F8-3B4C-4568-A4C2-F5BA4BBD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90040A-DE97-499D-8ECC-4CD2C345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38398-FEB1-408C-82CD-BD83A312C3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903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6A464DB2-1E00-49F8-BAAF-F5B0D7B770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A81BC2A0-3420-4AF0-8865-828BFACD97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85BEF9-0FE8-45CF-AE58-2D826DB22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C9629C-748B-4011-A058-0C69A616CFA7}" type="datetimeFigureOut">
              <a:rPr lang="ru-RU"/>
              <a:pPr>
                <a:defRPr/>
              </a:pPr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8B86CE-18FE-495A-B1A9-27E59D859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DB2EC4-2C61-4720-ACBA-EF510B83D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82BDAEC-C223-42DE-952F-8D5F035555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="" xmlns:a16="http://schemas.microsoft.com/office/drawing/2014/main" id="{74998761-B6A8-4A25-91D7-B27D8C049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238" y="-1558925"/>
            <a:ext cx="9144000" cy="2387600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latin typeface="Times New Roman"/>
                <a:cs typeface="Times New Roman"/>
              </a:rPr>
              <a:t>ФГБОУ ВО КрасГМУ им. проф. В.Ф. Войно-Ясенецкого Минздрава России Кафедра лучевой диагностики ИПО</a:t>
            </a:r>
          </a:p>
        </p:txBody>
      </p:sp>
      <p:pic>
        <p:nvPicPr>
          <p:cNvPr id="3075" name="Рисунок 4">
            <a:extLst>
              <a:ext uri="{FF2B5EF4-FFF2-40B4-BE49-F238E27FC236}">
                <a16:creationId xmlns="" xmlns:a16="http://schemas.microsoft.com/office/drawing/2014/main" id="{321745B3-3766-42CB-AC27-1802E8FE3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71500"/>
            <a:ext cx="22002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5">
            <a:extLst>
              <a:ext uri="{FF2B5EF4-FFF2-40B4-BE49-F238E27FC236}">
                <a16:creationId xmlns="" xmlns:a16="http://schemas.microsoft.com/office/drawing/2014/main" id="{CBADA9EA-A3F2-45EE-A334-096E93042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429" y="1624156"/>
            <a:ext cx="9178925" cy="289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туберозного склероза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органов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часть.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3600" dirty="0">
              <a:cs typeface="Calibri" panose="020F0502020204030204" pitchFamily="34" charset="0"/>
            </a:endParaRPr>
          </a:p>
        </p:txBody>
      </p:sp>
      <p:sp>
        <p:nvSpPr>
          <p:cNvPr id="3077" name="TextBox 6">
            <a:extLst>
              <a:ext uri="{FF2B5EF4-FFF2-40B4-BE49-F238E27FC236}">
                <a16:creationId xmlns="" xmlns:a16="http://schemas.microsoft.com/office/drawing/2014/main" id="{C3F36B92-03EC-42F6-B7CF-3DA46F9A5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4783138"/>
            <a:ext cx="5062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ординатор кафедры лучевой диагностики ИПО Лобков Герман Павлович</a:t>
            </a:r>
          </a:p>
        </p:txBody>
      </p:sp>
      <p:sp>
        <p:nvSpPr>
          <p:cNvPr id="3078" name="TextBox 7">
            <a:extLst>
              <a:ext uri="{FF2B5EF4-FFF2-40B4-BE49-F238E27FC236}">
                <a16:creationId xmlns="" xmlns:a16="http://schemas.microsoft.com/office/drawing/2014/main" id="{9CAB1728-BA2B-408F-903D-1ECA9A362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269038"/>
            <a:ext cx="613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4078589"/>
            <a:ext cx="60483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8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992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latin typeface="Times New Roman"/>
                <a:cs typeface="Times New Roman"/>
              </a:rPr>
              <a:t>Корковые </a:t>
            </a:r>
            <a:r>
              <a:rPr lang="ru-RU" altLang="ru-RU" sz="3600" b="1" dirty="0" smtClean="0">
                <a:latin typeface="Times New Roman"/>
                <a:cs typeface="Times New Roman"/>
              </a:rPr>
              <a:t>бугорки.</a:t>
            </a:r>
            <a:br>
              <a:rPr lang="ru-RU" altLang="ru-RU" sz="3600" b="1" dirty="0" smtClean="0">
                <a:latin typeface="Times New Roman"/>
                <a:cs typeface="Times New Roman"/>
              </a:rPr>
            </a:br>
            <a:r>
              <a:rPr lang="ru-RU" altLang="ru-RU" sz="3600" b="1" dirty="0" smtClean="0">
                <a:latin typeface="Times New Roman"/>
                <a:cs typeface="Times New Roman"/>
              </a:rPr>
              <a:t>МРТ головного мозга. Т2-взвешенное изображение, поперечный срез.</a:t>
            </a:r>
            <a:endParaRPr lang="ru-RU" altLang="ru-RU" sz="36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655455" y="2351057"/>
            <a:ext cx="644935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Женщина, 40 лет.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 поперечном Т2-взвешенном МРТ-изображении определяется: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Корковые бугорки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гиперинтенсивных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(стрелки). </a:t>
            </a:r>
            <a:endParaRPr lang="ru-RU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643" y="1637463"/>
            <a:ext cx="44005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6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1" y="58741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latin typeface="Times New Roman"/>
                <a:cs typeface="Times New Roman"/>
              </a:rPr>
              <a:t>Корковые </a:t>
            </a:r>
            <a:r>
              <a:rPr lang="ru-RU" altLang="ru-RU" sz="3600" b="1" dirty="0" smtClean="0">
                <a:latin typeface="Times New Roman"/>
                <a:cs typeface="Times New Roman"/>
              </a:rPr>
              <a:t>бугорки.</a:t>
            </a:r>
            <a:br>
              <a:rPr lang="ru-RU" altLang="ru-RU" sz="3600" b="1" dirty="0" smtClean="0">
                <a:latin typeface="Times New Roman"/>
                <a:cs typeface="Times New Roman"/>
              </a:rPr>
            </a:br>
            <a:r>
              <a:rPr lang="ru-RU" altLang="ru-RU" sz="3600" b="1" dirty="0" smtClean="0">
                <a:latin typeface="Times New Roman"/>
                <a:cs typeface="Times New Roman"/>
              </a:rPr>
              <a:t>МРТ головного мозга.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Т2-взвешенное изображение, инверсия-восстановление, поперечный срез.</a:t>
            </a:r>
            <a:endParaRPr lang="ru-RU" altLang="ru-RU" sz="28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655455" y="2351057"/>
            <a:ext cx="644935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Женщина, 40 лет. </a:t>
            </a:r>
          </a:p>
          <a:p>
            <a:r>
              <a:rPr lang="ru-RU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Т2-взвешенном </a:t>
            </a:r>
            <a:r>
              <a:rPr lang="ru-RU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МРТ-изображении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инверсией и восстановлением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</a:t>
            </a:r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определяется: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Корковые бугорки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гиперинтенсивных очагов (стрелки).</a:t>
            </a:r>
            <a:endParaRPr lang="ru-RU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80" y="1650353"/>
            <a:ext cx="45339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8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1" y="91109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latin typeface="Times New Roman"/>
                <a:cs typeface="Times New Roman"/>
              </a:rPr>
              <a:t>Корковые </a:t>
            </a:r>
            <a:r>
              <a:rPr lang="ru-RU" altLang="ru-RU" sz="3600" b="1" dirty="0" smtClean="0">
                <a:latin typeface="Times New Roman"/>
                <a:cs typeface="Times New Roman"/>
              </a:rPr>
              <a:t>бугорки.</a:t>
            </a:r>
            <a:br>
              <a:rPr lang="ru-RU" altLang="ru-RU" sz="3600" b="1" dirty="0" smtClean="0">
                <a:latin typeface="Times New Roman"/>
                <a:cs typeface="Times New Roman"/>
              </a:rPr>
            </a:br>
            <a:r>
              <a:rPr lang="ru-RU" altLang="ru-RU" sz="3600" b="1" dirty="0" smtClean="0">
                <a:latin typeface="Times New Roman"/>
                <a:cs typeface="Times New Roman"/>
              </a:rPr>
              <a:t>МРТ головного мозга. Т1-взвешенное изображение, поперечный срез.</a:t>
            </a:r>
            <a:endParaRPr lang="ru-RU" altLang="ru-RU" sz="36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655455" y="2351057"/>
            <a:ext cx="644935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Женщина, 40 лет.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Т1-взвешенном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МРТ-изображении: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интенсивности МР-сигнала, корковые бугорки не определяются за счёт изотенсивности с белым веществом головного мозга. </a:t>
            </a:r>
            <a:endParaRPr lang="ru-RU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83" y="1616553"/>
            <a:ext cx="42957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0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1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latin typeface="Times New Roman"/>
                <a:cs typeface="Times New Roman"/>
              </a:rPr>
              <a:t>Субэпендимальные узелки</a:t>
            </a:r>
            <a:br>
              <a:rPr lang="ru-RU" altLang="ru-RU" sz="3600" b="1" dirty="0" smtClean="0">
                <a:latin typeface="Times New Roman"/>
                <a:cs typeface="Times New Roman"/>
              </a:rPr>
            </a:br>
            <a:endParaRPr lang="ru-RU" alt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70240" y="775304"/>
            <a:ext cx="11052901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Субэпендимальные узелки представляют собой гамартомные изменения в субэпендимальной ткани и обычно встречаются в виде множественных узелков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с более чем 10 субэпендимальными узлами колеблется от 12% до 57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/>
              <a:cs typeface="Times New Roman"/>
            </a:endParaRPr>
          </a:p>
          <a:p>
            <a:r>
              <a:rPr lang="ru-RU" sz="2400" dirty="0" smtClean="0">
                <a:latin typeface="Times New Roman"/>
                <a:cs typeface="Times New Roman"/>
              </a:rPr>
              <a:t>Диагностика: </a:t>
            </a:r>
            <a:r>
              <a:rPr lang="ru-RU" sz="2400" u="sng" dirty="0" smtClean="0">
                <a:latin typeface="Times New Roman"/>
                <a:cs typeface="Times New Roman"/>
              </a:rPr>
              <a:t>Компьютерная томография</a:t>
            </a:r>
            <a:r>
              <a:rPr lang="ru-RU" sz="2400" dirty="0" smtClean="0">
                <a:latin typeface="Times New Roman"/>
                <a:cs typeface="Times New Roman"/>
              </a:rPr>
              <a:t>, </a:t>
            </a:r>
            <a:r>
              <a:rPr lang="ru-RU" sz="2400" u="sng" dirty="0" smtClean="0">
                <a:latin typeface="Times New Roman"/>
                <a:cs typeface="Times New Roman"/>
              </a:rPr>
              <a:t>Магнитно-резонансная томография</a:t>
            </a:r>
            <a:r>
              <a:rPr lang="ru-RU" sz="2400" dirty="0" smtClean="0">
                <a:latin typeface="Times New Roman"/>
                <a:cs typeface="Times New Roman"/>
              </a:rPr>
              <a:t>.</a:t>
            </a:r>
          </a:p>
          <a:p>
            <a:endParaRPr lang="ru-RU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/>
                <a:cs typeface="Times New Roman"/>
              </a:rPr>
              <a:t>На КТ-изображениях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усиления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множественные мелкие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кальцификацией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желудочков головного мозга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обеих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Т1-взвешенных МРТ-изображениях характеризуется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интенсивности МР-сигнала, на Т2-взвешенных МРТ-изображениях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интенсивности МР-сигнала, за счёт высокого содержания водного компонента.</a:t>
            </a:r>
          </a:p>
        </p:txBody>
      </p:sp>
    </p:spTree>
    <p:extLst>
      <p:ext uri="{BB962C8B-B14F-4D97-AF65-F5344CB8AC3E}">
        <p14:creationId xmlns:p14="http://schemas.microsoft.com/office/powerpoint/2010/main" val="3529964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992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latin typeface="Times New Roman"/>
                <a:cs typeface="Times New Roman"/>
              </a:rPr>
              <a:t>Субэпендимальные узелки</a:t>
            </a:r>
            <a:r>
              <a:rPr lang="ru-RU" altLang="ru-RU" sz="3600" b="1" dirty="0" smtClean="0">
                <a:latin typeface="Times New Roman"/>
                <a:cs typeface="Times New Roman"/>
              </a:rPr>
              <a:t>.</a:t>
            </a:r>
            <a:br>
              <a:rPr lang="ru-RU" altLang="ru-RU" sz="3600" b="1" dirty="0" smtClean="0">
                <a:latin typeface="Times New Roman"/>
                <a:cs typeface="Times New Roman"/>
              </a:rPr>
            </a:br>
            <a:r>
              <a:rPr lang="ru-RU" altLang="ru-RU" sz="3600" b="1" dirty="0" smtClean="0">
                <a:latin typeface="Times New Roman"/>
                <a:cs typeface="Times New Roman"/>
              </a:rPr>
              <a:t>КТ головного мозга без усиления, поперечный срез.</a:t>
            </a:r>
            <a:endParaRPr lang="ru-RU" altLang="ru-RU" sz="36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655455" y="2027376"/>
            <a:ext cx="644935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М., 9 месяцев. Субэпендимальные узелки.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поперечном срезе КТ-изображения головного мозга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усиления определяется: Множественные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субэпендимальные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бугорки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двусторонним кальцинозом вдоль стенок боковых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желудочков.</a:t>
            </a:r>
            <a:endParaRPr lang="ru-RU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07" y="1571878"/>
            <a:ext cx="48291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05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992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latin typeface="Times New Roman"/>
                <a:cs typeface="Times New Roman"/>
              </a:rPr>
              <a:t>Субэпендимальные узелки</a:t>
            </a:r>
            <a:r>
              <a:rPr lang="ru-RU" altLang="ru-RU" sz="3600" b="1" dirty="0" smtClean="0">
                <a:latin typeface="Times New Roman"/>
                <a:cs typeface="Times New Roman"/>
              </a:rPr>
              <a:t>.</a:t>
            </a:r>
            <a:br>
              <a:rPr lang="ru-RU" altLang="ru-RU" sz="3600" b="1" dirty="0" smtClean="0">
                <a:latin typeface="Times New Roman"/>
                <a:cs typeface="Times New Roman"/>
              </a:rPr>
            </a:br>
            <a:r>
              <a:rPr lang="ru-RU" altLang="ru-RU" sz="3600" b="1" dirty="0" smtClean="0">
                <a:latin typeface="Times New Roman"/>
                <a:cs typeface="Times New Roman"/>
              </a:rPr>
              <a:t>МРТ головного мозга, Т-1 взвешенное изображение, поперечный срез.</a:t>
            </a:r>
            <a:endParaRPr lang="ru-RU" altLang="ru-RU" sz="36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655455" y="2027376"/>
            <a:ext cx="644935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Женщина, 26 лет. Субэпендимальные узелки.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поперечном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Т1-взвешенном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МРТ-изображении определяется: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субэпендимальные бугорки со средней интенсивностью сигнала (стрелки).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95" y="1668434"/>
            <a:ext cx="38004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4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1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Субэпендимальная гигантоклеточная астроцитома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(SGCA)</a:t>
            </a:r>
            <a:r>
              <a:rPr lang="ru-RU" altLang="ru-RU" sz="3600" b="1" dirty="0" smtClean="0">
                <a:latin typeface="Times New Roman"/>
                <a:cs typeface="Times New Roman"/>
              </a:rPr>
              <a:t/>
            </a:r>
            <a:br>
              <a:rPr lang="ru-RU" altLang="ru-RU" sz="3600" b="1" dirty="0" smtClean="0">
                <a:latin typeface="Times New Roman"/>
                <a:cs typeface="Times New Roman"/>
              </a:rPr>
            </a:br>
            <a:endParaRPr lang="ru-RU" alt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70240" y="961553"/>
            <a:ext cx="1105290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SGCA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характеризуются наличием пролиферативных гигантоклеточных астроцитом.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Выявляется у 1,7–26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у пациентов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SGCA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отверстии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Монро,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приводит к обструктивной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гидроцефалии.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начальным симптомом SGCA является повышенное внутричерепное давление, часто с острым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SGCA имеет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доброкачественные биологические и патологические особенности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(медленный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рост, минимальный или отсутствующий отек головного мозга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низкую степень инвазивности).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SGCA развивается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субэпендимальных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узелков,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 подтверждается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серией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КТ-снимков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указывающих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рост узелков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последующим развитием SGCA.</a:t>
            </a:r>
          </a:p>
        </p:txBody>
      </p:sp>
    </p:spTree>
    <p:extLst>
      <p:ext uri="{BB962C8B-B14F-4D97-AF65-F5344CB8AC3E}">
        <p14:creationId xmlns:p14="http://schemas.microsoft.com/office/powerpoint/2010/main" val="1595922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992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Субэпендимальная гигантоклеточная астроцитома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 головного мозга без усиления, поперечный срез.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58350" y="2059744"/>
            <a:ext cx="644935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Мужчина, 24 года. Субэпендимальная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гигантоклеточная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астроцитома.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поперечном срезе КТ-изображения головного мозга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усиления определяется: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Опухолевое образование с затуханием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отверстия Монро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стрелка), обызвествленные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субэпендимальные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бугорки.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07" y="1568001"/>
            <a:ext cx="47053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0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13236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Субэпендимальная гигантоклеточная астроцитома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 головного мозга без усиления, поперечный срез.</a:t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58350" y="2059744"/>
            <a:ext cx="644935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Мужчина, 24 года. Субэпендимальная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гигантоклеточная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астроцитома.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поперечном срезе КТ-изображения головного мозга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усиления определяется: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гидроцефалия, развившаяся вследствие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SGCA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702" y="1658530"/>
            <a:ext cx="48196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68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0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белого вещества головного мозга при ТС.</a:t>
            </a:r>
            <a:r>
              <a:rPr lang="ru-RU" altLang="ru-RU" sz="3600" b="1" dirty="0" smtClean="0">
                <a:latin typeface="Times New Roman"/>
                <a:cs typeface="Times New Roman"/>
              </a:rPr>
              <a:t/>
            </a:r>
            <a:br>
              <a:rPr lang="ru-RU" altLang="ru-RU" sz="3600" b="1" dirty="0" smtClean="0">
                <a:latin typeface="Times New Roman"/>
                <a:cs typeface="Times New Roman"/>
              </a:rPr>
            </a:br>
            <a:endParaRPr lang="ru-RU" alt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70239" y="937277"/>
            <a:ext cx="1105290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белого вещества у пациентов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 включают: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белого вещества, связанные с кортикальными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бугорками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Очаги поражения белого вещества головного мозга, сгруппированные вдоль радиальных линий, соответствующих путям миграции нейронов во время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эмбриогенеза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(15-27%);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Кистоподобные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белого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(15-44%)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белого вещества отражают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миелина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проявляются в виде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 высокой интенсивности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Т2-взвешенных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МРТ-изображениях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 пониженной интенсивности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Т1-взвешенных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МРТ-изображениях.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полосы белого вещества отражают измененное развитие путей миграции нейронов и глиальных клеток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60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8" y="-219075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</a:p>
        </p:txBody>
      </p:sp>
      <p:sp>
        <p:nvSpPr>
          <p:cNvPr id="3075" name="TextBox 3">
            <a:extLst>
              <a:ext uri="{FF2B5EF4-FFF2-40B4-BE49-F238E27FC236}">
                <a16:creationId xmlns="" xmlns:a16="http://schemas.microsoft.com/office/drawing/2014/main" id="{C2DB5C02-FBF9-42F6-9736-C85A9F51C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1485900"/>
            <a:ext cx="105965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Туберозный склероз является редким аутосомно-доминантным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характеризующимся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органах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на основании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физикальных и рентгенологических данных.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классическая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триада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триада Фогта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эпилепсия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(75%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умственная отсталость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(50%)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ангиофиброма лица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(75%) редко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выявляется при клиническом обследовании,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рентгенологическое исследование играет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роль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диагностике туберозного склероза.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7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992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latin typeface="Times New Roman"/>
                <a:cs typeface="Times New Roman"/>
              </a:rPr>
              <a:t>МРТ </a:t>
            </a:r>
            <a:r>
              <a:rPr lang="ru-RU" altLang="ru-RU" sz="3200" b="1" dirty="0">
                <a:latin typeface="Times New Roman"/>
                <a:cs typeface="Times New Roman"/>
              </a:rPr>
              <a:t>головного мозга. Т2-взвешенное изображение, инверсия-восстановление, поперечный срез.</a:t>
            </a:r>
            <a:endParaRPr lang="ru-RU" altLang="ru-RU" sz="32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445061" y="1689893"/>
            <a:ext cx="665974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М., 8 месяцев. Радиальные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тяжи белого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 Т2-взвешенном МРТ-изображении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инверсией и восстановлением в поперечном направлении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подавлением жидкости </a:t>
            </a:r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определяется</a:t>
            </a:r>
            <a:r>
              <a:rPr lang="ru-RU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инейные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радиальные полосы белого вещества, простирающиеся от коры до боковых желудочков (стрелки).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Корковые бугорки (треугольные стрелки).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07" y="1689893"/>
            <a:ext cx="48196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55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992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Кистозное поражение белого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МРТ </a:t>
            </a:r>
            <a:r>
              <a:rPr lang="ru-RU" altLang="ru-RU" sz="2800" b="1" dirty="0">
                <a:latin typeface="Times New Roman"/>
                <a:cs typeface="Times New Roman"/>
              </a:rPr>
              <a:t>головного мозга. Т2-взвешенное изображение,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срез.</a:t>
            </a:r>
            <a:endParaRPr lang="ru-RU" altLang="ru-RU" sz="28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647362" y="1720044"/>
            <a:ext cx="665974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Ж., 13 лет.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Кистозное поражение белого вещества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поперечном Т2-взвешенном </a:t>
            </a:r>
            <a:r>
              <a:rPr lang="ru-RU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МРТ-изображении </a:t>
            </a:r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определяется</a:t>
            </a:r>
            <a:r>
              <a:rPr lang="ru-RU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Кистозное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(стрелка).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36" y="1424763"/>
            <a:ext cx="4395830" cy="52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14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70" y="9920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Кистозное поражение белого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вещества.</a:t>
            </a:r>
            <a:r>
              <a:rPr lang="ru-RU" altLang="ru-RU" sz="3200" b="1" dirty="0" smtClean="0">
                <a:latin typeface="Times New Roman"/>
                <a:cs typeface="Times New Roman"/>
              </a:rPr>
              <a:t/>
            </a:r>
            <a:br>
              <a:rPr lang="ru-RU" altLang="ru-RU" sz="3200" b="1" dirty="0" smtClean="0">
                <a:latin typeface="Times New Roman"/>
                <a:cs typeface="Times New Roman"/>
              </a:rPr>
            </a:br>
            <a:r>
              <a:rPr lang="ru-RU" altLang="ru-RU" sz="2800" b="1" dirty="0" smtClean="0">
                <a:latin typeface="Times New Roman"/>
                <a:cs typeface="Times New Roman"/>
              </a:rPr>
              <a:t>МРТ </a:t>
            </a:r>
            <a:r>
              <a:rPr lang="ru-RU" altLang="ru-RU" sz="2800" b="1" dirty="0">
                <a:latin typeface="Times New Roman"/>
                <a:cs typeface="Times New Roman"/>
              </a:rPr>
              <a:t>головного мозга.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Т1-взвешенное </a:t>
            </a:r>
            <a:r>
              <a:rPr lang="ru-RU" altLang="ru-RU" sz="2800" b="1" dirty="0">
                <a:latin typeface="Times New Roman"/>
                <a:cs typeface="Times New Roman"/>
              </a:rPr>
              <a:t>изображение, 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поперечный </a:t>
            </a:r>
            <a:r>
              <a:rPr lang="ru-RU" altLang="ru-RU" sz="2800" b="1" dirty="0">
                <a:latin typeface="Times New Roman"/>
                <a:cs typeface="Times New Roman"/>
              </a:rPr>
              <a:t>срез</a:t>
            </a:r>
            <a:r>
              <a:rPr lang="ru-RU" altLang="ru-RU" sz="2800" b="1" dirty="0" smtClean="0">
                <a:latin typeface="Times New Roman"/>
                <a:cs typeface="Times New Roman"/>
              </a:rPr>
              <a:t>. (продолжение)</a:t>
            </a:r>
            <a:endParaRPr lang="ru-RU" altLang="ru-RU" sz="28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647362" y="1720044"/>
            <a:ext cx="665974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Ж., 13 лет.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Кистозное поражение белого вещества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поперечном Т1-взвешенном </a:t>
            </a:r>
            <a:r>
              <a:rPr lang="ru-RU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МРТ-изображении </a:t>
            </a:r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определяется</a:t>
            </a:r>
            <a:r>
              <a:rPr lang="ru-RU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Очаговое образование с четкими контурами в левой передней области белого вещества,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изоинтенсивное по отношению к спинномозговой жидкости.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69" y="1424763"/>
            <a:ext cx="4342465" cy="51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96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0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сердца при ТС.</a:t>
            </a:r>
            <a:r>
              <a:rPr lang="ru-RU" altLang="ru-RU" sz="3600" b="1" dirty="0" smtClean="0">
                <a:latin typeface="Times New Roman"/>
                <a:cs typeface="Times New Roman"/>
              </a:rPr>
              <a:t/>
            </a:r>
            <a:br>
              <a:rPr lang="ru-RU" altLang="ru-RU" sz="3600" b="1" dirty="0" smtClean="0">
                <a:latin typeface="Times New Roman"/>
                <a:cs typeface="Times New Roman"/>
              </a:rPr>
            </a:br>
            <a:endParaRPr lang="ru-RU" alt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70239" y="937277"/>
            <a:ext cx="1105290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Рабдомиома сердца представляет собой доброкачественную опухоль поперечно-полосатой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мускулатуры,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характеризующуюся наличием «паутинных клеток», названных так из-за их радиальных цитоплазматических отростков.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Рабдомиома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 обычно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 75% случаев) возникает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встречаемости рабдомиомы у больных ТС: 50-65%. 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Рабдомиомы сердца, которые могут быть множественными или одиночными, обычно локализуются на межжелудочковой перегородке.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метод диагностики: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Эхокардиография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Вспомогательный метод диагностики: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Предоставляет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дополнительную информацию о распространении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опухоли.</a:t>
            </a:r>
          </a:p>
        </p:txBody>
      </p:sp>
    </p:spTree>
    <p:extLst>
      <p:ext uri="{BB962C8B-B14F-4D97-AF65-F5344CB8AC3E}">
        <p14:creationId xmlns:p14="http://schemas.microsoft.com/office/powerpoint/2010/main" val="1121522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8" y="-219075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>
                <a:latin typeface="Times New Roman"/>
                <a:cs typeface="Times New Roman"/>
              </a:rPr>
              <a:t>Статья</a:t>
            </a: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3">
            <a:extLst>
              <a:ext uri="{FF2B5EF4-FFF2-40B4-BE49-F238E27FC236}">
                <a16:creationId xmlns="" xmlns:a16="http://schemas.microsoft.com/office/drawing/2014/main" id="{C2DB5C02-FBF9-42F6-9736-C85A9F51C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15" y="732760"/>
            <a:ext cx="106775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/>
                <a:cs typeface="Times New Roman"/>
              </a:rPr>
              <a:t>https://pubs.rsna.org/doi/full/10.1148/rg.e32</a:t>
            </a:r>
            <a:endParaRPr lang="ru-RU" sz="2400" dirty="0" smtClean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0" indent="0">
              <a:defRPr/>
            </a:pPr>
            <a:endParaRPr lang="ru-RU" sz="2400" dirty="0" smtClean="0">
              <a:latin typeface="Times New Roman"/>
              <a:cs typeface="Calibri"/>
            </a:endParaRPr>
          </a:p>
          <a:p>
            <a:pPr marL="0" indent="0" algn="ctr">
              <a:buFont typeface="Arial" panose="020B0604020202020204" pitchFamily="34" charset="0"/>
              <a:defRPr/>
            </a:pPr>
            <a:r>
              <a:rPr lang="en-US" sz="2400" dirty="0" err="1">
                <a:latin typeface="Times New Roman"/>
                <a:cs typeface="Calibri"/>
              </a:rPr>
              <a:t>Shigeaki</a:t>
            </a:r>
            <a:r>
              <a:rPr lang="en-US" sz="2400" dirty="0">
                <a:latin typeface="Times New Roman"/>
                <a:cs typeface="Calibri"/>
              </a:rPr>
              <a:t> </a:t>
            </a:r>
            <a:r>
              <a:rPr lang="en-US" sz="2400" dirty="0" err="1">
                <a:latin typeface="Times New Roman"/>
                <a:cs typeface="Calibri"/>
              </a:rPr>
              <a:t>Umeoka</a:t>
            </a:r>
            <a:r>
              <a:rPr lang="en-US" sz="2400" dirty="0">
                <a:latin typeface="Times New Roman"/>
                <a:cs typeface="Calibri"/>
              </a:rPr>
              <a:t>, Takashi Koyama, Yukio Miki, </a:t>
            </a:r>
            <a:r>
              <a:rPr lang="en-US" sz="2400" dirty="0" err="1">
                <a:latin typeface="Times New Roman"/>
                <a:cs typeface="Calibri"/>
              </a:rPr>
              <a:t>Mikio</a:t>
            </a:r>
            <a:r>
              <a:rPr lang="en-US" sz="2400" dirty="0">
                <a:latin typeface="Times New Roman"/>
                <a:cs typeface="Calibri"/>
              </a:rPr>
              <a:t> Akai, Kazushige </a:t>
            </a:r>
            <a:r>
              <a:rPr lang="en-US" sz="2400" dirty="0" err="1">
                <a:latin typeface="Times New Roman"/>
                <a:cs typeface="Calibri"/>
              </a:rPr>
              <a:t>Tsutsui</a:t>
            </a:r>
            <a:r>
              <a:rPr lang="en-US" sz="2400" dirty="0">
                <a:latin typeface="Times New Roman"/>
                <a:cs typeface="Calibri"/>
              </a:rPr>
              <a:t>, Kaori </a:t>
            </a:r>
            <a:r>
              <a:rPr lang="en-US" sz="2400" dirty="0" err="1">
                <a:latin typeface="Times New Roman"/>
                <a:cs typeface="Calibri"/>
              </a:rPr>
              <a:t>Togashi</a:t>
            </a:r>
            <a:endParaRPr lang="ru-RU" sz="2400" dirty="0">
              <a:latin typeface="Times New Roman"/>
              <a:cs typeface="Calibri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Calibri"/>
              <a:cs typeface="Calibri"/>
            </a:endParaRPr>
          </a:p>
          <a:p>
            <a:pPr marL="0" indent="0" eaLnBrk="1" hangingPunct="1"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37" y="2235973"/>
            <a:ext cx="4582213" cy="44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07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C5A2F1-8742-4BD1-8894-9C83B365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05" y="2500497"/>
            <a:ext cx="10515600" cy="1325563"/>
          </a:xfrm>
        </p:spPr>
        <p:txBody>
          <a:bodyPr/>
          <a:lstStyle/>
          <a:p>
            <a:pPr algn="ctr"/>
            <a:r>
              <a:rPr lang="ru-RU">
                <a:latin typeface="Times New Roman"/>
                <a:cs typeface="Calibri Ligh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3102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8" y="-219075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latin typeface="Times New Roman"/>
                <a:cs typeface="Times New Roman"/>
              </a:rPr>
              <a:t>Рентгенологические признаки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3">
            <a:extLst>
              <a:ext uri="{FF2B5EF4-FFF2-40B4-BE49-F238E27FC236}">
                <a16:creationId xmlns="" xmlns:a16="http://schemas.microsoft.com/office/drawing/2014/main" id="{C2DB5C02-FBF9-42F6-9736-C85A9F51C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911366"/>
            <a:ext cx="1067752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/>
                <a:cs typeface="Calibri"/>
              </a:rPr>
              <a:t>Рабдомиома сердца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Ангиомиолипома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почки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/>
                <a:cs typeface="Times New Roman"/>
              </a:rPr>
              <a:t>Лимфангиолейомиоматоз </a:t>
            </a:r>
            <a:r>
              <a:rPr lang="ru-RU" sz="2400" dirty="0" smtClean="0">
                <a:latin typeface="Times New Roman"/>
                <a:cs typeface="Times New Roman"/>
              </a:rPr>
              <a:t>лёгких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почечные кисты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белого вещества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Неврологические поражения таламуса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Редкие локализации: кортикальный слой костей, печень, ЖКТ.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 течение и прогноз пациента зависят от локализации проявлений. 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клинических и рентгенологических данных в различных органах имеет решающее значение для диагностики и лечения.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4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8" y="-219075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latin typeface="Times New Roman"/>
                <a:cs typeface="Times New Roman"/>
              </a:rPr>
              <a:t>Критерии диагностики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2" y="857756"/>
            <a:ext cx="10723230" cy="56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4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8" y="-219075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latin typeface="Times New Roman"/>
                <a:cs typeface="Times New Roman"/>
              </a:rPr>
              <a:t>Летальность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6" y="1527274"/>
            <a:ext cx="11499982" cy="2063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216" y="4462715"/>
            <a:ext cx="1113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неудовлетворительный, 40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пациентов умирают в возрасте до 35 лет.</a:t>
            </a:r>
          </a:p>
        </p:txBody>
      </p:sp>
    </p:spTree>
    <p:extLst>
      <p:ext uri="{BB962C8B-B14F-4D97-AF65-F5344CB8AC3E}">
        <p14:creationId xmlns:p14="http://schemas.microsoft.com/office/powerpoint/2010/main" val="349665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1" y="-176934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latin typeface="Times New Roman"/>
                <a:cs typeface="Times New Roman"/>
              </a:rPr>
              <a:t>Дерматологические проявления</a:t>
            </a:r>
            <a:endParaRPr lang="ru-RU" altLang="ru-RU" sz="36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838891" y="897776"/>
            <a:ext cx="10788545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/>
                <a:cs typeface="Times New Roman"/>
              </a:rPr>
              <a:t>Поражение кожи при туберозном склерозе (частота встречаемости):</a:t>
            </a:r>
          </a:p>
          <a:p>
            <a:endParaRPr lang="ru-RU" sz="2400" dirty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/>
                <a:cs typeface="Times New Roman"/>
              </a:rPr>
              <a:t>Ангиофибромы</a:t>
            </a:r>
            <a:r>
              <a:rPr lang="ru-RU" sz="2400" dirty="0" smtClean="0">
                <a:latin typeface="Times New Roman"/>
                <a:cs typeface="Times New Roman"/>
              </a:rPr>
              <a:t> лица (75%)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Гипопигментированные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пятна «конфетти» (90%)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Соединительнотканный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невус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(20-30%)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Фиброкератома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этих поражений кожи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первым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шагом в диагностике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они являются единственными основными диагностическими критериями, которые можно оценить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физикальном обследовании.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5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1" y="-176934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latin typeface="Times New Roman"/>
                <a:cs typeface="Times New Roman"/>
              </a:rPr>
              <a:t>Ангиофиброма лица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838891" y="1804084"/>
            <a:ext cx="597641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Мужчина, 19 лет.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Ангиофиброма лица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видны множественные куполообразные папулы в скуловой области с распределением в виде бабочки.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37" y="1148629"/>
            <a:ext cx="45434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9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1" y="-176934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latin typeface="Times New Roman"/>
                <a:cs typeface="Times New Roman"/>
              </a:rPr>
              <a:t>Неврологические поражения</a:t>
            </a:r>
            <a:endParaRPr lang="ru-RU" altLang="ru-RU" sz="36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838891" y="1553231"/>
            <a:ext cx="10788545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/>
                <a:cs typeface="Times New Roman"/>
              </a:rPr>
              <a:t>Поражение ЦНС при туберозном склерозе (частота встречаемости):</a:t>
            </a:r>
          </a:p>
          <a:p>
            <a:endParaRPr lang="ru-RU" sz="2400" dirty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/>
                <a:cs typeface="Times New Roman"/>
              </a:rPr>
              <a:t>Корковые бугорки (95-100%)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Субэпендимальные узелки (95-100%)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Субэпендимальная гигантоклеточная астроцитома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(SGCA)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Очаги поражения белого вещества головного мозга (40-90%)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0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="" xmlns:a16="http://schemas.microsoft.com/office/drawing/2014/main" id="{446AD516-84AC-4411-8286-D08CBF97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1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latin typeface="Times New Roman"/>
                <a:cs typeface="Times New Roman"/>
              </a:rPr>
              <a:t>Корковые бугорки</a:t>
            </a:r>
            <a:br>
              <a:rPr lang="ru-RU" altLang="ru-RU" sz="3600" b="1" dirty="0" smtClean="0">
                <a:latin typeface="Times New Roman"/>
                <a:cs typeface="Times New Roman"/>
              </a:rPr>
            </a:br>
            <a:r>
              <a:rPr lang="ru-RU" altLang="ru-RU" sz="2400" b="1" dirty="0" smtClean="0">
                <a:latin typeface="Times New Roman"/>
                <a:cs typeface="Times New Roman"/>
              </a:rPr>
              <a:t>(</a:t>
            </a:r>
            <a:r>
              <a:rPr lang="en-US" altLang="ru-RU" sz="2400" b="1" dirty="0" smtClean="0">
                <a:latin typeface="Times New Roman"/>
                <a:cs typeface="Times New Roman"/>
              </a:rPr>
              <a:t>Cortical tubers)</a:t>
            </a:r>
            <a:endParaRPr lang="ru-RU" alt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E8702A7-1CC1-42A6-895E-AA89892AA774}"/>
              </a:ext>
            </a:extLst>
          </p:cNvPr>
          <p:cNvSpPr txBox="1"/>
          <p:nvPr/>
        </p:nvSpPr>
        <p:spPr>
          <a:xfrm>
            <a:off x="570240" y="1074710"/>
            <a:ext cx="1105290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/>
                <a:cs typeface="Times New Roman"/>
              </a:rPr>
              <a:t>Кортикальные </a:t>
            </a:r>
            <a:r>
              <a:rPr lang="ru-RU" sz="2400" dirty="0">
                <a:latin typeface="Times New Roman"/>
                <a:cs typeface="Times New Roman"/>
              </a:rPr>
              <a:t>бугорки в головном мозге представляют собой гамартомные поражения, </a:t>
            </a:r>
            <a:r>
              <a:rPr lang="ru-RU" sz="2400" dirty="0" smtClean="0">
                <a:latin typeface="Times New Roman"/>
                <a:cs typeface="Times New Roman"/>
              </a:rPr>
              <a:t>расположенные </a:t>
            </a:r>
            <a:r>
              <a:rPr lang="ru-RU" sz="2400" dirty="0">
                <a:latin typeface="Times New Roman"/>
                <a:cs typeface="Times New Roman"/>
              </a:rPr>
              <a:t>на границе серого и белого вещества, обычно в </a:t>
            </a:r>
            <a:r>
              <a:rPr lang="ru-RU" sz="2400" dirty="0" smtClean="0">
                <a:latin typeface="Times New Roman"/>
                <a:cs typeface="Times New Roman"/>
              </a:rPr>
              <a:t>лобных (до 50% случаев) и, реже, в теменных </a:t>
            </a:r>
            <a:r>
              <a:rPr lang="ru-RU" sz="2400" dirty="0">
                <a:latin typeface="Times New Roman"/>
                <a:cs typeface="Times New Roman"/>
              </a:rPr>
              <a:t>долях. </a:t>
            </a:r>
            <a:endParaRPr lang="ru-RU" sz="2400" dirty="0" smtClean="0">
              <a:latin typeface="Times New Roman"/>
              <a:cs typeface="Times New Roman"/>
            </a:endParaRPr>
          </a:p>
          <a:p>
            <a:endParaRPr lang="ru-RU" sz="2400" dirty="0" smtClean="0">
              <a:latin typeface="Times New Roman"/>
              <a:cs typeface="Times New Roman"/>
            </a:endParaRPr>
          </a:p>
          <a:p>
            <a:r>
              <a:rPr lang="ru-RU" sz="2400" dirty="0" smtClean="0">
                <a:latin typeface="Times New Roman"/>
                <a:cs typeface="Times New Roman"/>
              </a:rPr>
              <a:t>Кортикальные бугорки </a:t>
            </a:r>
            <a:r>
              <a:rPr lang="ru-RU" sz="2400" dirty="0">
                <a:latin typeface="Times New Roman"/>
                <a:cs typeface="Times New Roman"/>
              </a:rPr>
              <a:t>состоят из аномальных глиальных и нервных клеток, а их размер, количество и расположение различаются у разных пациентов</a:t>
            </a:r>
            <a:r>
              <a:rPr lang="ru-RU" sz="2400" dirty="0" smtClean="0">
                <a:latin typeface="Times New Roman"/>
                <a:cs typeface="Times New Roman"/>
              </a:rPr>
              <a:t>. </a:t>
            </a:r>
          </a:p>
          <a:p>
            <a:endParaRPr lang="ru-RU" sz="2400" dirty="0">
              <a:latin typeface="Times New Roman"/>
              <a:cs typeface="Times New Roman"/>
            </a:endParaRPr>
          </a:p>
          <a:p>
            <a:r>
              <a:rPr lang="ru-RU" sz="2400" dirty="0" smtClean="0">
                <a:latin typeface="Times New Roman"/>
                <a:cs typeface="Times New Roman"/>
              </a:rPr>
              <a:t>Основные клинические проявления: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/>
                <a:cs typeface="Times New Roman"/>
              </a:rPr>
              <a:t>Эпилепсия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/>
                <a:cs typeface="Times New Roman"/>
              </a:rPr>
              <a:t>Нарушение когнитивных функций, снижение интеллекта</a:t>
            </a:r>
          </a:p>
          <a:p>
            <a:endParaRPr lang="ru-RU" sz="2400" dirty="0">
              <a:latin typeface="Times New Roman"/>
              <a:cs typeface="Times New Roman"/>
            </a:endParaRPr>
          </a:p>
          <a:p>
            <a:r>
              <a:rPr lang="ru-RU" sz="2400" u="sng" dirty="0" smtClean="0">
                <a:latin typeface="Times New Roman"/>
                <a:cs typeface="Times New Roman"/>
              </a:rPr>
              <a:t>Основной метод исследования: МРТ</a:t>
            </a:r>
            <a:r>
              <a:rPr lang="ru-RU" sz="2400" dirty="0" smtClean="0">
                <a:latin typeface="Times New Roman"/>
                <a:cs typeface="Times New Roman"/>
              </a:rPr>
              <a:t>. 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Характеризуется повышением интенсивности сигнала на Т2-взвешенных, и понижением интенсивности МР-сигнала на Т1-взвешенных изображениях.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83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777</Words>
  <Application>Microsoft Office PowerPoint</Application>
  <PresentationFormat>Широкоэкранный</PresentationFormat>
  <Paragraphs>175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Тема Office</vt:lpstr>
      <vt:lpstr>ФГБОУ ВО КрасГМУ им. проф. В.Ф. Войно-Ясенецкого Минздрава России Кафедра лучевой диагностики ИПО</vt:lpstr>
      <vt:lpstr>Вступление</vt:lpstr>
      <vt:lpstr>Рентгенологические признаки</vt:lpstr>
      <vt:lpstr>Критерии диагностики</vt:lpstr>
      <vt:lpstr>Летальность</vt:lpstr>
      <vt:lpstr>Дерматологические проявления</vt:lpstr>
      <vt:lpstr>Ангиофиброма лица</vt:lpstr>
      <vt:lpstr>Неврологические поражения</vt:lpstr>
      <vt:lpstr>Корковые бугорки (Cortical tubers)</vt:lpstr>
      <vt:lpstr>Корковые бугорки. МРТ головного мозга. Т2-взвешенное изображение, поперечный срез.</vt:lpstr>
      <vt:lpstr>Корковые бугорки. МРТ головного мозга. Т2-взвешенное изображение, инверсия-восстановление, поперечный срез.</vt:lpstr>
      <vt:lpstr>Корковые бугорки. МРТ головного мозга. Т1-взвешенное изображение, поперечный срез.</vt:lpstr>
      <vt:lpstr>Субэпендимальные узелки </vt:lpstr>
      <vt:lpstr>Субэпендимальные узелки. КТ головного мозга без усиления, поперечный срез.</vt:lpstr>
      <vt:lpstr>Субэпендимальные узелки. МРТ головного мозга, Т-1 взвешенное изображение, поперечный срез.</vt:lpstr>
      <vt:lpstr>Субэпендимальная гигантоклеточная астроцитома (SGCA) </vt:lpstr>
      <vt:lpstr>Субэпендимальная гигантоклеточная астроцитома. КТ головного мозга без усиления, поперечный срез.</vt:lpstr>
      <vt:lpstr>Субэпендимальная гигантоклеточная астроцитома. КТ головного мозга без усиления, поперечный срез. (продолжение)</vt:lpstr>
      <vt:lpstr>Поражение белого вещества головного мозга при ТС. </vt:lpstr>
      <vt:lpstr>МРТ головного мозга. Т2-взвешенное изображение, инверсия-восстановление, поперечный срез.</vt:lpstr>
      <vt:lpstr>Кистозное поражение белого вещества. МРТ головного мозга. Т2-взвешенное изображение, поперечный срез.</vt:lpstr>
      <vt:lpstr>Кистозное поражение белого вещества. МРТ головного мозга. Т1-взвешенное изображение, поперечный срез. (продолжение)</vt:lpstr>
      <vt:lpstr>Поражение сердца при ТС. </vt:lpstr>
      <vt:lpstr>Статья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Герман Лобков</dc:creator>
  <cp:lastModifiedBy>Герман Лобков</cp:lastModifiedBy>
  <cp:revision>420</cp:revision>
  <dcterms:created xsi:type="dcterms:W3CDTF">2021-11-16T08:05:59Z</dcterms:created>
  <dcterms:modified xsi:type="dcterms:W3CDTF">2022-04-14T04:53:27Z</dcterms:modified>
</cp:coreProperties>
</file>