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90" r:id="rId4"/>
    <p:sldId id="291" r:id="rId5"/>
    <p:sldId id="292" r:id="rId6"/>
    <p:sldId id="256" r:id="rId7"/>
    <p:sldId id="282" r:id="rId8"/>
    <p:sldId id="283" r:id="rId9"/>
    <p:sldId id="293" r:id="rId10"/>
    <p:sldId id="294" r:id="rId11"/>
    <p:sldId id="295" r:id="rId12"/>
    <p:sldId id="286" r:id="rId13"/>
    <p:sldId id="287" r:id="rId14"/>
    <p:sldId id="284" r:id="rId15"/>
    <p:sldId id="285" r:id="rId16"/>
    <p:sldId id="29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7" r:id="rId27"/>
    <p:sldId id="266" r:id="rId28"/>
    <p:sldId id="268" r:id="rId29"/>
    <p:sldId id="269" r:id="rId30"/>
    <p:sldId id="270" r:id="rId31"/>
    <p:sldId id="276" r:id="rId32"/>
    <p:sldId id="271" r:id="rId33"/>
    <p:sldId id="272" r:id="rId34"/>
    <p:sldId id="273" r:id="rId35"/>
    <p:sldId id="274" r:id="rId36"/>
    <p:sldId id="275" r:id="rId37"/>
    <p:sldId id="277" r:id="rId38"/>
    <p:sldId id="279" r:id="rId39"/>
    <p:sldId id="278" r:id="rId40"/>
    <p:sldId id="280" r:id="rId41"/>
    <p:sldId id="281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0F8D-ABCC-414B-9137-9F5571D7178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F434-1950-4851-B536-0C23F55BB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75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0F8D-ABCC-414B-9137-9F5571D7178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F434-1950-4851-B536-0C23F55BB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67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0F8D-ABCC-414B-9137-9F5571D7178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F434-1950-4851-B536-0C23F55BB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45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0F8D-ABCC-414B-9137-9F5571D7178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F434-1950-4851-B536-0C23F55BB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32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0F8D-ABCC-414B-9137-9F5571D7178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F434-1950-4851-B536-0C23F55BB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6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0F8D-ABCC-414B-9137-9F5571D7178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F434-1950-4851-B536-0C23F55BB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01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0F8D-ABCC-414B-9137-9F5571D7178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F434-1950-4851-B536-0C23F55BB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68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0F8D-ABCC-414B-9137-9F5571D7178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F434-1950-4851-B536-0C23F55BB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41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0F8D-ABCC-414B-9137-9F5571D7178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F434-1950-4851-B536-0C23F55BB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5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0F8D-ABCC-414B-9137-9F5571D7178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F434-1950-4851-B536-0C23F55BB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2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0F8D-ABCC-414B-9137-9F5571D7178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DF434-1950-4851-B536-0C23F55BB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84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80F8D-ABCC-414B-9137-9F5571D71784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DF434-1950-4851-B536-0C23F55BB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18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5656" y="308758"/>
            <a:ext cx="9880271" cy="99752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22618" y="1983179"/>
            <a:ext cx="7540831" cy="2087088"/>
          </a:xfrm>
        </p:spPr>
        <p:txBody>
          <a:bodyPr>
            <a:normAutofit fontScale="92500" lnSpcReduction="10000"/>
          </a:bodyPr>
          <a:lstStyle/>
          <a:p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900" b="1" i="1" dirty="0" smtClean="0">
                <a:latin typeface="Times New Roman" pitchFamily="18" charset="0"/>
                <a:cs typeface="Times New Roman" pitchFamily="18" charset="0"/>
              </a:rPr>
              <a:t>Порядок проведения </a:t>
            </a:r>
            <a:r>
              <a:rPr lang="ru-RU" sz="3900" b="1" i="1" dirty="0" err="1" smtClean="0">
                <a:latin typeface="Times New Roman" pitchFamily="18" charset="0"/>
                <a:cs typeface="Times New Roman" pitchFamily="18" charset="0"/>
              </a:rPr>
              <a:t>нормоконтроля</a:t>
            </a:r>
            <a:r>
              <a:rPr lang="ru-RU" sz="3900" b="1" i="1" dirty="0" smtClean="0">
                <a:latin typeface="Times New Roman" pitchFamily="18" charset="0"/>
                <a:cs typeface="Times New Roman" pitchFamily="18" charset="0"/>
              </a:rPr>
              <a:t> и требования к оформлению ВКР</a:t>
            </a:r>
            <a:endParaRPr lang="ru-RU" sz="39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митрий\Desktop\_JcZlqim80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156" y="1303317"/>
            <a:ext cx="3243942" cy="48659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956468" y="5272644"/>
            <a:ext cx="2738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Ведущие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Клобертнц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Е.П.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Попова О.М.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9553" y="6251162"/>
            <a:ext cx="83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9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- Предварительная проверка ВКР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32716" y="2363188"/>
            <a:ext cx="3562597" cy="1769424"/>
          </a:xfr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против каждого параметра и объекта кратко и ясно излагает содержание замечаний и предложений, ОБЯЗАТЕЛЬНО УКАЗЫВАЯ СТРАНИЦЫ ВКР, если замечание отсутствует , то ставит прочерк.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1165" t="23931" r="18065" b="10826"/>
          <a:stretch>
            <a:fillRect/>
          </a:stretch>
        </p:blipFill>
        <p:spPr bwMode="auto">
          <a:xfrm>
            <a:off x="225631" y="1128156"/>
            <a:ext cx="6887690" cy="371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/>
          <p:cNvSpPr/>
          <p:nvPr/>
        </p:nvSpPr>
        <p:spPr>
          <a:xfrm>
            <a:off x="6400800" y="2873828"/>
            <a:ext cx="1417796" cy="48463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22448" t="59829" r="20791" b="18803"/>
          <a:stretch>
            <a:fillRect/>
          </a:stretch>
        </p:blipFill>
        <p:spPr bwMode="auto">
          <a:xfrm>
            <a:off x="546264" y="4805610"/>
            <a:ext cx="6198919" cy="154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/>
          <p:cNvSpPr/>
          <p:nvPr/>
        </p:nvSpPr>
        <p:spPr>
          <a:xfrm>
            <a:off x="6446322" y="5318166"/>
            <a:ext cx="1417796" cy="48463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7968342" y="5045032"/>
            <a:ext cx="3491345" cy="148639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indent="-228600" algn="just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Знакомит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 предварительными результатами проверки студента и предоставляет ему копию листа </a:t>
            </a:r>
            <a:r>
              <a:rPr kumimoji="0" lang="ru-RU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нормоконтроля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или электронную версию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9025246" y="771897"/>
            <a:ext cx="2541319" cy="1520042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algn="ctr"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 !!!</a:t>
            </a:r>
          </a:p>
          <a:p>
            <a:pPr marL="228600" lvl="0" indent="-228600" algn="ctr"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1-2 дня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7538" y="365125"/>
            <a:ext cx="9976261" cy="79865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- Заключительная проверка ВКР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05008" y="3277589"/>
            <a:ext cx="3883231" cy="1591293"/>
          </a:xfr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Нормоконтролер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лист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нормоконтроля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вносит отметку об исправлении, выявленных ранее несоответствий, прописывая напротив каждого параметра слова «ИСПРАВЛЕНО» или 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 ИСПРАВЛЕНО»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2608" t="24217" r="19188" b="9402"/>
          <a:stretch>
            <a:fillRect/>
          </a:stretch>
        </p:blipFill>
        <p:spPr bwMode="auto">
          <a:xfrm>
            <a:off x="498764" y="1318161"/>
            <a:ext cx="6044540" cy="458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/>
          <p:cNvSpPr/>
          <p:nvPr/>
        </p:nvSpPr>
        <p:spPr>
          <a:xfrm>
            <a:off x="6353299" y="3645725"/>
            <a:ext cx="1417796" cy="48463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7433953" y="1116281"/>
            <a:ext cx="2541319" cy="1520042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algn="ctr"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 !!!</a:t>
            </a:r>
          </a:p>
          <a:p>
            <a:pPr marL="228600" lvl="0" indent="-228600" algn="ctr"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1-2 дня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6015" t="22714" r="23845" b="22621"/>
          <a:stretch/>
        </p:blipFill>
        <p:spPr>
          <a:xfrm>
            <a:off x="1446663" y="423080"/>
            <a:ext cx="8995039" cy="55136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6096" y="2756847"/>
            <a:ext cx="8352429" cy="150125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56096" y="4258101"/>
            <a:ext cx="8462193" cy="15421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55157" t="23946" r="9407" b="42417"/>
          <a:stretch/>
        </p:blipFill>
        <p:spPr bwMode="auto">
          <a:xfrm>
            <a:off x="1014609" y="1252603"/>
            <a:ext cx="10321446" cy="5448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0978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7273" t="29804" r="24057" b="23181"/>
          <a:stretch/>
        </p:blipFill>
        <p:spPr>
          <a:xfrm>
            <a:off x="705785" y="1246909"/>
            <a:ext cx="7994026" cy="4341582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8926286" y="2541319"/>
            <a:ext cx="3067791" cy="121128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indent="-228600" algn="just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Знакомит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 заключительными результатами проверки студента и предоставляет ему оригинал листа </a:t>
            </a:r>
            <a:r>
              <a:rPr kumimoji="0" lang="ru-RU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нормоконтроля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в котором ставит свою подпись и дату.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Стрелка влево 3"/>
          <p:cNvSpPr/>
          <p:nvPr/>
        </p:nvSpPr>
        <p:spPr>
          <a:xfrm>
            <a:off x="7932716" y="2980707"/>
            <a:ext cx="919033" cy="48463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77538" y="365125"/>
            <a:ext cx="9976261" cy="79865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 этап - Заключительная проверка ВКР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06786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7549" y="655092"/>
            <a:ext cx="828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нормоконтроля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161" y="1239867"/>
            <a:ext cx="9444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1-5 июня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графику записи)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4212" t="36752" r="19508" b="23647"/>
          <a:stretch>
            <a:fillRect/>
          </a:stretch>
        </p:blipFill>
        <p:spPr bwMode="auto">
          <a:xfrm>
            <a:off x="1567543" y="1900052"/>
            <a:ext cx="8668987" cy="377635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1857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6644" t="59282" r="21749" b="10494"/>
          <a:stretch/>
        </p:blipFill>
        <p:spPr>
          <a:xfrm>
            <a:off x="592879" y="1564706"/>
            <a:ext cx="11025373" cy="363030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57549" y="655092"/>
            <a:ext cx="8288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нормоконтролера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64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7538" y="415636"/>
            <a:ext cx="9761517" cy="6650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нормоконтроля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68986" y="2042556"/>
            <a:ext cx="3041073" cy="27449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1967" t="27920" r="20470" b="7978"/>
          <a:stretch>
            <a:fillRect/>
          </a:stretch>
        </p:blipFill>
        <p:spPr bwMode="auto">
          <a:xfrm>
            <a:off x="1104406" y="1294411"/>
            <a:ext cx="7113320" cy="47026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2" descr="C:\Users\Дмитрий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5855" y="2491137"/>
            <a:ext cx="3427463" cy="2282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12603" t="44865" r="34319" b="12015"/>
          <a:stretch/>
        </p:blipFill>
        <p:spPr>
          <a:xfrm>
            <a:off x="600502" y="95534"/>
            <a:ext cx="11026006" cy="5036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3260" y="1869743"/>
            <a:ext cx="417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3259" y="2244214"/>
            <a:ext cx="417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Б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5211" y="4018423"/>
            <a:ext cx="417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Дмитрий\Desktop\967e203facfbeb43942a21431f31976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1757" y="4647088"/>
            <a:ext cx="3888432" cy="1908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3402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879" y="444521"/>
            <a:ext cx="10517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Введение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Главная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его цель – ввести в суть проблемы (объем 2-3 страницы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11749" t="29991" r="29301" b="14972"/>
          <a:stretch/>
        </p:blipFill>
        <p:spPr>
          <a:xfrm>
            <a:off x="727879" y="1090853"/>
            <a:ext cx="9303225" cy="48833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9231" t="54244" r="31085" b="33629"/>
          <a:stretch/>
        </p:blipFill>
        <p:spPr>
          <a:xfrm>
            <a:off x="6841073" y="6035178"/>
            <a:ext cx="5136107" cy="58672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17462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6620" y="389931"/>
            <a:ext cx="100538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Основная часть состоит из двух глав: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теоретической и практической.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7880" y="1046539"/>
            <a:ext cx="1103649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теоретической главе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проводится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сравнительный анализ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 обзор используемых источников информации, нормативной базы по теме и других источников по вопросу, которому посвящена работа, раскрывается содержание работы, освещаются история исследуемой проблемы, уровень ее разработанности в теории и практике, обосновывается выбор применяемых методов, технологий и др.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7880" y="3045177"/>
            <a:ext cx="1103649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Вторая глава посвящается анализу практического материала, полученного во время производственной (преддипломной) практики. В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практической части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дается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описание исследования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: план проведения, основные этапы исследования, результаты.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7879" y="4878022"/>
            <a:ext cx="1087271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В конце каждой главы обязательно формулируется вывод.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(«Таким образом,.. Можно сделать заключение, что… В итоге можно прийти к выводу…»)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4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777" y="365126"/>
            <a:ext cx="9654639" cy="10955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  ФК по процедуре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нормоконтроля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оформления ВКР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«О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нормоконтроле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приказ №232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ф-орг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17.12.2019 г.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о требованиях к оформлению ВКР по программам подготовки специалистов среднего звена приказ №232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ф-орг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17.12.2019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Дмитрий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2500" y="3828925"/>
            <a:ext cx="4067175" cy="112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108" y="394986"/>
            <a:ext cx="11527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Заключение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Структура заключения: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−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вводная часть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содержит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несколько предложений вступительной части, введению в проблему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которой вы посвятили свою работу.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−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основная часть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заключения содержит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выводы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результаты, итоги исследования.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Излагайте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выводы последовательно, придерживаясь структуры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основной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части дипломной работы. Логично будет смотреться изложение выводов согласно задачам, поставленным во введении.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−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заключительная часть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посвящена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подтверждению практической ценности работы, приводятся рекомендации по совершенствованию объекта изучения, возможности внедрения в практику наработок. </a:t>
            </a: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Выводы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должны отвечать цели и задачам исследования, а рекомендации должны соотноситься с выводами.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Выводы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нумеруются арабскими цифрами.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Объем заключения 1-2 страницы. Выводы формулируются по количеству и в соответствии с задачами (3-4 вывода). </a:t>
            </a:r>
          </a:p>
        </p:txBody>
      </p:sp>
    </p:spTree>
    <p:extLst>
      <p:ext uri="{BB962C8B-B14F-4D97-AF65-F5344CB8AC3E}">
        <p14:creationId xmlns:p14="http://schemas.microsoft.com/office/powerpoint/2010/main" val="2888406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698" y="626997"/>
            <a:ext cx="112957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ПРИЛОЖЕНИЕ А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Приложениями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могут быть: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− иллюстрации большого формата или объема;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− сметы, ведомости;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− описание аппаратуры и приборов, примененных при проведении экспериментов, измерений, испытаний;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− иллюстрации вспомогательного характера;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− промежуточные математические доказательства, формулы и расчеты;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− протоколы, акты внедрения, акты испытания оборудования, отчет о патентных исследованиях;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− бланки анкет;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− таблицы с данными, дополняющими основные результаты. </a:t>
            </a:r>
          </a:p>
        </p:txBody>
      </p:sp>
    </p:spTree>
    <p:extLst>
      <p:ext uri="{BB962C8B-B14F-4D97-AF65-F5344CB8AC3E}">
        <p14:creationId xmlns:p14="http://schemas.microsoft.com/office/powerpoint/2010/main" val="3089890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5478" y="364657"/>
            <a:ext cx="4093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Список использованных источников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4925" y="867602"/>
            <a:ext cx="11159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список вносят все библиографические источники, на которые сделаны ссылки в тексте или положениях.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[1]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1653" y="1604581"/>
            <a:ext cx="1058611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официальные документы </a:t>
            </a: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</a:rPr>
              <a:t>(законы, постановления, указы и т.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д.), которые располагаются по юридической силе.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7063" y="132758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12588" t="27105" r="28042" b="10886"/>
          <a:stretch/>
        </p:blipFill>
        <p:spPr>
          <a:xfrm>
            <a:off x="1119117" y="2321931"/>
            <a:ext cx="7724632" cy="4536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24511" y="2499352"/>
            <a:ext cx="33485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Расположение </a:t>
            </a:r>
            <a:r>
              <a:rPr lang="ru-RU" dirty="0">
                <a:solidFill>
                  <a:srgbClr val="C00000"/>
                </a:solidFill>
              </a:rPr>
              <a:t>внутри равных по юридической силе документов – по дате принятия, в обратной хронологии (от последнего года к предыдущим) </a:t>
            </a:r>
          </a:p>
        </p:txBody>
      </p:sp>
    </p:spTree>
    <p:extLst>
      <p:ext uri="{BB962C8B-B14F-4D97-AF65-F5344CB8AC3E}">
        <p14:creationId xmlns:p14="http://schemas.microsoft.com/office/powerpoint/2010/main" val="3997913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2847" y="621943"/>
            <a:ext cx="1005385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Вся остальная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литература: книги, статьи в алфавитном порядке и электронные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издания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по алфавиту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41" y="34494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2846" y="1653106"/>
            <a:ext cx="1019032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дипломной работе следует использовать актуальные литературные источники за последние 5 лет. Можно включать и более старую литературу (но не более 10 лет), если новые издания или статьи по теме не были опубликованы.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05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7553" y="351009"/>
            <a:ext cx="3620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Оформление дипломной работы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0017" y="1020591"/>
            <a:ext cx="101357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Работа должна быть выполнена печатным способом с использованием компьютера и принтера на одной стороне листа белой бумаги одного сорта формата А4.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Объем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дипломной работы должен составлять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не менее 20 и не более 50 печатных листов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включая приложения. </a:t>
            </a:r>
          </a:p>
          <a:p>
            <a:pPr algn="ctr"/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Поля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дипломной работы оформляются с заданными параметрами: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Ширина верхнего поля - 2,0;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Ширина нижнего поля – 2,0; Ширина левого поля –3;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Ширина правого поля -1 см. </a:t>
            </a: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Страницы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текстового документа -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нумеровать арабскими цифрами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соблюдая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сквозную нумерацию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 всему документу.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Титульный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лист, включается в общую нумерацию страниц, но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номер страницы на титульном листе не ставится. 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Номер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страницы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проставляется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 центре в нижней части страницы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Times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New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Roman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12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 без точки.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312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8759" t="24685" r="32087" b="18993"/>
          <a:stretch/>
        </p:blipFill>
        <p:spPr>
          <a:xfrm>
            <a:off x="395785" y="436728"/>
            <a:ext cx="10658902" cy="570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6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10595" t="34469" r="32238" b="12546"/>
          <a:stretch/>
        </p:blipFill>
        <p:spPr>
          <a:xfrm>
            <a:off x="955343" y="1799959"/>
            <a:ext cx="8488604" cy="4423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5528" y="286603"/>
            <a:ext cx="8079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Заголовки первого уровня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842" y="963136"/>
            <a:ext cx="11627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«ГЛАВА», «ВВЕДЕНИЕ», «ЗАКЛЮЧЕНИЕ», «СПИСОК ИСПОЛЬЗУЕМЫХ ИСТОЧНИКОВ», «ПРИЛОЖЕНИЕ»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715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10176" t="17863" r="29931" b="5830"/>
          <a:stretch/>
        </p:blipFill>
        <p:spPr>
          <a:xfrm>
            <a:off x="368488" y="150125"/>
            <a:ext cx="8529851" cy="61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50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5528" y="286603"/>
            <a:ext cx="8079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Заголовки второго уровня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10561" t="18797" r="32378" b="63725"/>
          <a:stretch/>
        </p:blipFill>
        <p:spPr>
          <a:xfrm>
            <a:off x="1869743" y="966492"/>
            <a:ext cx="7932723" cy="13661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10595" t="24754" r="32657" b="25805"/>
          <a:stretch/>
        </p:blipFill>
        <p:spPr>
          <a:xfrm>
            <a:off x="1736638" y="2634018"/>
            <a:ext cx="8065828" cy="395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0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8916" t="18236" r="31714" b="7323"/>
          <a:stretch/>
        </p:blipFill>
        <p:spPr>
          <a:xfrm>
            <a:off x="914400" y="218363"/>
            <a:ext cx="9089409" cy="640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9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2540" y="365125"/>
            <a:ext cx="9881260" cy="65615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и определения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6270" y="1211283"/>
            <a:ext cx="10937174" cy="4965680"/>
          </a:xfrm>
        </p:spPr>
        <p:txBody>
          <a:bodyPr/>
          <a:lstStyle/>
          <a:p>
            <a:pPr algn="just">
              <a:buNone/>
            </a:pP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Нормоконтроль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процедура контроля выполнения выпускной квалификационной работы в соответствии с нормами, требованиями и правилами установленными нормативными документами.</a:t>
            </a:r>
          </a:p>
          <a:p>
            <a:pPr algn="just"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Нормоконтролер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лицо, уполномоченное проводить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нормоконтроль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Выпускная квалификационная работа (ВКР)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обязательный вид аттестационных испытаний выпускников, завершающих обучение по основной профессиональной образовательной программе среднего профессионального образования.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8813" t="18610" r="31293" b="6017"/>
          <a:stretch/>
        </p:blipFill>
        <p:spPr>
          <a:xfrm>
            <a:off x="600502" y="423080"/>
            <a:ext cx="8830101" cy="62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72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9652" t="26259" r="31294" b="34748"/>
          <a:stretch/>
        </p:blipFill>
        <p:spPr>
          <a:xfrm>
            <a:off x="655091" y="300252"/>
            <a:ext cx="7683690" cy="28523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9862" t="20849" r="31504" b="34374"/>
          <a:stretch/>
        </p:blipFill>
        <p:spPr>
          <a:xfrm>
            <a:off x="709683" y="3152634"/>
            <a:ext cx="7629098" cy="327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9756" t="24767" r="30980" b="9935"/>
          <a:stretch/>
        </p:blipFill>
        <p:spPr>
          <a:xfrm>
            <a:off x="1269242" y="368488"/>
            <a:ext cx="8980227" cy="5562973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3002507" y="2074460"/>
            <a:ext cx="7083189" cy="272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481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8183" t="18797" r="29091" b="4897"/>
          <a:stretch/>
        </p:blipFill>
        <p:spPr>
          <a:xfrm>
            <a:off x="1105469" y="341193"/>
            <a:ext cx="8843749" cy="604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15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8602" t="20848" r="30351" b="12361"/>
          <a:stretch/>
        </p:blipFill>
        <p:spPr>
          <a:xfrm>
            <a:off x="464024" y="259306"/>
            <a:ext cx="7210822" cy="44355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10595" t="41746" r="32238" b="12732"/>
          <a:stretch/>
        </p:blipFill>
        <p:spPr>
          <a:xfrm>
            <a:off x="6018663" y="4094157"/>
            <a:ext cx="6173337" cy="27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99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8813" t="16559" r="32238" b="5084"/>
          <a:stretch/>
        </p:blipFill>
        <p:spPr>
          <a:xfrm>
            <a:off x="341194" y="163774"/>
            <a:ext cx="7670042" cy="57320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27858" t="34389" r="38815" b="58824"/>
          <a:stretch/>
        </p:blipFill>
        <p:spPr>
          <a:xfrm>
            <a:off x="2766885" y="5895834"/>
            <a:ext cx="5244351" cy="6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6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10805" t="22901" r="33811" b="40718"/>
          <a:stretch/>
        </p:blipFill>
        <p:spPr>
          <a:xfrm>
            <a:off x="586854" y="382137"/>
            <a:ext cx="8598089" cy="31754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11225" t="27985" r="33917" b="36007"/>
          <a:stretch/>
        </p:blipFill>
        <p:spPr>
          <a:xfrm>
            <a:off x="682388" y="3448387"/>
            <a:ext cx="8502555" cy="313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80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1778" y="405094"/>
            <a:ext cx="1084542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Дипломную работу следует прошить в следующем порядке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 </a:t>
            </a:r>
            <a:endParaRPr lang="ru-RU" sz="28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− титульный лист, </a:t>
            </a:r>
            <a:endParaRPr lang="ru-RU" sz="28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− рецензия, </a:t>
            </a:r>
            <a:endParaRPr lang="ru-RU" sz="28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− отзыв, </a:t>
            </a:r>
            <a:endParaRPr lang="ru-RU" sz="28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− задание на ВКР, </a:t>
            </a:r>
            <a:endParaRPr lang="ru-RU" sz="28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− содержание работы,</a:t>
            </a:r>
            <a:endParaRPr lang="ru-RU" sz="28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− текстовая часть работы.  </a:t>
            </a:r>
            <a:endParaRPr lang="ru-RU" sz="28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89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1654" y="633063"/>
            <a:ext cx="98354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На диск CD-R (CD – RW) необходимо сохранить следующие документы:</a:t>
            </a:r>
            <a:endParaRPr lang="ru-RU" sz="2800" dirty="0" smtClean="0">
              <a:solidFill>
                <a:srgbClr val="C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− скан-копию титульного листа со всеми подписями, </a:t>
            </a:r>
            <a:endParaRPr lang="ru-RU" sz="28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− скан-копию рецензии с подписью рецензента, </a:t>
            </a:r>
            <a:endParaRPr lang="ru-RU" sz="28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− скан-копию отзыва с подписью руководителя дипломной работы,  </a:t>
            </a:r>
            <a:endParaRPr lang="ru-RU" sz="28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− текстовую часть дипломной работы, </a:t>
            </a:r>
            <a:endParaRPr lang="ru-RU" sz="28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− презентационные материалы (портфолио, доклад к диплому).</a:t>
            </a:r>
            <a:endParaRPr lang="ru-RU" sz="28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- фильм.</a:t>
            </a:r>
            <a:endParaRPr lang="ru-RU" sz="28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135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9893" y="517816"/>
            <a:ext cx="1008114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Готовая работа включает в себя:</a:t>
            </a:r>
            <a:endParaRPr lang="ru-RU" sz="2800" dirty="0" smtClean="0">
              <a:solidFill>
                <a:srgbClr val="C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Дипломная работа</a:t>
            </a:r>
            <a:endParaRPr lang="ru-RU" sz="28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Задание на ВКР</a:t>
            </a:r>
            <a:endParaRPr lang="ru-RU" sz="28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Календарный план</a:t>
            </a:r>
            <a:endParaRPr lang="ru-RU" sz="28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Отзыв руководителя</a:t>
            </a:r>
            <a:endParaRPr lang="ru-RU" sz="28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Рецензия работодателя</a:t>
            </a:r>
            <a:endParaRPr lang="ru-RU" sz="28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Заключение по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нормоконтролю</a:t>
            </a:r>
            <a:endParaRPr lang="ru-RU" sz="28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Антиплагиат</a:t>
            </a: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(не менее 70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%)    (на ЛД)</a:t>
            </a:r>
            <a:endParaRPr lang="ru-RU" sz="2800" b="1" dirty="0" smtClean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Диск, оформленный для него конверт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(Приложение Г)</a:t>
            </a:r>
            <a:endParaRPr lang="ru-RU" sz="2800" dirty="0" smtClean="0">
              <a:solidFill>
                <a:srgbClr val="C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На диск сохраняются сканированные описанные все выше материалы, диплом и презентация.</a:t>
            </a:r>
            <a:endParaRPr lang="ru-RU" sz="28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Краткое содержание (6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шт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)                      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(Приложение Д)</a:t>
            </a:r>
            <a:endParaRPr lang="ru-RU" sz="2800" dirty="0" smtClean="0">
              <a:solidFill>
                <a:srgbClr val="C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sz="28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 </a:t>
            </a:r>
            <a:endParaRPr lang="ru-RU" sz="28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54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900" y="365125"/>
            <a:ext cx="10070277" cy="78678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нормоконтроля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9452" y="1338736"/>
            <a:ext cx="10515600" cy="464642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цель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повышение качества исполнения и оформления ВКР.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соблюдение в ВКР норм, требований и правил, установленных в государственных стандартах, внутренних стандартах ФК ФГБОУ 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требованиях к оформлению ВКР;</a:t>
            </a: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достижение единообразия в оформлении ВКР;</a:t>
            </a:r>
          </a:p>
          <a:p>
            <a:pPr marL="514350" indent="-51435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Учет и анализ выявленных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нормоконтроле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ошибок и информирование разработчиков и руководителей ВКР о качестве предъявляемой ими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нормоконтроль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ВКР.</a:t>
            </a:r>
          </a:p>
          <a:p>
            <a:pPr marL="514350" indent="-51435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036" y="474345"/>
            <a:ext cx="103040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Требования к презентации:</a:t>
            </a:r>
            <a:endParaRPr lang="ru-RU" sz="2000" dirty="0" smtClean="0">
              <a:solidFill>
                <a:srgbClr val="C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Примерное содержание слайдов:</a:t>
            </a:r>
            <a:endParaRPr lang="ru-RU" sz="20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Слайд 1.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Титульник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: Автор, тема дипломной работы, руководитель. </a:t>
            </a:r>
            <a:endParaRPr lang="ru-RU" sz="20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Слайд 2. Актуальность работы, основная проблема. </a:t>
            </a:r>
            <a:endParaRPr lang="ru-RU" sz="20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Слайд 3. Цель и задачи исследования. </a:t>
            </a:r>
            <a:endParaRPr lang="ru-RU" sz="20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Слайд 4. Объект и предмет исследований. </a:t>
            </a:r>
            <a:endParaRPr lang="ru-RU" sz="20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Слайд 5. База исследования, методы исследования. </a:t>
            </a:r>
            <a:endParaRPr lang="ru-RU" sz="20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Слайд 6. – Слайд 9.  Теоретические аспекты, связанные с объектом исследования.  </a:t>
            </a:r>
            <a:endParaRPr lang="ru-RU" sz="20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Слайд 10. – Слайд 12. Описание результатов, полученных в ходе исследования. </a:t>
            </a:r>
            <a:endParaRPr lang="ru-RU" sz="20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Слайд 13. Выводы, рекомендации. </a:t>
            </a:r>
            <a:endParaRPr lang="ru-RU" sz="20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Слайд 15. Надпись «Спасибо за внимание». </a:t>
            </a:r>
            <a:endParaRPr lang="ru-RU" sz="20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 </a:t>
            </a:r>
            <a:endParaRPr lang="ru-RU" sz="2000" dirty="0" smtClean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В презентации могут использоваться следующие формы представления информации: текст, математическое соотношение (формула), таблица, график, структура (схема), диаграмма. Предпочтение отдавайте графической информации. Она лучше воспринимается, более наглядна и лаконична.</a:t>
            </a:r>
            <a:endParaRPr lang="ru-RU" sz="20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228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32756" t="17674" r="31829" b="14683"/>
          <a:stretch/>
        </p:blipFill>
        <p:spPr bwMode="auto">
          <a:xfrm>
            <a:off x="1772289" y="192063"/>
            <a:ext cx="7166995" cy="6522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51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788" y="403761"/>
            <a:ext cx="9857509" cy="96629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нормоконтроля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778123"/>
            <a:ext cx="10515600" cy="4351338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/>
          <p:cNvPicPr/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920753" y="1354911"/>
            <a:ext cx="9038590" cy="1080119"/>
          </a:xfrm>
          <a:prstGeom prst="rect">
            <a:avLst/>
          </a:prstGeom>
          <a:noFill/>
        </p:spPr>
      </p:pic>
      <p:pic>
        <p:nvPicPr>
          <p:cNvPr id="5" name="Picture 9"/>
          <p:cNvPicPr/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944503" y="2494408"/>
            <a:ext cx="9006840" cy="10445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96935" y="1615044"/>
            <a:ext cx="858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Нормоконтроль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ВКР на отделениях колледжа осуществляется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НОРМОКОНТРОЛЕРАМИ.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7558" y="2691581"/>
            <a:ext cx="8435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Кандидатуры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нормоконтролеров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ЗАВЕДУЮЩИЕ ОТДЕЛЕНИЙ КОЛЛЕДЖА по согласованию с заместителем руководителя.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/>
          <p:cNvPicPr/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947553" y="3650784"/>
            <a:ext cx="9013372" cy="968718"/>
          </a:xfrm>
          <a:prstGeom prst="rect">
            <a:avLst/>
          </a:prstGeom>
          <a:noFill/>
        </p:spPr>
      </p:pic>
      <p:pic>
        <p:nvPicPr>
          <p:cNvPr id="9" name="Picture 11"/>
          <p:cNvPicPr/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944504" y="4717050"/>
            <a:ext cx="9005570" cy="111315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25093" y="377792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консультацию  по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нормоконтролю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одной ВКР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ОТВОДИТСЯ 1 ЧАС НА ОДНОГО ОБУЧАЮЩЕГОСЯ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89466" y="495201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НОРМОКОНТРОЛЕР НЕ ИМЕЕТ ПРАВА ОСУЩЕСТВЛЯТЬ НОРМОКОНТРОЛЬ В СЛУЧАЕ, ЕСЛИ ОН ОДНОВРЕМЕННО ЯВЛЯЕТСЯ И РУКОВОДИТЕЛЕМ ВКР!!!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27798" t="12267" r="24266" b="16278"/>
          <a:stretch/>
        </p:blipFill>
        <p:spPr>
          <a:xfrm>
            <a:off x="2006219" y="177421"/>
            <a:ext cx="7738281" cy="648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5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6847" y="655092"/>
            <a:ext cx="6277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нормоконтроля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161" y="1239867"/>
            <a:ext cx="9444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1-5 июня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графику записи)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8707" t="52006" r="23043" b="33255"/>
          <a:stretch/>
        </p:blipFill>
        <p:spPr>
          <a:xfrm>
            <a:off x="921489" y="2048937"/>
            <a:ext cx="9456684" cy="156116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19116" y="2620370"/>
            <a:ext cx="5390866" cy="545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12031" y="3823852"/>
            <a:ext cx="5237019" cy="107721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6.1.9 Сроки прохождения процедуры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нормоконтроля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ВКР устанавливаются не позднее, чем за 2 недели до срока предоставления ВКР, установленного индивидуальным графиком.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79405" y="3991768"/>
            <a:ext cx="4680520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ВНИМАНИЕ !!!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465122" y="4061361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70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6847" y="655092"/>
            <a:ext cx="7064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нормоконтроля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161" y="1239867"/>
            <a:ext cx="9444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1-5 июня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графику записи)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27902" t="39505" r="22484" b="46209"/>
          <a:stretch/>
        </p:blipFill>
        <p:spPr>
          <a:xfrm>
            <a:off x="300251" y="2088107"/>
            <a:ext cx="11718630" cy="18970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28426" t="36787" r="22587" b="46315"/>
          <a:stretch/>
        </p:blipFill>
        <p:spPr>
          <a:xfrm>
            <a:off x="1358217" y="4698739"/>
            <a:ext cx="9483571" cy="183924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953994" y="3348840"/>
            <a:ext cx="2755075" cy="107721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Приложение А распечатывает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нормоконтролер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или студент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44384" y="5284519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46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5039" y="522514"/>
            <a:ext cx="9928760" cy="5818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нормоконтроля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7512" y="2992582"/>
            <a:ext cx="4120738" cy="2351314"/>
          </a:xfr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Нормоконтролер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составляет график сдачи ВКР на проверку, знакомит студентов и в соответствии с ним осуществляет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нормоконтроль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9081" t="22792" r="18386" b="13675"/>
          <a:stretch>
            <a:fillRect/>
          </a:stretch>
        </p:blipFill>
        <p:spPr bwMode="auto">
          <a:xfrm>
            <a:off x="4928260" y="1686296"/>
            <a:ext cx="7053943" cy="431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>
            <a:off x="4702629" y="3918857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1313</Words>
  <Application>Microsoft Office PowerPoint</Application>
  <PresentationFormat>Широкоэкранный</PresentationFormat>
  <Paragraphs>144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Courier New</vt:lpstr>
      <vt:lpstr>Times New Roman</vt:lpstr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 Фармацевтический колледж </vt:lpstr>
      <vt:lpstr>  Нормативно-правовые документы  ФК по процедуре нормоконтроля и оформления ВКР </vt:lpstr>
      <vt:lpstr>Основные термины и определения</vt:lpstr>
      <vt:lpstr>Цели и задачи нормоконтроля</vt:lpstr>
      <vt:lpstr>Организация нормоконтроля</vt:lpstr>
      <vt:lpstr>Презентация PowerPoint</vt:lpstr>
      <vt:lpstr>Презентация PowerPoint</vt:lpstr>
      <vt:lpstr>Презентация PowerPoint</vt:lpstr>
      <vt:lpstr> Порядок проведения нормоконтроля </vt:lpstr>
      <vt:lpstr>1 этап - Предварительная проверка ВКР</vt:lpstr>
      <vt:lpstr>2 этап - Заключительная проверка ВКР</vt:lpstr>
      <vt:lpstr>Презентация PowerPoint</vt:lpstr>
      <vt:lpstr>Презентация PowerPoint</vt:lpstr>
      <vt:lpstr>Презентация PowerPoint</vt:lpstr>
      <vt:lpstr>Презентация PowerPoint</vt:lpstr>
      <vt:lpstr> Содержание нормоконтроля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Клобертанц Елена Павловна</dc:creator>
  <cp:lastModifiedBy>Попова Оксана Михайловна</cp:lastModifiedBy>
  <cp:revision>21</cp:revision>
  <dcterms:created xsi:type="dcterms:W3CDTF">2020-02-27T02:21:52Z</dcterms:created>
  <dcterms:modified xsi:type="dcterms:W3CDTF">2021-05-21T05:02:35Z</dcterms:modified>
</cp:coreProperties>
</file>